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17"/>
  </p:handoutMasterIdLst>
  <p:sldIdLst>
    <p:sldId id="280" r:id="rId3"/>
    <p:sldId id="423" r:id="rId5"/>
    <p:sldId id="390" r:id="rId6"/>
    <p:sldId id="435" r:id="rId7"/>
    <p:sldId id="437" r:id="rId8"/>
    <p:sldId id="439" r:id="rId9"/>
    <p:sldId id="440" r:id="rId10"/>
    <p:sldId id="429" r:id="rId11"/>
    <p:sldId id="430" r:id="rId12"/>
    <p:sldId id="431" r:id="rId13"/>
    <p:sldId id="441" r:id="rId14"/>
    <p:sldId id="414" r:id="rId15"/>
    <p:sldId id="268" r:id="rId16"/>
  </p:sldIdLst>
  <p:sldSz cx="9144000" cy="6858000" type="screen4x3"/>
  <p:notesSz cx="6858000" cy="9144000"/>
  <p:custDataLst>
    <p:tags r:id="rId21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FF"/>
    <a:srgbClr val="B2F3FC"/>
    <a:srgbClr val="E6FBFE"/>
    <a:srgbClr val="57D2E3"/>
    <a:srgbClr val="21B1C5"/>
    <a:srgbClr val="4BCFE1"/>
    <a:srgbClr val="5BADF7"/>
    <a:srgbClr val="6A56A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485" autoAdjust="0"/>
    <p:restoredTop sz="66048" autoAdjust="0"/>
  </p:normalViewPr>
  <p:slideViewPr>
    <p:cSldViewPr snapToGrid="0">
      <p:cViewPr>
        <p:scale>
          <a:sx n="100" d="100"/>
          <a:sy n="100" d="100"/>
        </p:scale>
        <p:origin x="-336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24" d="100"/>
        <a:sy n="124" d="100"/>
      </p:scale>
      <p:origin x="0" y="0"/>
    </p:cViewPr>
  </p:sorterViewPr>
  <p:gridSpacing cx="72005" cy="72005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handoutMaster" Target="handoutMasters/handoutMaster1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buFontTx/>
              <a:buNone/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buFontTx/>
              <a:buNone/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buFontTx/>
              <a:buNone/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0" hangingPunct="0">
              <a:defRPr sz="1200"/>
            </a:lvl1pPr>
          </a:lstStyle>
          <a:p>
            <a:fld id="{7A75725D-00B4-4E61-AD33-8E25A27E1F5F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buFontTx/>
              <a:buNone/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buFontTx/>
              <a:buNone/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 smtClean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buFontTx/>
              <a:buNone/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0" hangingPunct="0">
              <a:defRPr sz="1200"/>
            </a:lvl1pPr>
          </a:lstStyle>
          <a:p>
            <a:fld id="{BFAEF18F-7025-4F11-891E-DEEDB8929B0D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xfrm>
            <a:off x="1371600" y="1143000"/>
            <a:ext cx="4114800" cy="3086100"/>
          </a:xfrm>
          <a:ln>
            <a:solidFill>
              <a:srgbClr val="000000"/>
            </a:solidFill>
            <a:miter lim="800000"/>
          </a:ln>
        </p:spPr>
      </p:sp>
      <p:sp>
        <p:nvSpPr>
          <p:cNvPr id="8194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8195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75E6E7EA-F16A-4DDF-ADD4-5E428FFA1E6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xfrm>
            <a:off x="1371600" y="1143000"/>
            <a:ext cx="4114800" cy="3086100"/>
          </a:xfrm>
          <a:ln>
            <a:solidFill>
              <a:srgbClr val="000000"/>
            </a:solidFill>
            <a:miter lim="800000"/>
          </a:ln>
        </p:spPr>
      </p:sp>
      <p:sp>
        <p:nvSpPr>
          <p:cNvPr id="21506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1507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92020E24-A14E-4423-89C6-C849B9B7B15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 bwMode="auto">
          <a:xfrm>
            <a:off x="1" y="876300"/>
            <a:ext cx="6107906" cy="3740150"/>
            <a:chOff x="-1" y="869694"/>
            <a:chExt cx="8144452" cy="3740406"/>
          </a:xfrm>
        </p:grpSpPr>
        <p:sp>
          <p:nvSpPr>
            <p:cNvPr id="3" name="矩形 14"/>
            <p:cNvSpPr>
              <a:spLocks noChangeArrowheads="1"/>
            </p:cNvSpPr>
            <p:nvPr/>
          </p:nvSpPr>
          <p:spPr bwMode="auto">
            <a:xfrm rot="10800000">
              <a:off x="-1" y="869694"/>
              <a:ext cx="8144452" cy="3740406"/>
            </a:xfrm>
            <a:prstGeom prst="rect">
              <a:avLst/>
            </a:prstGeom>
            <a:gradFill flip="none" rotWithShape="1">
              <a:gsLst>
                <a:gs pos="917">
                  <a:schemeClr val="bg1"/>
                </a:gs>
                <a:gs pos="37000">
                  <a:srgbClr val="E6FBFE">
                    <a:alpha val="80000"/>
                  </a:srgbClr>
                </a:gs>
                <a:gs pos="100000">
                  <a:srgbClr val="57D2E3"/>
                </a:gs>
              </a:gsLst>
              <a:lin ang="0" scaled="1"/>
              <a:tileRect/>
            </a:gradFill>
            <a:ln>
              <a:noFill/>
            </a:ln>
            <a:effectLst>
              <a:reflection blurRad="6350" stA="50000" endA="300" endPos="55000" dir="5400000" sy="-100000" algn="bl" rotWithShape="0"/>
            </a:effec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defRPr/>
              </a:pPr>
              <a:endParaRPr lang="zh-CN" altLang="en-US" dirty="0" smtClean="0"/>
            </a:p>
          </p:txBody>
        </p:sp>
        <p:pic>
          <p:nvPicPr>
            <p:cNvPr id="4" name="图片 28"/>
            <p:cNvPicPr>
              <a:picLocks noChangeAspect="1" noChangeArrowheads="1"/>
            </p:cNvPicPr>
            <p:nvPr/>
          </p:nvPicPr>
          <p:blipFill>
            <a:blip r:embed="rId2" cstate="email"/>
            <a:srcRect b="-90"/>
            <a:stretch>
              <a:fillRect/>
            </a:stretch>
          </p:blipFill>
          <p:spPr bwMode="auto">
            <a:xfrm>
              <a:off x="0" y="869694"/>
              <a:ext cx="8144450" cy="33365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5" name="矩形 14"/>
          <p:cNvSpPr>
            <a:spLocks noChangeArrowheads="1"/>
          </p:cNvSpPr>
          <p:nvPr/>
        </p:nvSpPr>
        <p:spPr bwMode="auto">
          <a:xfrm>
            <a:off x="4899" y="1536701"/>
            <a:ext cx="6108338" cy="2298699"/>
          </a:xfrm>
          <a:prstGeom prst="rect">
            <a:avLst/>
          </a:prstGeom>
          <a:gradFill>
            <a:gsLst>
              <a:gs pos="917">
                <a:schemeClr val="bg1">
                  <a:alpha val="28000"/>
                </a:schemeClr>
              </a:gs>
              <a:gs pos="31000">
                <a:srgbClr val="E6FBFE">
                  <a:alpha val="80000"/>
                </a:srgbClr>
              </a:gs>
              <a:gs pos="79000">
                <a:srgbClr val="57D2E3"/>
              </a:gs>
            </a:gsLst>
            <a:lin ang="0" scaled="1"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mtClean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4"/>
          <p:cNvSpPr>
            <a:spLocks noChangeArrowheads="1"/>
          </p:cNvSpPr>
          <p:nvPr/>
        </p:nvSpPr>
        <p:spPr bwMode="auto">
          <a:xfrm>
            <a:off x="-1" y="171612"/>
            <a:ext cx="9144001" cy="521785"/>
          </a:xfrm>
          <a:prstGeom prst="rect">
            <a:avLst/>
          </a:prstGeom>
          <a:gradFill flip="none" rotWithShape="1"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  <a:tileRect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mtClean="0"/>
          </a:p>
        </p:txBody>
      </p:sp>
      <p:pic>
        <p:nvPicPr>
          <p:cNvPr id="3" name="图片 21"/>
          <p:cNvPicPr>
            <a:picLocks noChangeAspect="1" noChangeArrowheads="1"/>
          </p:cNvPicPr>
          <p:nvPr userDrawn="1"/>
        </p:nvPicPr>
        <p:blipFill>
          <a:blip r:embed="rId2" cstate="email"/>
          <a:srcRect l="-2669" r="-10663"/>
          <a:stretch>
            <a:fillRect/>
          </a:stretch>
        </p:blipFill>
        <p:spPr bwMode="auto">
          <a:xfrm>
            <a:off x="1675210" y="182564"/>
            <a:ext cx="7468790" cy="509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图片 28"/>
          <p:cNvPicPr>
            <a:picLocks noChangeAspect="1" noChangeArrowheads="1"/>
          </p:cNvPicPr>
          <p:nvPr userDrawn="1"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8504635" y="252414"/>
            <a:ext cx="392906" cy="363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2"/>
          <p:cNvGrpSpPr/>
          <p:nvPr userDrawn="1"/>
        </p:nvGrpSpPr>
        <p:grpSpPr bwMode="auto">
          <a:xfrm>
            <a:off x="0" y="839788"/>
            <a:ext cx="9144000" cy="3122612"/>
            <a:chOff x="0" y="839788"/>
            <a:chExt cx="12192000" cy="3122612"/>
          </a:xfrm>
        </p:grpSpPr>
        <p:sp>
          <p:nvSpPr>
            <p:cNvPr id="3" name="矩形 14"/>
            <p:cNvSpPr>
              <a:spLocks noChangeArrowheads="1"/>
            </p:cNvSpPr>
            <p:nvPr/>
          </p:nvSpPr>
          <p:spPr bwMode="auto">
            <a:xfrm>
              <a:off x="0" y="840303"/>
              <a:ext cx="12192000" cy="3120789"/>
            </a:xfrm>
            <a:prstGeom prst="rect">
              <a:avLst/>
            </a:prstGeom>
            <a:solidFill>
              <a:srgbClr val="57D2E3"/>
            </a:solidFill>
            <a:ln>
              <a:noFill/>
            </a:ln>
            <a:effectLst>
              <a:reflection blurRad="6350" stA="50000" endA="300" endPos="55000" dir="5400000" sy="-100000" algn="bl" rotWithShape="0"/>
            </a:effec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defRPr/>
              </a:pPr>
              <a:endParaRPr lang="zh-CN" altLang="en-US" smtClean="0"/>
            </a:p>
          </p:txBody>
        </p:sp>
        <p:pic>
          <p:nvPicPr>
            <p:cNvPr id="4" name="图片 28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280416" y="839788"/>
              <a:ext cx="11640122" cy="31226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5" name="矩形 14"/>
          <p:cNvSpPr>
            <a:spLocks noChangeArrowheads="1"/>
          </p:cNvSpPr>
          <p:nvPr/>
        </p:nvSpPr>
        <p:spPr bwMode="auto">
          <a:xfrm>
            <a:off x="-1" y="2127510"/>
            <a:ext cx="9144001" cy="1356797"/>
          </a:xfrm>
          <a:prstGeom prst="rect">
            <a:avLst/>
          </a:prstGeom>
          <a:gradFill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mtClean="0"/>
          </a:p>
        </p:txBody>
      </p:sp>
      <p:sp>
        <p:nvSpPr>
          <p:cNvPr id="6" name="矩形 8"/>
          <p:cNvSpPr>
            <a:spLocks noChangeArrowheads="1"/>
          </p:cNvSpPr>
          <p:nvPr/>
        </p:nvSpPr>
        <p:spPr bwMode="auto">
          <a:xfrm>
            <a:off x="1984772" y="2373314"/>
            <a:ext cx="5828109" cy="9239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buFontTx/>
              <a:buNone/>
              <a:defRPr/>
            </a:pPr>
            <a:r>
              <a:rPr lang="zh-CN" altLang="en-US" sz="5400" b="1" spc="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谢谢观看！</a:t>
            </a:r>
            <a:endParaRPr lang="zh-CN" altLang="en-US" sz="5400" b="1" spc="6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  <a:sym typeface="Calibri Light" panose="020F0302020204030204" pitchFamily="34" charset="0"/>
        </a:defRPr>
      </a:lvl1pPr>
      <a:lvl2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2pPr>
      <a:lvl3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3pPr>
      <a:lvl4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4pPr>
      <a:lvl5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5pPr>
      <a:lvl6pPr marL="13716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6pPr>
      <a:lvl7pPr marL="18288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7pPr>
      <a:lvl8pPr marL="22860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8pPr>
      <a:lvl9pPr marL="27432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5pPr>
      <a:lvl6pPr marL="25146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6pPr>
      <a:lvl7pPr marL="2971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7pPr>
      <a:lvl8pPr marL="3429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8pPr>
      <a:lvl9pPr marL="3886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6.png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9.png"/><Relationship Id="rId2" Type="http://schemas.openxmlformats.org/officeDocument/2006/relationships/image" Target="../media/image18.jpeg"/><Relationship Id="rId1" Type="http://schemas.openxmlformats.org/officeDocument/2006/relationships/image" Target="../media/image17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0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14"/>
          <p:cNvSpPr>
            <a:spLocks noChangeArrowheads="1"/>
          </p:cNvSpPr>
          <p:nvPr/>
        </p:nvSpPr>
        <p:spPr bwMode="auto">
          <a:xfrm>
            <a:off x="4898" y="840302"/>
            <a:ext cx="9144000" cy="6017698"/>
          </a:xfrm>
          <a:prstGeom prst="rect">
            <a:avLst/>
          </a:prstGeom>
          <a:noFill/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dirty="0" smtClean="0"/>
          </a:p>
        </p:txBody>
      </p:sp>
      <p:grpSp>
        <p:nvGrpSpPr>
          <p:cNvPr id="7170" name="组合 8"/>
          <p:cNvGrpSpPr/>
          <p:nvPr/>
        </p:nvGrpSpPr>
        <p:grpSpPr bwMode="auto">
          <a:xfrm>
            <a:off x="0" y="1844675"/>
            <a:ext cx="5976802" cy="1778735"/>
            <a:chOff x="-636183" y="1962353"/>
            <a:chExt cx="7968369" cy="1784321"/>
          </a:xfrm>
        </p:grpSpPr>
        <p:sp>
          <p:nvSpPr>
            <p:cNvPr id="25" name="矩形 24"/>
            <p:cNvSpPr>
              <a:spLocks noChangeArrowheads="1"/>
            </p:cNvSpPr>
            <p:nvPr/>
          </p:nvSpPr>
          <p:spPr bwMode="auto">
            <a:xfrm>
              <a:off x="1738508" y="1962353"/>
              <a:ext cx="3606483" cy="66328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lnSpc>
                  <a:spcPct val="150000"/>
                </a:lnSpc>
                <a:buFontTx/>
                <a:buNone/>
                <a:defRPr/>
              </a:pPr>
              <a:r>
                <a:rPr lang="en-US" altLang="zh-CN" sz="28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Unit 2 Lesson 10</a:t>
              </a:r>
              <a:endParaRPr lang="zh-CN" altLang="en-US" sz="28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微软雅黑" panose="020B0503020204020204" pitchFamily="34" charset="-122"/>
              </a:endParaRPr>
            </a:p>
          </p:txBody>
        </p:sp>
        <p:sp>
          <p:nvSpPr>
            <p:cNvPr id="26" name="TextBox 2"/>
            <p:cNvSpPr txBox="1">
              <a:spLocks noChangeArrowheads="1"/>
            </p:cNvSpPr>
            <p:nvPr/>
          </p:nvSpPr>
          <p:spPr bwMode="auto">
            <a:xfrm>
              <a:off x="-636183" y="2913068"/>
              <a:ext cx="7968369" cy="83360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buFontTx/>
                <a:buNone/>
                <a:defRPr/>
              </a:pPr>
              <a:r>
                <a:rPr lang="en-US" altLang="zh-CN" sz="48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+mn-ea"/>
                </a:rPr>
                <a:t>  Where Do They Live?</a:t>
              </a:r>
              <a:endParaRPr lang="zh-CN" altLang="en-US" sz="48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endParaRPr>
            </a:p>
          </p:txBody>
        </p:sp>
      </p:grpSp>
      <p:sp>
        <p:nvSpPr>
          <p:cNvPr id="20" name="矩形 8"/>
          <p:cNvSpPr>
            <a:spLocks noChangeArrowheads="1"/>
          </p:cNvSpPr>
          <p:nvPr/>
        </p:nvSpPr>
        <p:spPr bwMode="auto">
          <a:xfrm>
            <a:off x="5367331" y="280988"/>
            <a:ext cx="3127779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河北教育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三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600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7174" name="图片 8" descr="英语冀教（三起）三年级下册（2012年新编）.jp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138862" y="1547815"/>
            <a:ext cx="3005138" cy="42052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5367331" y="280988"/>
            <a:ext cx="3127779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河北教育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三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600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7410" name="Text Box 23"/>
          <p:cNvSpPr txBox="1">
            <a:spLocks noChangeArrowheads="1"/>
          </p:cNvSpPr>
          <p:nvPr/>
        </p:nvSpPr>
        <p:spPr bwMode="auto">
          <a:xfrm>
            <a:off x="6303169" y="990600"/>
            <a:ext cx="1381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endParaRPr lang="zh-CN" altLang="zh-CN" sz="2400">
              <a:latin typeface="Times New Roman" panose="02020603050405020304" pitchFamily="18" charset="0"/>
            </a:endParaRPr>
          </a:p>
        </p:txBody>
      </p:sp>
      <p:sp>
        <p:nvSpPr>
          <p:cNvPr id="17411" name="Rectangle 2"/>
          <p:cNvSpPr txBox="1">
            <a:spLocks noChangeArrowheads="1"/>
          </p:cNvSpPr>
          <p:nvPr/>
        </p:nvSpPr>
        <p:spPr bwMode="auto">
          <a:xfrm>
            <a:off x="2268140" y="574675"/>
            <a:ext cx="4479131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914400" indent="-9144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90000"/>
              </a:lnSpc>
            </a:pPr>
            <a:r>
              <a:rPr lang="en-US" altLang="zh-CN" sz="4800" b="1" dirty="0">
                <a:solidFill>
                  <a:srgbClr val="0000FF"/>
                </a:solidFill>
                <a:latin typeface="Times New Roman" panose="02020603050405020304" pitchFamily="18" charset="0"/>
                <a:sym typeface="Calibri Light" panose="020F0302020204030204" pitchFamily="34" charset="0"/>
              </a:rPr>
              <a:t>Let’s do it!</a:t>
            </a:r>
            <a:endParaRPr lang="en-US" altLang="zh-CN" sz="4800" b="1" dirty="0">
              <a:solidFill>
                <a:srgbClr val="0000FF"/>
              </a:solidFill>
              <a:latin typeface="Times New Roman" panose="02020603050405020304" pitchFamily="18" charset="0"/>
              <a:sym typeface="Calibri Light" panose="020F0302020204030204" pitchFamily="34" charset="0"/>
            </a:endParaRPr>
          </a:p>
        </p:txBody>
      </p:sp>
      <p:sp>
        <p:nvSpPr>
          <p:cNvPr id="13" name="TextBox 1"/>
          <p:cNvSpPr txBox="1">
            <a:spLocks noChangeArrowheads="1"/>
          </p:cNvSpPr>
          <p:nvPr/>
        </p:nvSpPr>
        <p:spPr bwMode="auto">
          <a:xfrm>
            <a:off x="471487" y="1460500"/>
            <a:ext cx="8072438" cy="4247317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buFontTx/>
              <a:buNone/>
              <a:defRPr/>
            </a:pPr>
            <a:r>
              <a:rPr lang="zh-CN" altLang="en-US" sz="36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一、我会选。</a:t>
            </a:r>
            <a:endParaRPr lang="zh-CN" altLang="en-US" sz="3600" b="1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  <a:p>
            <a:pPr eaLnBrk="1" hangingPunct="1">
              <a:lnSpc>
                <a:spcPct val="150000"/>
              </a:lnSpc>
              <a:buFontTx/>
              <a:buNone/>
              <a:defRPr/>
            </a:pPr>
            <a:r>
              <a:rPr lang="en-US" altLang="zh-CN" sz="3600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1. Cows </a:t>
            </a:r>
            <a:r>
              <a:rPr lang="en-US" altLang="zh-CN" sz="36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eat </a:t>
            </a:r>
            <a:r>
              <a:rPr lang="en-US" altLang="zh-CN" sz="3600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_____.</a:t>
            </a:r>
            <a:endParaRPr lang="en-US" altLang="zh-CN" sz="36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  <a:sym typeface="+mn-ea"/>
            </a:endParaRPr>
          </a:p>
          <a:p>
            <a:pPr marL="355600" eaLnBrk="1" hangingPunct="1">
              <a:lnSpc>
                <a:spcPct val="150000"/>
              </a:lnSpc>
              <a:buFontTx/>
              <a:buNone/>
              <a:defRPr/>
            </a:pPr>
            <a:r>
              <a:rPr lang="en-US" altLang="zh-CN" sz="36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A. </a:t>
            </a:r>
            <a:r>
              <a:rPr lang="en-US" altLang="zh-CN" sz="3600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meat       B</a:t>
            </a:r>
            <a:r>
              <a:rPr lang="en-US" altLang="zh-CN" sz="36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. </a:t>
            </a:r>
            <a:r>
              <a:rPr lang="en-US" altLang="zh-CN" sz="3600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bananas     C</a:t>
            </a:r>
            <a:r>
              <a:rPr lang="en-US" altLang="zh-CN" sz="36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. </a:t>
            </a:r>
            <a:r>
              <a:rPr lang="en-US" altLang="zh-CN" sz="3600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grass</a:t>
            </a:r>
            <a:endParaRPr lang="en-US" altLang="zh-CN" sz="3600" b="1" dirty="0" smtClean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  <a:sym typeface="+mn-ea"/>
            </a:endParaRPr>
          </a:p>
          <a:p>
            <a:pPr eaLnBrk="1" hangingPunct="1">
              <a:lnSpc>
                <a:spcPct val="150000"/>
              </a:lnSpc>
              <a:buFontTx/>
              <a:buNone/>
              <a:defRPr/>
            </a:pPr>
            <a:r>
              <a:rPr lang="en-US" altLang="zh-CN" sz="3600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2. Where _____ a </a:t>
            </a:r>
            <a:r>
              <a:rPr lang="en-US" altLang="zh-CN" sz="36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cat </a:t>
            </a:r>
            <a:r>
              <a:rPr lang="en-US" altLang="zh-CN" sz="3600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live?</a:t>
            </a:r>
            <a:endParaRPr lang="zh-CN" altLang="en-US" sz="36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  <a:sym typeface="+mn-ea"/>
            </a:endParaRPr>
          </a:p>
          <a:p>
            <a:pPr marL="355600" eaLnBrk="1" hangingPunct="1">
              <a:lnSpc>
                <a:spcPct val="150000"/>
              </a:lnSpc>
              <a:buFontTx/>
              <a:buNone/>
              <a:defRPr/>
            </a:pPr>
            <a:r>
              <a:rPr lang="en-US" altLang="zh-CN" sz="36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A. </a:t>
            </a:r>
            <a:r>
              <a:rPr lang="en-US" altLang="zh-CN" sz="3600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do            B</a:t>
            </a:r>
            <a:r>
              <a:rPr lang="en-US" altLang="zh-CN" sz="36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. </a:t>
            </a:r>
            <a:r>
              <a:rPr lang="en-US" altLang="zh-CN" sz="3600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does           C</a:t>
            </a:r>
            <a:r>
              <a:rPr lang="en-US" altLang="zh-CN" sz="36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. is</a:t>
            </a:r>
            <a:endParaRPr lang="en-US" altLang="zh-CN" sz="36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4" name="TextBox 2"/>
          <p:cNvSpPr txBox="1">
            <a:spLocks noChangeArrowheads="1"/>
          </p:cNvSpPr>
          <p:nvPr/>
        </p:nvSpPr>
        <p:spPr bwMode="auto">
          <a:xfrm>
            <a:off x="3101577" y="2024929"/>
            <a:ext cx="1213247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4800" b="1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48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2"/>
          <p:cNvSpPr txBox="1">
            <a:spLocks noChangeArrowheads="1"/>
          </p:cNvSpPr>
          <p:nvPr/>
        </p:nvSpPr>
        <p:spPr bwMode="auto">
          <a:xfrm>
            <a:off x="2536626" y="3612568"/>
            <a:ext cx="1171575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4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4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5367331" y="280988"/>
            <a:ext cx="3127779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河北教育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三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600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8434" name="Rectangle 2"/>
          <p:cNvSpPr txBox="1">
            <a:spLocks noChangeArrowheads="1"/>
          </p:cNvSpPr>
          <p:nvPr/>
        </p:nvSpPr>
        <p:spPr bwMode="auto">
          <a:xfrm>
            <a:off x="2224088" y="593725"/>
            <a:ext cx="4479131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914400" indent="-9144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90000"/>
              </a:lnSpc>
            </a:pPr>
            <a:r>
              <a:rPr lang="en-US" altLang="zh-CN" sz="4800" b="1">
                <a:solidFill>
                  <a:srgbClr val="0000FF"/>
                </a:solidFill>
                <a:latin typeface="Times New Roman" panose="02020603050405020304" pitchFamily="18" charset="0"/>
                <a:sym typeface="Calibri Light" panose="020F0302020204030204" pitchFamily="34" charset="0"/>
              </a:rPr>
              <a:t>Let’s do it!</a:t>
            </a:r>
            <a:endParaRPr lang="en-US" altLang="zh-CN" sz="4800" b="1">
              <a:solidFill>
                <a:srgbClr val="0000FF"/>
              </a:solidFill>
              <a:latin typeface="Times New Roman" panose="02020603050405020304" pitchFamily="18" charset="0"/>
              <a:sym typeface="Calibri Light" panose="020F0302020204030204" pitchFamily="34" charset="0"/>
            </a:endParaRPr>
          </a:p>
        </p:txBody>
      </p:sp>
      <p:sp>
        <p:nvSpPr>
          <p:cNvPr id="18435" name="TextBox 1"/>
          <p:cNvSpPr txBox="1">
            <a:spLocks noChangeArrowheads="1"/>
          </p:cNvSpPr>
          <p:nvPr/>
        </p:nvSpPr>
        <p:spPr bwMode="auto">
          <a:xfrm>
            <a:off x="514350" y="2630488"/>
            <a:ext cx="7525245" cy="3416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200000"/>
              </a:lnSpc>
            </a:pPr>
            <a:r>
              <a:rPr lang="en-US" altLang="zh-CN" sz="36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1.                                 A. in a river</a:t>
            </a:r>
            <a:endParaRPr lang="en-US" altLang="zh-CN" sz="36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eaLnBrk="1" hangingPunct="1">
              <a:lnSpc>
                <a:spcPct val="200000"/>
              </a:lnSpc>
            </a:pPr>
            <a:r>
              <a:rPr lang="en-US" altLang="zh-CN" sz="36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2.                                 B. in a forest</a:t>
            </a:r>
            <a:endParaRPr lang="en-US" altLang="zh-CN" sz="36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eaLnBrk="1" hangingPunct="1">
              <a:lnSpc>
                <a:spcPct val="200000"/>
              </a:lnSpc>
            </a:pPr>
            <a:r>
              <a:rPr lang="en-US" altLang="zh-CN" sz="36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3.                                 C. on a </a:t>
            </a:r>
            <a:r>
              <a:rPr lang="en-US" altLang="zh-CN" sz="3600" b="1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farm </a:t>
            </a:r>
            <a:endParaRPr lang="en-US" altLang="zh-CN" sz="36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pic>
        <p:nvPicPr>
          <p:cNvPr id="18436" name="Picture 19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82266" y="2895600"/>
            <a:ext cx="1451372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7" name="Picture 20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059656" y="3989388"/>
            <a:ext cx="1290638" cy="87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8" name="Picture 21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91792" y="5202239"/>
            <a:ext cx="1545431" cy="657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26" name="直接连接符 25"/>
          <p:cNvCxnSpPr>
            <a:stCxn id="21" idx="3"/>
          </p:cNvCxnSpPr>
          <p:nvPr/>
        </p:nvCxnSpPr>
        <p:spPr>
          <a:xfrm>
            <a:off x="2433637" y="3324226"/>
            <a:ext cx="1995488" cy="1114425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>
            <a:off x="2486025" y="4514850"/>
            <a:ext cx="2043113" cy="99060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 flipV="1">
            <a:off x="2614613" y="3448050"/>
            <a:ext cx="1857375" cy="209550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442" name="TextBox 10"/>
          <p:cNvSpPr txBox="1">
            <a:spLocks noChangeArrowheads="1"/>
          </p:cNvSpPr>
          <p:nvPr/>
        </p:nvSpPr>
        <p:spPr bwMode="auto">
          <a:xfrm>
            <a:off x="200025" y="1638301"/>
            <a:ext cx="917257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6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二、看图，将动物与其居住的地点连线。</a:t>
            </a:r>
            <a:endParaRPr lang="zh-CN" altLang="en-US" sz="36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5367331" y="280988"/>
            <a:ext cx="3127779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河北教育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三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600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9458" name="Rectangle 2"/>
          <p:cNvSpPr txBox="1">
            <a:spLocks noChangeArrowheads="1"/>
          </p:cNvSpPr>
          <p:nvPr/>
        </p:nvSpPr>
        <p:spPr bwMode="auto">
          <a:xfrm>
            <a:off x="2234804" y="717550"/>
            <a:ext cx="4479131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914400" indent="-9144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90000"/>
              </a:lnSpc>
            </a:pPr>
            <a:r>
              <a:rPr lang="en-US" altLang="zh-CN" sz="4800" b="1">
                <a:solidFill>
                  <a:srgbClr val="0000FF"/>
                </a:solidFill>
                <a:latin typeface="Times New Roman" panose="02020603050405020304" pitchFamily="18" charset="0"/>
                <a:sym typeface="Calibri Light" panose="020F0302020204030204" pitchFamily="34" charset="0"/>
              </a:rPr>
              <a:t>Homework</a:t>
            </a:r>
            <a:endParaRPr lang="en-US" altLang="zh-CN" sz="4800" b="1">
              <a:solidFill>
                <a:srgbClr val="0000FF"/>
              </a:solidFill>
              <a:latin typeface="Times New Roman" panose="02020603050405020304" pitchFamily="18" charset="0"/>
              <a:sym typeface="Calibri Light" panose="020F0302020204030204" pitchFamily="34" charset="0"/>
            </a:endParaRPr>
          </a:p>
          <a:p>
            <a:pPr algn="ctr">
              <a:lnSpc>
                <a:spcPct val="90000"/>
              </a:lnSpc>
            </a:pPr>
            <a:endParaRPr lang="en-US" altLang="zh-CN" sz="4800" b="1">
              <a:solidFill>
                <a:srgbClr val="0000FF"/>
              </a:solidFill>
              <a:latin typeface="Times New Roman" panose="02020603050405020304" pitchFamily="18" charset="0"/>
              <a:sym typeface="Calibri Light" panose="020F0302020204030204" pitchFamily="34" charset="0"/>
            </a:endParaRPr>
          </a:p>
        </p:txBody>
      </p:sp>
      <p:sp>
        <p:nvSpPr>
          <p:cNvPr id="14" name="TextBox 3"/>
          <p:cNvSpPr>
            <a:spLocks noChangeArrowheads="1"/>
          </p:cNvSpPr>
          <p:nvPr/>
        </p:nvSpPr>
        <p:spPr bwMode="auto">
          <a:xfrm>
            <a:off x="8335" y="2243758"/>
            <a:ext cx="9135665" cy="2677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1</a:t>
            </a:r>
            <a:r>
              <a:rPr lang="zh-CN" altLang="en-US" sz="28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、熟记本节课所学的句型、短语和单词，必须会听、        说、读、写。</a:t>
            </a:r>
            <a:endParaRPr lang="en-US" altLang="zh-CN" sz="28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2</a:t>
            </a:r>
            <a:r>
              <a:rPr lang="zh-CN" altLang="en-US" sz="28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、用“</a:t>
            </a:r>
            <a:r>
              <a:rPr lang="en-US" altLang="zh-CN" sz="28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Where does a/an  … live?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In/On a/an…</a:t>
            </a:r>
            <a:r>
              <a:rPr lang="zh-CN" altLang="en-US" sz="28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”句型与好朋友之间进行对话。</a:t>
            </a:r>
            <a:endParaRPr lang="en-US" altLang="zh-CN" sz="28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5367331" y="280988"/>
            <a:ext cx="3127779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河北教育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三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600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9218" name="Rectangle 2"/>
          <p:cNvSpPr txBox="1">
            <a:spLocks noChangeArrowheads="1"/>
          </p:cNvSpPr>
          <p:nvPr/>
        </p:nvSpPr>
        <p:spPr bwMode="auto">
          <a:xfrm>
            <a:off x="2234804" y="644525"/>
            <a:ext cx="4479131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914400" indent="-9144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90000"/>
              </a:lnSpc>
            </a:pPr>
            <a:r>
              <a:rPr lang="en-US" altLang="zh-CN" sz="3600" b="1">
                <a:solidFill>
                  <a:srgbClr val="0000FF"/>
                </a:solidFill>
                <a:latin typeface="Times New Roman" panose="02020603050405020304" pitchFamily="18" charset="0"/>
                <a:sym typeface="Calibri Light" panose="020F0302020204030204" pitchFamily="34" charset="0"/>
              </a:rPr>
              <a:t>Review</a:t>
            </a:r>
            <a:endParaRPr lang="en-US" altLang="zh-CN" sz="3600" b="1">
              <a:solidFill>
                <a:srgbClr val="0000FF"/>
              </a:solidFill>
              <a:latin typeface="Times New Roman" panose="02020603050405020304" pitchFamily="18" charset="0"/>
              <a:sym typeface="Calibri Light" panose="020F0302020204030204" pitchFamily="34" charset="0"/>
            </a:endParaRPr>
          </a:p>
        </p:txBody>
      </p:sp>
      <p:sp>
        <p:nvSpPr>
          <p:cNvPr id="12" name="Text Box 2"/>
          <p:cNvSpPr txBox="1">
            <a:spLocks noChangeArrowheads="1"/>
          </p:cNvSpPr>
          <p:nvPr/>
        </p:nvSpPr>
        <p:spPr bwMode="auto">
          <a:xfrm>
            <a:off x="1022747" y="1139826"/>
            <a:ext cx="87987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</a:rPr>
              <a:t>one</a:t>
            </a:r>
            <a:endParaRPr lang="en-US" altLang="zh-CN" sz="36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3" name="Text Box 3"/>
          <p:cNvSpPr txBox="1">
            <a:spLocks noChangeArrowheads="1"/>
          </p:cNvSpPr>
          <p:nvPr/>
        </p:nvSpPr>
        <p:spPr bwMode="auto">
          <a:xfrm>
            <a:off x="2006203" y="1139826"/>
            <a:ext cx="946547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</a:rPr>
              <a:t>two</a:t>
            </a:r>
            <a:endParaRPr lang="en-US" altLang="zh-CN" sz="36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4" name="Text Box 4"/>
          <p:cNvSpPr txBox="1">
            <a:spLocks noChangeArrowheads="1"/>
          </p:cNvSpPr>
          <p:nvPr/>
        </p:nvSpPr>
        <p:spPr bwMode="auto">
          <a:xfrm>
            <a:off x="3011091" y="1139826"/>
            <a:ext cx="1216819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three</a:t>
            </a:r>
            <a:endParaRPr lang="en-US" altLang="zh-CN" sz="36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5" name="Text Box 5"/>
          <p:cNvSpPr txBox="1">
            <a:spLocks noChangeArrowheads="1"/>
          </p:cNvSpPr>
          <p:nvPr/>
        </p:nvSpPr>
        <p:spPr bwMode="auto">
          <a:xfrm>
            <a:off x="4061222" y="1139826"/>
            <a:ext cx="128587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</a:rPr>
              <a:t>four</a:t>
            </a:r>
            <a:endParaRPr lang="en-US" altLang="zh-CN" sz="36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7" name="Text Box 6"/>
          <p:cNvSpPr txBox="1">
            <a:spLocks noChangeArrowheads="1"/>
          </p:cNvSpPr>
          <p:nvPr/>
        </p:nvSpPr>
        <p:spPr bwMode="auto">
          <a:xfrm>
            <a:off x="4918472" y="1139826"/>
            <a:ext cx="1690688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</a:rPr>
              <a:t>five</a:t>
            </a:r>
            <a:endParaRPr lang="en-US" altLang="zh-CN" sz="36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8" name="Text Box 7"/>
          <p:cNvSpPr txBox="1">
            <a:spLocks noChangeArrowheads="1"/>
          </p:cNvSpPr>
          <p:nvPr/>
        </p:nvSpPr>
        <p:spPr bwMode="auto">
          <a:xfrm>
            <a:off x="5735241" y="1139826"/>
            <a:ext cx="1894284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</a:rPr>
              <a:t>six</a:t>
            </a:r>
            <a:endParaRPr lang="en-US" altLang="zh-CN" sz="36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9" name="Text Box 8"/>
          <p:cNvSpPr txBox="1">
            <a:spLocks noChangeArrowheads="1"/>
          </p:cNvSpPr>
          <p:nvPr/>
        </p:nvSpPr>
        <p:spPr bwMode="auto">
          <a:xfrm>
            <a:off x="1525192" y="6022975"/>
            <a:ext cx="142041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</a:rPr>
              <a:t>seven</a:t>
            </a:r>
            <a:endParaRPr lang="en-US" altLang="zh-CN" sz="36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0" name="Text Box 9"/>
          <p:cNvSpPr txBox="1">
            <a:spLocks noChangeArrowheads="1"/>
          </p:cNvSpPr>
          <p:nvPr/>
        </p:nvSpPr>
        <p:spPr bwMode="auto">
          <a:xfrm>
            <a:off x="2975372" y="6022975"/>
            <a:ext cx="1150144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</a:rPr>
              <a:t>eight</a:t>
            </a:r>
            <a:endParaRPr lang="en-US" altLang="zh-CN" sz="36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1" name="Text Box 10"/>
          <p:cNvSpPr txBox="1">
            <a:spLocks noChangeArrowheads="1"/>
          </p:cNvSpPr>
          <p:nvPr/>
        </p:nvSpPr>
        <p:spPr bwMode="auto">
          <a:xfrm>
            <a:off x="4077891" y="6022975"/>
            <a:ext cx="1284684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</a:rPr>
              <a:t>nine</a:t>
            </a:r>
            <a:endParaRPr lang="en-US" altLang="zh-CN" sz="36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grpSp>
        <p:nvGrpSpPr>
          <p:cNvPr id="9228" name="Group 26"/>
          <p:cNvGrpSpPr/>
          <p:nvPr/>
        </p:nvGrpSpPr>
        <p:grpSpPr bwMode="auto">
          <a:xfrm>
            <a:off x="1296591" y="1814514"/>
            <a:ext cx="6286500" cy="4408487"/>
            <a:chOff x="336" y="576"/>
            <a:chExt cx="5280" cy="2789"/>
          </a:xfrm>
        </p:grpSpPr>
        <p:pic>
          <p:nvPicPr>
            <p:cNvPr id="9229" name="Picture 13" descr="images"/>
            <p:cNvPicPr>
              <a:picLocks noChangeAspect="1" noChangeArrowheads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3264" y="2016"/>
              <a:ext cx="864" cy="1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230" name="Picture 14" descr="images"/>
            <p:cNvPicPr>
              <a:picLocks noChangeAspect="1" noChangeArrowheads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200" y="672"/>
              <a:ext cx="864" cy="1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231" name="Picture 15" descr="images"/>
            <p:cNvPicPr>
              <a:picLocks noChangeAspect="1" noChangeArrowheads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2112" y="624"/>
              <a:ext cx="864" cy="1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232" name="Picture 16" descr="images"/>
            <p:cNvPicPr>
              <a:picLocks noChangeAspect="1" noChangeArrowheads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3072" y="576"/>
              <a:ext cx="864" cy="1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233" name="Picture 17" descr="images"/>
            <p:cNvPicPr>
              <a:picLocks noChangeAspect="1" noChangeArrowheads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752" y="576"/>
              <a:ext cx="864" cy="1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234" name="Picture 18" descr="images"/>
            <p:cNvPicPr>
              <a:picLocks noChangeAspect="1" noChangeArrowheads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3936" y="576"/>
              <a:ext cx="864" cy="1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235" name="Picture 19" descr="images"/>
            <p:cNvPicPr>
              <a:picLocks noChangeAspect="1" noChangeArrowheads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2304" y="2064"/>
              <a:ext cx="864" cy="12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236" name="Picture 20" descr="images"/>
            <p:cNvPicPr>
              <a:picLocks noChangeAspect="1" noChangeArrowheads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336" y="720"/>
              <a:ext cx="864" cy="12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237" name="Picture 21" descr="images"/>
            <p:cNvPicPr>
              <a:picLocks noChangeAspect="1" noChangeArrowheads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344" y="2064"/>
              <a:ext cx="864" cy="12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238" name="Picture 22" descr="images"/>
            <p:cNvPicPr>
              <a:picLocks noChangeAspect="1" noChangeArrowheads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336" y="2112"/>
              <a:ext cx="864" cy="12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36" name="Text Box 23"/>
          <p:cNvSpPr txBox="1">
            <a:spLocks noChangeArrowheads="1"/>
          </p:cNvSpPr>
          <p:nvPr/>
        </p:nvSpPr>
        <p:spPr bwMode="auto">
          <a:xfrm>
            <a:off x="5411391" y="6022975"/>
            <a:ext cx="101441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</a:rPr>
              <a:t>ten</a:t>
            </a:r>
            <a:endParaRPr lang="en-US" altLang="zh-CN" sz="36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37" name="Text Box 2"/>
          <p:cNvSpPr txBox="1">
            <a:spLocks noChangeArrowheads="1"/>
          </p:cNvSpPr>
          <p:nvPr/>
        </p:nvSpPr>
        <p:spPr bwMode="auto">
          <a:xfrm>
            <a:off x="6094810" y="4538663"/>
            <a:ext cx="289679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3600" b="1">
                <a:latin typeface="Times New Roman" panose="02020603050405020304" pitchFamily="18" charset="0"/>
              </a:rPr>
              <a:t>Let’s count!</a:t>
            </a:r>
            <a:endParaRPr lang="zh-CN" altLang="zh-CN" sz="36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4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4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5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5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  <p:bldP spid="17" grpId="0"/>
      <p:bldP spid="18" grpId="0"/>
      <p:bldP spid="19" grpId="0"/>
      <p:bldP spid="20" grpId="0"/>
      <p:bldP spid="21" grpId="0"/>
      <p:bldP spid="36" grpId="0"/>
      <p:bldP spid="3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5367331" y="280988"/>
            <a:ext cx="3127779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河北教育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三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600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10242" name="Picture 11" descr="D:\淘宝课件\冀教版小学英语三年级下册  三年级起点\17春冀教（三起）三英下--教材图片素材\Unit 2\015.jp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740568" y="1636714"/>
            <a:ext cx="1871663" cy="2008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3" name="Picture 3" descr="D:\淘宝课件\冀教版小学英语三年级下册  三年级起点\17春冀教（三起）三英下--教材图片素材\Unit 2\small\big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684044" y="1455738"/>
            <a:ext cx="1426369" cy="2247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4" name="Rectangle 2"/>
          <p:cNvSpPr txBox="1">
            <a:spLocks noChangeArrowheads="1"/>
          </p:cNvSpPr>
          <p:nvPr/>
        </p:nvSpPr>
        <p:spPr bwMode="auto">
          <a:xfrm>
            <a:off x="1995488" y="485775"/>
            <a:ext cx="4479131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914400" indent="-9144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90000"/>
              </a:lnSpc>
            </a:pPr>
            <a:r>
              <a:rPr lang="en-US" altLang="zh-CN" sz="4800" b="1">
                <a:solidFill>
                  <a:srgbClr val="0000FF"/>
                </a:solidFill>
                <a:latin typeface="Times New Roman" panose="02020603050405020304" pitchFamily="18" charset="0"/>
                <a:sym typeface="Calibri Light" panose="020F0302020204030204" pitchFamily="34" charset="0"/>
              </a:rPr>
              <a:t>Review</a:t>
            </a:r>
            <a:endParaRPr lang="en-US" altLang="zh-CN" sz="4800" b="1">
              <a:solidFill>
                <a:srgbClr val="0000FF"/>
              </a:solidFill>
              <a:latin typeface="Times New Roman" panose="02020603050405020304" pitchFamily="18" charset="0"/>
              <a:sym typeface="Calibri Light" panose="020F0302020204030204" pitchFamily="34" charset="0"/>
            </a:endParaRPr>
          </a:p>
        </p:txBody>
      </p:sp>
      <p:sp>
        <p:nvSpPr>
          <p:cNvPr id="15" name="Text Box 2"/>
          <p:cNvSpPr txBox="1">
            <a:spLocks noChangeArrowheads="1"/>
          </p:cNvSpPr>
          <p:nvPr/>
        </p:nvSpPr>
        <p:spPr bwMode="auto">
          <a:xfrm>
            <a:off x="-230982" y="855663"/>
            <a:ext cx="3176588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altLang="zh-CN" sz="3600" b="1" dirty="0">
                <a:latin typeface="Times New Roman" panose="02020603050405020304" pitchFamily="18" charset="0"/>
              </a:rPr>
              <a:t>What’s this?</a:t>
            </a:r>
            <a:endParaRPr lang="zh-CN" altLang="zh-CN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159" name="Text Box 2"/>
          <p:cNvSpPr txBox="1">
            <a:spLocks noChangeArrowheads="1"/>
          </p:cNvSpPr>
          <p:nvPr/>
        </p:nvSpPr>
        <p:spPr bwMode="auto">
          <a:xfrm>
            <a:off x="588169" y="3382963"/>
            <a:ext cx="2078831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</a:rPr>
              <a:t>elephant</a:t>
            </a:r>
            <a:endParaRPr lang="zh-CN" altLang="zh-CN" sz="32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157" name="Text Box 2"/>
          <p:cNvSpPr txBox="1">
            <a:spLocks noChangeArrowheads="1"/>
          </p:cNvSpPr>
          <p:nvPr/>
        </p:nvSpPr>
        <p:spPr bwMode="auto">
          <a:xfrm>
            <a:off x="5875735" y="3328988"/>
            <a:ext cx="109061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</a:rPr>
              <a:t>bird</a:t>
            </a:r>
            <a:endParaRPr lang="zh-CN" altLang="zh-CN" sz="32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48" name="Picture 4" descr="896e8e829c8107b7f703a645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211116" y="1639889"/>
            <a:ext cx="1921669" cy="190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" name="Text Box 2"/>
          <p:cNvSpPr txBox="1">
            <a:spLocks noChangeArrowheads="1"/>
          </p:cNvSpPr>
          <p:nvPr/>
        </p:nvSpPr>
        <p:spPr bwMode="auto">
          <a:xfrm>
            <a:off x="3617119" y="3336926"/>
            <a:ext cx="1368029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</a:rPr>
              <a:t>bear</a:t>
            </a:r>
            <a:endParaRPr lang="zh-CN" altLang="zh-CN" sz="32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" name="Text Box 2"/>
          <p:cNvSpPr txBox="1">
            <a:spLocks noChangeArrowheads="1"/>
          </p:cNvSpPr>
          <p:nvPr/>
        </p:nvSpPr>
        <p:spPr bwMode="auto">
          <a:xfrm>
            <a:off x="6087666" y="6083300"/>
            <a:ext cx="1369219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</a:rPr>
              <a:t>fish</a:t>
            </a:r>
            <a:endParaRPr lang="zh-CN" altLang="zh-CN" sz="32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51" name="Picture 6" descr="虎2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808435" y="4308476"/>
            <a:ext cx="1822847" cy="1852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" name="Text Box 2"/>
          <p:cNvSpPr txBox="1">
            <a:spLocks noChangeArrowheads="1"/>
          </p:cNvSpPr>
          <p:nvPr/>
        </p:nvSpPr>
        <p:spPr bwMode="auto">
          <a:xfrm>
            <a:off x="1107281" y="6086476"/>
            <a:ext cx="1091804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</a:rPr>
              <a:t>tiger</a:t>
            </a:r>
            <a:endParaRPr lang="zh-CN" altLang="zh-CN" sz="32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53" name="Picture 3" descr="panda4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3173016" y="4179888"/>
            <a:ext cx="1828800" cy="2082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" name="Text Box 2"/>
          <p:cNvSpPr txBox="1">
            <a:spLocks noChangeArrowheads="1"/>
          </p:cNvSpPr>
          <p:nvPr/>
        </p:nvSpPr>
        <p:spPr bwMode="auto">
          <a:xfrm>
            <a:off x="3432573" y="6084888"/>
            <a:ext cx="1368028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</a:rPr>
              <a:t>panda</a:t>
            </a:r>
            <a:endParaRPr lang="zh-CN" altLang="zh-CN" sz="32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55" name="Picture 17" descr="C:\Users\Administrator\Desktop\我做的课件\英语冀教（三起）三年级下册（2012年新编）\Unit 1 Animals on the Farm Lesson 3 Fish and Birds\素材\【素材】Unit 1 Lesson 3 图片fish1（冀教版）.jp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5597128" y="4137026"/>
            <a:ext cx="2022872" cy="2168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" name="Text Box 2"/>
          <p:cNvSpPr txBox="1">
            <a:spLocks noChangeArrowheads="1"/>
          </p:cNvSpPr>
          <p:nvPr/>
        </p:nvSpPr>
        <p:spPr bwMode="auto">
          <a:xfrm>
            <a:off x="5244704" y="796925"/>
            <a:ext cx="400764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altLang="zh-CN" sz="2800" b="1">
                <a:solidFill>
                  <a:srgbClr val="00B050"/>
                </a:solidFill>
                <a:latin typeface="Times New Roman" panose="02020603050405020304" pitchFamily="18" charset="0"/>
              </a:rPr>
              <a:t>Where does a tiger live?</a:t>
            </a:r>
            <a:endParaRPr lang="zh-CN" altLang="zh-CN" sz="2800" b="1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 Box 2"/>
          <p:cNvSpPr txBox="1">
            <a:spLocks noChangeArrowheads="1"/>
          </p:cNvSpPr>
          <p:nvPr/>
        </p:nvSpPr>
        <p:spPr bwMode="auto">
          <a:xfrm>
            <a:off x="5135166" y="912814"/>
            <a:ext cx="4008834" cy="52322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altLang="zh-CN" sz="2800" b="1" dirty="0">
                <a:solidFill>
                  <a:srgbClr val="00B050"/>
                </a:solidFill>
                <a:latin typeface="Times New Roman" panose="02020603050405020304" pitchFamily="18" charset="0"/>
              </a:rPr>
              <a:t>Where does a fish live?</a:t>
            </a:r>
            <a:endParaRPr lang="zh-CN" altLang="zh-CN" sz="2800" b="1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Text Box 2"/>
          <p:cNvSpPr txBox="1">
            <a:spLocks noChangeArrowheads="1"/>
          </p:cNvSpPr>
          <p:nvPr/>
        </p:nvSpPr>
        <p:spPr bwMode="auto">
          <a:xfrm>
            <a:off x="5135166" y="1014414"/>
            <a:ext cx="4008834" cy="52322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altLang="zh-CN" sz="2800" b="1" dirty="0">
                <a:solidFill>
                  <a:srgbClr val="00B050"/>
                </a:solidFill>
                <a:latin typeface="Times New Roman" panose="02020603050405020304" pitchFamily="18" charset="0"/>
              </a:rPr>
              <a:t>Where does a bird live?</a:t>
            </a:r>
            <a:endParaRPr lang="zh-CN" altLang="zh-CN" sz="2800" b="1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1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1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6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1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1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6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6159" grpId="0"/>
      <p:bldP spid="6157" grpId="0"/>
      <p:bldP spid="23" grpId="0"/>
      <p:bldP spid="24" grpId="0"/>
      <p:bldP spid="26" grpId="0"/>
      <p:bldP spid="28" grpId="0"/>
      <p:bldP spid="30" grpId="0"/>
      <p:bldP spid="31" grpId="0" animBg="1"/>
      <p:bldP spid="3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5367331" y="280988"/>
            <a:ext cx="3127779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河北教育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三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600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1266" name="Rectangle 2"/>
          <p:cNvSpPr txBox="1">
            <a:spLocks noChangeArrowheads="1"/>
          </p:cNvSpPr>
          <p:nvPr/>
        </p:nvSpPr>
        <p:spPr bwMode="auto">
          <a:xfrm>
            <a:off x="2234804" y="774700"/>
            <a:ext cx="4479131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914400" indent="-9144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90000"/>
              </a:lnSpc>
            </a:pPr>
            <a:r>
              <a:rPr lang="en-US" altLang="zh-CN" sz="3600" b="1">
                <a:solidFill>
                  <a:srgbClr val="0000FF"/>
                </a:solidFill>
                <a:latin typeface="Times New Roman" panose="02020603050405020304" pitchFamily="18" charset="0"/>
                <a:sym typeface="Calibri Light" panose="020F0302020204030204" pitchFamily="34" charset="0"/>
              </a:rPr>
              <a:t>New words</a:t>
            </a:r>
            <a:endParaRPr lang="en-US" altLang="zh-CN" sz="3600" b="1">
              <a:solidFill>
                <a:srgbClr val="0000FF"/>
              </a:solidFill>
              <a:latin typeface="Times New Roman" panose="02020603050405020304" pitchFamily="18" charset="0"/>
              <a:sym typeface="Calibri Light" panose="020F0302020204030204" pitchFamily="34" charset="0"/>
            </a:endParaRPr>
          </a:p>
        </p:txBody>
      </p:sp>
      <p:pic>
        <p:nvPicPr>
          <p:cNvPr id="11267" name="Picture 17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83369" y="1871663"/>
            <a:ext cx="3708797" cy="3905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" name="Text Box 2"/>
          <p:cNvSpPr txBox="1">
            <a:spLocks noChangeArrowheads="1"/>
          </p:cNvSpPr>
          <p:nvPr/>
        </p:nvSpPr>
        <p:spPr bwMode="auto">
          <a:xfrm>
            <a:off x="1022748" y="5808663"/>
            <a:ext cx="207883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</a:rPr>
              <a:t>forest</a:t>
            </a:r>
            <a:endParaRPr lang="zh-CN" altLang="zh-CN" sz="36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2" name="Picture 17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357688" y="1698625"/>
            <a:ext cx="2010966" cy="1797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" name="Picture 17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652022" y="1651001"/>
            <a:ext cx="2100263" cy="1890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Picture 17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456635" y="4187825"/>
            <a:ext cx="2108597" cy="1936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" name="Text Box 2"/>
          <p:cNvSpPr txBox="1">
            <a:spLocks noChangeArrowheads="1"/>
          </p:cNvSpPr>
          <p:nvPr/>
        </p:nvSpPr>
        <p:spPr bwMode="auto">
          <a:xfrm>
            <a:off x="4658916" y="3355975"/>
            <a:ext cx="1578769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</a:rPr>
              <a:t>river</a:t>
            </a:r>
            <a:endParaRPr lang="zh-CN" altLang="zh-CN" sz="36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Text Box 2"/>
          <p:cNvSpPr txBox="1">
            <a:spLocks noChangeArrowheads="1"/>
          </p:cNvSpPr>
          <p:nvPr/>
        </p:nvSpPr>
        <p:spPr bwMode="auto">
          <a:xfrm>
            <a:off x="5769769" y="5940426"/>
            <a:ext cx="16002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</a:rPr>
              <a:t>grass</a:t>
            </a:r>
            <a:endParaRPr lang="zh-CN" altLang="zh-CN" sz="36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 Box 2"/>
          <p:cNvSpPr txBox="1">
            <a:spLocks noChangeArrowheads="1"/>
          </p:cNvSpPr>
          <p:nvPr/>
        </p:nvSpPr>
        <p:spPr bwMode="auto">
          <a:xfrm>
            <a:off x="6999685" y="3384550"/>
            <a:ext cx="16002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</a:rPr>
              <a:t>tree</a:t>
            </a:r>
            <a:endParaRPr lang="zh-CN" altLang="zh-CN" sz="36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5" grpId="0"/>
      <p:bldP spid="30" grpId="0"/>
      <p:bldP spid="3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5367331" y="280988"/>
            <a:ext cx="3127779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河北教育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三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600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2290" name="Rectangle 2"/>
          <p:cNvSpPr txBox="1">
            <a:spLocks noChangeArrowheads="1"/>
          </p:cNvSpPr>
          <p:nvPr/>
        </p:nvSpPr>
        <p:spPr bwMode="auto">
          <a:xfrm>
            <a:off x="2234804" y="703263"/>
            <a:ext cx="4479131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914400" indent="-9144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90000"/>
              </a:lnSpc>
            </a:pPr>
            <a:r>
              <a:rPr lang="en-US" altLang="zh-CN" sz="4800" b="1">
                <a:solidFill>
                  <a:srgbClr val="0000FF"/>
                </a:solidFill>
                <a:latin typeface="Times New Roman" panose="02020603050405020304" pitchFamily="18" charset="0"/>
                <a:sym typeface="Calibri Light" panose="020F0302020204030204" pitchFamily="34" charset="0"/>
              </a:rPr>
              <a:t>New sentence</a:t>
            </a:r>
            <a:endParaRPr lang="en-US" altLang="zh-CN" sz="4800" b="1">
              <a:solidFill>
                <a:srgbClr val="0000FF"/>
              </a:solidFill>
              <a:latin typeface="Times New Roman" panose="02020603050405020304" pitchFamily="18" charset="0"/>
              <a:sym typeface="Calibri Light" panose="020F0302020204030204" pitchFamily="34" charset="0"/>
            </a:endParaRPr>
          </a:p>
        </p:txBody>
      </p:sp>
      <p:pic>
        <p:nvPicPr>
          <p:cNvPr id="12291" name="Picture 2" descr="D:\淘宝课件\冀教版小学英语三年级下册  三年级起点\17春冀教（三起）三英下--教材图片素材\Unit 2\020.jp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446485" y="1436688"/>
            <a:ext cx="2884884" cy="172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2" name="Picture 3" descr="D:\淘宝课件\冀教版小学英语三年级下册  三年级起点\17春冀教（三起）三英下--教材图片素材\Unit 2\014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398169" y="1277939"/>
            <a:ext cx="2961085" cy="2060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3" name="Picture 5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91716" y="4456114"/>
            <a:ext cx="2743200" cy="2097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 Box 2"/>
          <p:cNvSpPr txBox="1">
            <a:spLocks noChangeArrowheads="1"/>
          </p:cNvSpPr>
          <p:nvPr/>
        </p:nvSpPr>
        <p:spPr bwMode="auto">
          <a:xfrm>
            <a:off x="0" y="3119439"/>
            <a:ext cx="400883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altLang="zh-CN" sz="2800" b="1">
                <a:latin typeface="Times New Roman" panose="02020603050405020304" pitchFamily="18" charset="0"/>
              </a:rPr>
              <a:t>Where does a fish live?</a:t>
            </a:r>
            <a:endParaRPr lang="zh-CN" altLang="zh-CN" sz="28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 Box 2"/>
          <p:cNvSpPr txBox="1">
            <a:spLocks noChangeArrowheads="1"/>
          </p:cNvSpPr>
          <p:nvPr/>
        </p:nvSpPr>
        <p:spPr bwMode="auto">
          <a:xfrm>
            <a:off x="1" y="3656014"/>
            <a:ext cx="201334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altLang="zh-CN" sz="2800" b="1">
                <a:latin typeface="Times New Roman" panose="02020603050405020304" pitchFamily="18" charset="0"/>
              </a:rPr>
              <a:t>In a river.</a:t>
            </a:r>
            <a:endParaRPr lang="zh-CN" altLang="zh-CN" sz="28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 Box 2"/>
          <p:cNvSpPr txBox="1">
            <a:spLocks noChangeArrowheads="1"/>
          </p:cNvSpPr>
          <p:nvPr/>
        </p:nvSpPr>
        <p:spPr bwMode="auto">
          <a:xfrm>
            <a:off x="4114800" y="3119439"/>
            <a:ext cx="400883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altLang="zh-CN" sz="2800" b="1">
                <a:latin typeface="Times New Roman" panose="02020603050405020304" pitchFamily="18" charset="0"/>
              </a:rPr>
              <a:t>Where does a bird live?</a:t>
            </a:r>
            <a:endParaRPr lang="zh-CN" altLang="zh-CN" sz="28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Text Box 2"/>
          <p:cNvSpPr txBox="1">
            <a:spLocks noChangeArrowheads="1"/>
          </p:cNvSpPr>
          <p:nvPr/>
        </p:nvSpPr>
        <p:spPr bwMode="auto">
          <a:xfrm>
            <a:off x="4006453" y="3656014"/>
            <a:ext cx="201334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altLang="zh-CN" sz="2800" b="1">
                <a:latin typeface="Times New Roman" panose="02020603050405020304" pitchFamily="18" charset="0"/>
              </a:rPr>
              <a:t>In a tree.</a:t>
            </a:r>
            <a:endParaRPr lang="zh-CN" altLang="zh-CN" sz="28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Text Box 2"/>
          <p:cNvSpPr txBox="1">
            <a:spLocks noChangeArrowheads="1"/>
          </p:cNvSpPr>
          <p:nvPr/>
        </p:nvSpPr>
        <p:spPr bwMode="auto">
          <a:xfrm>
            <a:off x="2982517" y="5207001"/>
            <a:ext cx="520303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altLang="zh-CN" sz="2800" b="1">
                <a:latin typeface="Times New Roman" panose="02020603050405020304" pitchFamily="18" charset="0"/>
              </a:rPr>
              <a:t>Where does a panda live?</a:t>
            </a:r>
            <a:endParaRPr lang="zh-CN" altLang="zh-CN" sz="28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 Box 2"/>
          <p:cNvSpPr txBox="1">
            <a:spLocks noChangeArrowheads="1"/>
          </p:cNvSpPr>
          <p:nvPr/>
        </p:nvSpPr>
        <p:spPr bwMode="auto">
          <a:xfrm>
            <a:off x="3429001" y="5743576"/>
            <a:ext cx="201334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altLang="zh-CN" sz="2800" b="1">
                <a:latin typeface="Times New Roman" panose="02020603050405020304" pitchFamily="18" charset="0"/>
              </a:rPr>
              <a:t>In a forest.</a:t>
            </a:r>
            <a:endParaRPr lang="zh-CN" altLang="zh-CN" sz="28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  <p:bldP spid="1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5367331" y="280988"/>
            <a:ext cx="3127779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河北教育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三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600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3314" name="Rectangle 2"/>
          <p:cNvSpPr txBox="1">
            <a:spLocks noChangeArrowheads="1"/>
          </p:cNvSpPr>
          <p:nvPr/>
        </p:nvSpPr>
        <p:spPr bwMode="auto">
          <a:xfrm>
            <a:off x="2234804" y="703263"/>
            <a:ext cx="4479131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914400" indent="-9144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90000"/>
              </a:lnSpc>
            </a:pPr>
            <a:r>
              <a:rPr lang="en-US" altLang="zh-CN" sz="3600" b="1">
                <a:solidFill>
                  <a:srgbClr val="0000FF"/>
                </a:solidFill>
                <a:latin typeface="Times New Roman" panose="02020603050405020304" pitchFamily="18" charset="0"/>
                <a:sym typeface="Calibri Light" panose="020F0302020204030204" pitchFamily="34" charset="0"/>
              </a:rPr>
              <a:t>Summary</a:t>
            </a:r>
            <a:endParaRPr lang="en-US" altLang="zh-CN" sz="3600" b="1">
              <a:solidFill>
                <a:srgbClr val="0000FF"/>
              </a:solidFill>
              <a:latin typeface="Times New Roman" panose="02020603050405020304" pitchFamily="18" charset="0"/>
              <a:sym typeface="Calibri Light" panose="020F0302020204030204" pitchFamily="34" charset="0"/>
            </a:endParaRPr>
          </a:p>
        </p:txBody>
      </p:sp>
      <p:sp>
        <p:nvSpPr>
          <p:cNvPr id="13315" name="矩形 3"/>
          <p:cNvSpPr>
            <a:spLocks noChangeArrowheads="1"/>
          </p:cNvSpPr>
          <p:nvPr/>
        </p:nvSpPr>
        <p:spPr bwMode="auto">
          <a:xfrm>
            <a:off x="566738" y="2873376"/>
            <a:ext cx="468034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zh-CN" altLang="en-US" sz="2800" b="1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用法：</a:t>
            </a:r>
            <a:endParaRPr lang="zh-CN" altLang="en-US" sz="280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20" name="TextBox 8"/>
          <p:cNvSpPr txBox="1">
            <a:spLocks noChangeArrowheads="1"/>
          </p:cNvSpPr>
          <p:nvPr/>
        </p:nvSpPr>
        <p:spPr bwMode="auto">
          <a:xfrm>
            <a:off x="1760935" y="2803525"/>
            <a:ext cx="7666434" cy="609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2800" b="1">
                <a:latin typeface="Times New Roman" panose="02020603050405020304" pitchFamily="18" charset="0"/>
                <a:ea typeface="微软雅黑" panose="020B0503020204020204" pitchFamily="34" charset="-122"/>
              </a:rPr>
              <a:t>这是询问某种动物住在哪里的问句及答语。</a:t>
            </a:r>
            <a:endParaRPr lang="zh-CN" altLang="en-US" sz="2800" b="1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13317" name="矩形 3"/>
          <p:cNvSpPr>
            <a:spLocks noChangeArrowheads="1"/>
          </p:cNvSpPr>
          <p:nvPr/>
        </p:nvSpPr>
        <p:spPr bwMode="auto">
          <a:xfrm>
            <a:off x="513160" y="3716339"/>
            <a:ext cx="290512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zh-CN" altLang="en-US" sz="2800" b="1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问句句型：</a:t>
            </a:r>
            <a:endParaRPr lang="zh-CN" altLang="en-US" sz="280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22" name="TextBox 8"/>
          <p:cNvSpPr txBox="1">
            <a:spLocks noChangeArrowheads="1"/>
          </p:cNvSpPr>
          <p:nvPr/>
        </p:nvSpPr>
        <p:spPr bwMode="auto">
          <a:xfrm>
            <a:off x="2375298" y="3659188"/>
            <a:ext cx="6627019" cy="609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sz="2800" b="1">
                <a:latin typeface="Times New Roman" panose="02020603050405020304" pitchFamily="18" charset="0"/>
                <a:ea typeface="微软雅黑" panose="020B0503020204020204" pitchFamily="34" charset="-122"/>
              </a:rPr>
              <a:t>Where does a/an + </a:t>
            </a:r>
            <a:r>
              <a:rPr lang="zh-CN" altLang="en-US" sz="2800" b="1">
                <a:latin typeface="Times New Roman" panose="02020603050405020304" pitchFamily="18" charset="0"/>
                <a:ea typeface="微软雅黑" panose="020B0503020204020204" pitchFamily="34" charset="-122"/>
              </a:rPr>
              <a:t>动物名</a:t>
            </a:r>
            <a:r>
              <a:rPr lang="en-US" altLang="zh-CN" sz="2800" b="1">
                <a:latin typeface="Times New Roman" panose="02020603050405020304" pitchFamily="18" charset="0"/>
                <a:ea typeface="微软雅黑" panose="020B0503020204020204" pitchFamily="34" charset="-122"/>
              </a:rPr>
              <a:t>+live?</a:t>
            </a:r>
            <a:endParaRPr lang="zh-CN" altLang="en-US" sz="2800" b="1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13319" name="矩形 3"/>
          <p:cNvSpPr>
            <a:spLocks noChangeArrowheads="1"/>
          </p:cNvSpPr>
          <p:nvPr/>
        </p:nvSpPr>
        <p:spPr bwMode="auto">
          <a:xfrm>
            <a:off x="534591" y="4467226"/>
            <a:ext cx="377666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zh-CN" altLang="en-US" sz="2800" b="1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答语：</a:t>
            </a:r>
            <a:endParaRPr lang="zh-CN" altLang="en-US" sz="280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24" name="TextBox 8"/>
          <p:cNvSpPr txBox="1">
            <a:spLocks noChangeArrowheads="1"/>
          </p:cNvSpPr>
          <p:nvPr/>
        </p:nvSpPr>
        <p:spPr bwMode="auto">
          <a:xfrm>
            <a:off x="1718072" y="4425950"/>
            <a:ext cx="6892528" cy="609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sz="2800" b="1">
                <a:latin typeface="Times New Roman" panose="02020603050405020304" pitchFamily="18" charset="0"/>
                <a:ea typeface="微软雅黑" panose="020B0503020204020204" pitchFamily="34" charset="-122"/>
              </a:rPr>
              <a:t>In/On + a/an + </a:t>
            </a:r>
            <a:r>
              <a:rPr lang="zh-CN" altLang="en-US" sz="2800" b="1">
                <a:latin typeface="Times New Roman" panose="02020603050405020304" pitchFamily="18" charset="0"/>
                <a:ea typeface="微软雅黑" panose="020B0503020204020204" pitchFamily="34" charset="-122"/>
              </a:rPr>
              <a:t>地点名词</a:t>
            </a:r>
            <a:r>
              <a:rPr lang="en-US" altLang="zh-CN" sz="2800" b="1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endParaRPr lang="zh-CN" altLang="en-US" sz="2800" b="1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13321" name="矩形 3"/>
          <p:cNvSpPr>
            <a:spLocks noChangeArrowheads="1"/>
          </p:cNvSpPr>
          <p:nvPr/>
        </p:nvSpPr>
        <p:spPr bwMode="auto">
          <a:xfrm>
            <a:off x="525066" y="5208589"/>
            <a:ext cx="197881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zh-CN" altLang="en-US" sz="2800" b="1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例句：</a:t>
            </a:r>
            <a:endParaRPr lang="zh-CN" altLang="en-US" sz="280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26" name="TextBox 8"/>
          <p:cNvSpPr txBox="1">
            <a:spLocks noChangeArrowheads="1"/>
          </p:cNvSpPr>
          <p:nvPr/>
        </p:nvSpPr>
        <p:spPr bwMode="auto">
          <a:xfrm>
            <a:off x="1774032" y="5153025"/>
            <a:ext cx="7837885" cy="1126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sz="2800" b="1">
                <a:latin typeface="Times New Roman" panose="02020603050405020304" pitchFamily="18" charset="0"/>
                <a:ea typeface="微软雅黑" panose="020B0503020204020204" pitchFamily="34" charset="-122"/>
              </a:rPr>
              <a:t>— Where does a bear live?</a:t>
            </a:r>
            <a:r>
              <a:rPr lang="zh-CN" altLang="en-US" sz="2800" b="1">
                <a:latin typeface="Times New Roman" panose="02020603050405020304" pitchFamily="18" charset="0"/>
                <a:ea typeface="微软雅黑" panose="020B0503020204020204" pitchFamily="34" charset="-122"/>
              </a:rPr>
              <a:t>熊生活在哪里？</a:t>
            </a:r>
            <a:endParaRPr lang="zh-CN" altLang="en-US" sz="2800" b="1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800" b="1">
                <a:latin typeface="Times New Roman" panose="02020603050405020304" pitchFamily="18" charset="0"/>
                <a:ea typeface="微软雅黑" panose="020B0503020204020204" pitchFamily="34" charset="-122"/>
              </a:rPr>
              <a:t>— In a forest. </a:t>
            </a:r>
            <a:r>
              <a:rPr lang="zh-CN" altLang="en-US" sz="2800" b="1">
                <a:latin typeface="Times New Roman" panose="02020603050405020304" pitchFamily="18" charset="0"/>
                <a:ea typeface="微软雅黑" panose="020B0503020204020204" pitchFamily="34" charset="-122"/>
              </a:rPr>
              <a:t>在森林里。</a:t>
            </a:r>
            <a:endParaRPr lang="zh-CN" altLang="en-US" sz="2800" b="1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13323" name="文本框 17"/>
          <p:cNvSpPr txBox="1">
            <a:spLocks noChangeArrowheads="1"/>
          </p:cNvSpPr>
          <p:nvPr/>
        </p:nvSpPr>
        <p:spPr bwMode="auto">
          <a:xfrm>
            <a:off x="1088232" y="1344614"/>
            <a:ext cx="6303200" cy="1126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— Where does a fish live?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鱼住在哪里？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— In a river. 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在河里。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2" grpId="0"/>
      <p:bldP spid="24" grpId="0"/>
      <p:bldP spid="2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5367331" y="280988"/>
            <a:ext cx="3127779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河北教育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三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600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4338" name="矩形 3"/>
          <p:cNvSpPr>
            <a:spLocks noChangeArrowheads="1"/>
          </p:cNvSpPr>
          <p:nvPr/>
        </p:nvSpPr>
        <p:spPr bwMode="auto">
          <a:xfrm>
            <a:off x="727472" y="2247901"/>
            <a:ext cx="181927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zh-CN" altLang="en-US" sz="2800" b="1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例句：</a:t>
            </a:r>
            <a:endParaRPr lang="zh-CN" altLang="en-US" sz="280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14" name="TextBox 8"/>
          <p:cNvSpPr txBox="1">
            <a:spLocks noChangeArrowheads="1"/>
          </p:cNvSpPr>
          <p:nvPr/>
        </p:nvSpPr>
        <p:spPr bwMode="auto">
          <a:xfrm>
            <a:off x="1909763" y="2049463"/>
            <a:ext cx="5655469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2800" b="1">
                <a:latin typeface="Times New Roman" panose="02020603050405020304" pitchFamily="18" charset="0"/>
                <a:ea typeface="微软雅黑" panose="020B0503020204020204" pitchFamily="34" charset="-122"/>
              </a:rPr>
              <a:t>I live in China. </a:t>
            </a:r>
            <a:r>
              <a:rPr lang="zh-CN" altLang="en-US" sz="2800" b="1">
                <a:latin typeface="Times New Roman" panose="02020603050405020304" pitchFamily="18" charset="0"/>
                <a:ea typeface="微软雅黑" panose="020B0503020204020204" pitchFamily="34" charset="-122"/>
              </a:rPr>
              <a:t>我住在中国。</a:t>
            </a:r>
            <a:endParaRPr lang="zh-CN" altLang="en-US" sz="2800" b="1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14340" name="文本框 17"/>
          <p:cNvSpPr txBox="1">
            <a:spLocks noChangeArrowheads="1"/>
          </p:cNvSpPr>
          <p:nvPr/>
        </p:nvSpPr>
        <p:spPr bwMode="auto">
          <a:xfrm>
            <a:off x="1753791" y="1222375"/>
            <a:ext cx="1632347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800" b="1">
                <a:latin typeface="Times New Roman" panose="02020603050405020304" pitchFamily="18" charset="0"/>
                <a:ea typeface="微软雅黑" panose="020B0503020204020204" pitchFamily="34" charset="-122"/>
              </a:rPr>
              <a:t>居住</a:t>
            </a:r>
            <a:endParaRPr lang="zh-CN" altLang="en-US" sz="2800" b="1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14341" name="矩形 3"/>
          <p:cNvSpPr>
            <a:spLocks noChangeArrowheads="1"/>
          </p:cNvSpPr>
          <p:nvPr/>
        </p:nvSpPr>
        <p:spPr bwMode="auto">
          <a:xfrm>
            <a:off x="729854" y="2986089"/>
            <a:ext cx="265509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zh-CN" altLang="en-US" sz="2800" b="1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短语：</a:t>
            </a:r>
            <a:endParaRPr lang="zh-CN" altLang="en-US" sz="280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28" name="TextBox 8"/>
          <p:cNvSpPr txBox="1">
            <a:spLocks noChangeArrowheads="1"/>
          </p:cNvSpPr>
          <p:nvPr/>
        </p:nvSpPr>
        <p:spPr bwMode="auto">
          <a:xfrm>
            <a:off x="1912144" y="2806701"/>
            <a:ext cx="4804172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2800" b="1">
                <a:latin typeface="Times New Roman" panose="02020603050405020304" pitchFamily="18" charset="0"/>
                <a:ea typeface="微软雅黑" panose="020B0503020204020204" pitchFamily="34" charset="-122"/>
              </a:rPr>
              <a:t>live in ... </a:t>
            </a:r>
            <a:r>
              <a:rPr lang="zh-CN" altLang="en-US" sz="2800" b="1">
                <a:latin typeface="Times New Roman" panose="02020603050405020304" pitchFamily="18" charset="0"/>
                <a:ea typeface="微软雅黑" panose="020B0503020204020204" pitchFamily="34" charset="-122"/>
              </a:rPr>
              <a:t>住在</a:t>
            </a:r>
            <a:r>
              <a:rPr lang="en-US" altLang="zh-CN" sz="2800" b="1">
                <a:latin typeface="Times New Roman" panose="02020603050405020304" pitchFamily="18" charset="0"/>
                <a:ea typeface="微软雅黑" panose="020B0503020204020204" pitchFamily="34" charset="-122"/>
              </a:rPr>
              <a:t>……</a:t>
            </a:r>
            <a:endParaRPr lang="zh-CN" altLang="en-US" sz="2800" b="1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34" name="矩形 2"/>
          <p:cNvSpPr>
            <a:spLocks noChangeArrowheads="1"/>
          </p:cNvSpPr>
          <p:nvPr/>
        </p:nvSpPr>
        <p:spPr bwMode="auto">
          <a:xfrm>
            <a:off x="863203" y="3844925"/>
            <a:ext cx="7466409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—  _______  does a cow live?</a:t>
            </a:r>
            <a:endParaRPr lang="zh-CN" altLang="en-US" sz="2800" b="1">
              <a:solidFill>
                <a:srgbClr val="00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eaLnBrk="0" hangingPunct="0"/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— On a farm.</a:t>
            </a:r>
            <a:endParaRPr lang="en-US" altLang="zh-CN" sz="2800" b="1">
              <a:solidFill>
                <a:srgbClr val="00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eaLnBrk="0" hangingPunct="0"/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A. What             B. Where     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 </a:t>
            </a: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    C. How</a:t>
            </a:r>
            <a:endParaRPr lang="en-US" altLang="zh-CN" sz="2800" b="1">
              <a:solidFill>
                <a:srgbClr val="00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35" name="TextBox 34"/>
          <p:cNvSpPr txBox="1">
            <a:spLocks noChangeArrowheads="1"/>
          </p:cNvSpPr>
          <p:nvPr/>
        </p:nvSpPr>
        <p:spPr bwMode="auto">
          <a:xfrm>
            <a:off x="2151460" y="3892551"/>
            <a:ext cx="70604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B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37" name="矩形 36"/>
          <p:cNvSpPr>
            <a:spLocks noChangeArrowheads="1"/>
          </p:cNvSpPr>
          <p:nvPr/>
        </p:nvSpPr>
        <p:spPr bwMode="auto">
          <a:xfrm>
            <a:off x="571500" y="5708650"/>
            <a:ext cx="8572500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zh-CN" altLang="en-US" sz="2800" b="1">
                <a:solidFill>
                  <a:srgbClr val="00B05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点拨：由答语可知提问关于地点，故选</a:t>
            </a:r>
            <a:r>
              <a:rPr lang="en-US" altLang="zh-CN" sz="2800" b="1">
                <a:solidFill>
                  <a:srgbClr val="00B05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B</a:t>
            </a:r>
            <a:r>
              <a:rPr lang="zh-CN" altLang="en-US" sz="2800" b="1">
                <a:solidFill>
                  <a:srgbClr val="00B05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。</a:t>
            </a:r>
            <a:endParaRPr lang="zh-CN" altLang="en-US" sz="2800" b="1">
              <a:solidFill>
                <a:srgbClr val="00B05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14346" name="文本框 17"/>
          <p:cNvSpPr txBox="1">
            <a:spLocks noChangeArrowheads="1"/>
          </p:cNvSpPr>
          <p:nvPr/>
        </p:nvSpPr>
        <p:spPr bwMode="auto">
          <a:xfrm>
            <a:off x="825103" y="1298576"/>
            <a:ext cx="1632347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live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14347" name="Rectangle 2"/>
          <p:cNvSpPr txBox="1">
            <a:spLocks noChangeArrowheads="1"/>
          </p:cNvSpPr>
          <p:nvPr/>
        </p:nvSpPr>
        <p:spPr bwMode="auto">
          <a:xfrm>
            <a:off x="2234804" y="703263"/>
            <a:ext cx="4479131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914400" indent="-9144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90000"/>
              </a:lnSpc>
            </a:pPr>
            <a:r>
              <a:rPr lang="en-US" altLang="zh-CN" sz="3600" b="1">
                <a:solidFill>
                  <a:srgbClr val="0000FF"/>
                </a:solidFill>
                <a:latin typeface="Times New Roman" panose="02020603050405020304" pitchFamily="18" charset="0"/>
                <a:sym typeface="Calibri Light" panose="020F0302020204030204" pitchFamily="34" charset="0"/>
              </a:rPr>
              <a:t>Summary</a:t>
            </a:r>
            <a:endParaRPr lang="en-US" altLang="zh-CN" sz="3600" b="1">
              <a:solidFill>
                <a:srgbClr val="0000FF"/>
              </a:solidFill>
              <a:latin typeface="Times New Roman" panose="02020603050405020304" pitchFamily="18" charset="0"/>
              <a:sym typeface="Calibri Light" panose="020F0302020204030204" pitchFamily="34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28" grpId="0"/>
      <p:bldP spid="34" grpId="0"/>
      <p:bldP spid="35" grpId="0"/>
      <p:bldP spid="3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5367331" y="280988"/>
            <a:ext cx="3127779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河北教育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三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600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5362" name="Rectangle 2"/>
          <p:cNvSpPr txBox="1">
            <a:spLocks noChangeArrowheads="1"/>
          </p:cNvSpPr>
          <p:nvPr/>
        </p:nvSpPr>
        <p:spPr bwMode="auto">
          <a:xfrm>
            <a:off x="2224088" y="555625"/>
            <a:ext cx="4479131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914400" indent="-9144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90000"/>
              </a:lnSpc>
            </a:pPr>
            <a:r>
              <a:rPr lang="en-US" altLang="zh-CN" sz="4000" b="1" dirty="0">
                <a:solidFill>
                  <a:srgbClr val="0000FF"/>
                </a:solidFill>
                <a:latin typeface="Times New Roman" panose="02020603050405020304" pitchFamily="18" charset="0"/>
                <a:sym typeface="Calibri Light" panose="020F0302020204030204" pitchFamily="34" charset="0"/>
              </a:rPr>
              <a:t>Let’s do it!</a:t>
            </a:r>
            <a:endParaRPr lang="en-US" altLang="zh-CN" sz="4000" b="1" dirty="0">
              <a:solidFill>
                <a:srgbClr val="0000FF"/>
              </a:solidFill>
              <a:latin typeface="Times New Roman" panose="02020603050405020304" pitchFamily="18" charset="0"/>
              <a:sym typeface="Calibri Light" panose="020F0302020204030204" pitchFamily="34" charset="0"/>
            </a:endParaRPr>
          </a:p>
        </p:txBody>
      </p:sp>
      <p:pic>
        <p:nvPicPr>
          <p:cNvPr id="15363" name="Picture 2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440657" y="1322389"/>
            <a:ext cx="5970985" cy="3476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4" name="矩形 3"/>
          <p:cNvSpPr>
            <a:spLocks noChangeArrowheads="1"/>
          </p:cNvSpPr>
          <p:nvPr/>
        </p:nvSpPr>
        <p:spPr bwMode="auto">
          <a:xfrm>
            <a:off x="702468" y="4886326"/>
            <a:ext cx="7792641" cy="1505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0" hangingPunct="0">
              <a:lnSpc>
                <a:spcPct val="120000"/>
              </a:lnSpc>
            </a:pPr>
            <a:r>
              <a:rPr lang="en-US" altLang="zh-CN" sz="40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—Where does a tiger live?</a:t>
            </a:r>
            <a:endParaRPr lang="zh-CN" altLang="en-US" sz="4000" b="1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eaLnBrk="0" hangingPunct="0">
              <a:lnSpc>
                <a:spcPct val="120000"/>
              </a:lnSpc>
            </a:pPr>
            <a:r>
              <a:rPr lang="en-US" altLang="zh-CN" sz="40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—In a forest.</a:t>
            </a:r>
            <a:endParaRPr lang="zh-CN" altLang="en-US" sz="4000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cxnSp>
        <p:nvCxnSpPr>
          <p:cNvPr id="18" name="直接连接符 17"/>
          <p:cNvCxnSpPr/>
          <p:nvPr/>
        </p:nvCxnSpPr>
        <p:spPr>
          <a:xfrm>
            <a:off x="3925491" y="2268538"/>
            <a:ext cx="2813447" cy="1122362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 rot="10800000" flipV="1">
            <a:off x="2016919" y="2114550"/>
            <a:ext cx="2969419" cy="123825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 flipV="1">
            <a:off x="3663553" y="2287588"/>
            <a:ext cx="2946797" cy="1122362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5367331" y="280988"/>
            <a:ext cx="3127779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河北教育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三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600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6386" name="Rectangle 2"/>
          <p:cNvSpPr txBox="1">
            <a:spLocks noChangeArrowheads="1"/>
          </p:cNvSpPr>
          <p:nvPr/>
        </p:nvSpPr>
        <p:spPr bwMode="auto">
          <a:xfrm>
            <a:off x="2224088" y="555625"/>
            <a:ext cx="4479131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914400" indent="-9144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90000"/>
              </a:lnSpc>
            </a:pPr>
            <a:r>
              <a:rPr lang="en-US" altLang="zh-CN" sz="4000" b="1" dirty="0">
                <a:solidFill>
                  <a:srgbClr val="0000FF"/>
                </a:solidFill>
                <a:latin typeface="Times New Roman" panose="02020603050405020304" pitchFamily="18" charset="0"/>
                <a:sym typeface="Calibri Light" panose="020F0302020204030204" pitchFamily="34" charset="0"/>
              </a:rPr>
              <a:t>Let’s do it!</a:t>
            </a:r>
            <a:endParaRPr lang="en-US" altLang="zh-CN" sz="4000" b="1" dirty="0">
              <a:solidFill>
                <a:srgbClr val="0000FF"/>
              </a:solidFill>
              <a:latin typeface="Times New Roman" panose="02020603050405020304" pitchFamily="18" charset="0"/>
              <a:sym typeface="Calibri Light" panose="020F0302020204030204" pitchFamily="34" charset="0"/>
            </a:endParaRPr>
          </a:p>
        </p:txBody>
      </p:sp>
      <p:sp>
        <p:nvSpPr>
          <p:cNvPr id="24" name="TextBox 8"/>
          <p:cNvSpPr txBox="1">
            <a:spLocks noChangeArrowheads="1"/>
          </p:cNvSpPr>
          <p:nvPr/>
        </p:nvSpPr>
        <p:spPr bwMode="auto">
          <a:xfrm>
            <a:off x="300037" y="1289051"/>
            <a:ext cx="8672513" cy="4436984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50000"/>
              </a:lnSpc>
              <a:buFontTx/>
              <a:buNone/>
              <a:defRPr/>
            </a:pPr>
            <a:r>
              <a:rPr lang="zh-CN" altLang="en-US" sz="32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过桥</a:t>
            </a:r>
            <a:r>
              <a:rPr lang="zh-CN" altLang="en-US" sz="3200" b="1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游戏</a:t>
            </a:r>
            <a:endParaRPr lang="zh-CN" altLang="en-US" sz="3200" b="1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  <a:p>
            <a:pPr indent="627380" eaLnBrk="1" hangingPunct="1">
              <a:lnSpc>
                <a:spcPct val="150000"/>
              </a:lnSpc>
              <a:buFontTx/>
              <a:buNone/>
              <a:defRPr/>
            </a:pPr>
            <a:r>
              <a:rPr lang="zh-CN" altLang="en-US" sz="32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两个学生搭成一条桥，桥边站着一个守桥人。守桥人用句型“</a:t>
            </a:r>
            <a:r>
              <a:rPr lang="en-US" altLang="zh-CN" sz="32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Where does </a:t>
            </a:r>
            <a:r>
              <a:rPr lang="en-US" altLang="zh-CN" sz="3200" b="1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a/an</a:t>
            </a:r>
            <a:r>
              <a:rPr lang="en-US" altLang="zh-CN" sz="32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...live </a:t>
            </a:r>
            <a:r>
              <a:rPr lang="en-US" altLang="zh-CN" sz="3200" b="1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?</a:t>
            </a:r>
            <a:r>
              <a:rPr lang="zh-CN" altLang="en-US" sz="3200" b="1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”</a:t>
            </a:r>
            <a:r>
              <a:rPr lang="zh-CN" altLang="en-US" sz="32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来提问不同的动物住在哪里，其他的学生如果想过桥就必须正确地回答</a:t>
            </a:r>
            <a:r>
              <a:rPr lang="zh-CN" altLang="en-US" sz="3200" b="1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守桥</a:t>
            </a:r>
            <a:r>
              <a:rPr lang="zh-CN" altLang="en-US" sz="32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人提出的问题，否则就过不去。</a:t>
            </a:r>
            <a:endParaRPr lang="en-US" altLang="zh-CN" sz="3200" b="1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 spd="med">
    <p:fade/>
  </p:transition>
</p:sld>
</file>

<file path=ppt/tags/tag1.xml><?xml version="1.0" encoding="utf-8"?>
<p:tagLst xmlns:p="http://schemas.openxmlformats.org/presentationml/2006/main">
  <p:tag name="KSO_WPP_MARK_KEY" val="d0d26ac6-54e1-4f23-b955-a5e6ff1b5b2c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1529</Words>
  <Application>WPS 演示</Application>
  <PresentationFormat>全屏显示(4:3)</PresentationFormat>
  <Paragraphs>178</Paragraphs>
  <Slides>13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5" baseType="lpstr">
      <vt:lpstr>Arial</vt:lpstr>
      <vt:lpstr>宋体</vt:lpstr>
      <vt:lpstr>Wingdings</vt:lpstr>
      <vt:lpstr>Calibri Light</vt:lpstr>
      <vt:lpstr>Calibri</vt:lpstr>
      <vt:lpstr>微软雅黑</vt:lpstr>
      <vt:lpstr>Calibri</vt:lpstr>
      <vt:lpstr>Times New Roman</vt:lpstr>
      <vt:lpstr>黑体</vt:lpstr>
      <vt:lpstr>Arial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keywords>第一PPT模板网-WWW.1PPT.COM</cp:keywords>
  <dc:subject>第一PPT模板网-WWW.1PPT.COM</dc:subject>
  <cp:lastModifiedBy>小树</cp:lastModifiedBy>
  <cp:revision>920</cp:revision>
  <dcterms:created xsi:type="dcterms:W3CDTF">2013-07-01T03:05:00Z</dcterms:created>
  <dcterms:modified xsi:type="dcterms:W3CDTF">2023-03-04T12:02:32Z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0F4F06C987F142F8AA3E7A9BBCBD3C0B</vt:lpwstr>
  </property>
</Properties>
</file>