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444" r:id="rId5"/>
    <p:sldId id="442" r:id="rId6"/>
    <p:sldId id="390" r:id="rId7"/>
    <p:sldId id="447" r:id="rId8"/>
    <p:sldId id="446" r:id="rId9"/>
    <p:sldId id="445" r:id="rId10"/>
    <p:sldId id="448" r:id="rId11"/>
    <p:sldId id="430" r:id="rId12"/>
    <p:sldId id="449" r:id="rId13"/>
    <p:sldId id="451" r:id="rId14"/>
    <p:sldId id="452" r:id="rId15"/>
    <p:sldId id="453" r:id="rId16"/>
    <p:sldId id="454" r:id="rId17"/>
    <p:sldId id="431" r:id="rId18"/>
    <p:sldId id="441" r:id="rId19"/>
    <p:sldId id="455" r:id="rId20"/>
    <p:sldId id="414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2F3FC"/>
    <a:srgbClr val="E6FBFE"/>
    <a:srgbClr val="57D2E3"/>
    <a:srgbClr val="21B1C5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66048" autoAdjust="0"/>
  </p:normalViewPr>
  <p:slideViewPr>
    <p:cSldViewPr snapToGrid="0">
      <p:cViewPr>
        <p:scale>
          <a:sx n="100" d="100"/>
          <a:sy n="100" d="100"/>
        </p:scale>
        <p:origin x="-3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EBCD5640-8B58-4BD6-ACC8-716878F4DB1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AA5D302B-C911-49C4-A659-46761349102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255FDA9-7B53-41E7-A190-11EAAE88C6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7E72835-BA47-4549-8944-1C71A90A02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94297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microsoft.com/office/2007/relationships/media" Target="file:///C:\Users\Administrator\Desktop\3.Letters%20and%20sounds.mp4" TargetMode="External"/><Relationship Id="rId5" Type="http://schemas.openxmlformats.org/officeDocument/2006/relationships/video" Target="file:///C:\Users\Administrator\Desktop\3.Letters%20and%20sounds.mp4" TargetMode="Externa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348854" y="2012951"/>
            <a:ext cx="5660060" cy="1600481"/>
            <a:chOff x="-171085" y="2131157"/>
            <a:chExt cx="6893906" cy="160550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860055" y="2131157"/>
              <a:ext cx="3367019" cy="581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2 Lesson 11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71085" y="2903058"/>
              <a:ext cx="6893906" cy="8336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Tx/>
                <a:buNone/>
                <a:defRPr/>
              </a:pPr>
              <a:r>
                <a:rPr lang="en-US" altLang="zh-CN" sz="4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What Do They Eat?</a:t>
              </a:r>
              <a:endPara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4" name="图片 8" descr="英语冀教（三起）三年级下册（2012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8146" y="1547812"/>
            <a:ext cx="3020751" cy="440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410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2" name="Picture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2204" y="1352550"/>
            <a:ext cx="62579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2204" y="2636839"/>
            <a:ext cx="6257925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2204" y="3951289"/>
            <a:ext cx="62579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204" y="5322889"/>
            <a:ext cx="6257925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3.Letters and sounds.mp4">
            <a:hlinkClick r:id="" action="ppaction://media"/>
          </p:cNvPr>
          <p:cNvPicPr>
            <a:picLocks noRot="1" noChangeAspect="1" noChangeArrowheads="1"/>
          </p:cNvPicPr>
          <p:nvPr>
            <a:vide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671889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4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8" name="文本框 17"/>
          <p:cNvSpPr txBox="1">
            <a:spLocks noChangeArrowheads="1"/>
          </p:cNvSpPr>
          <p:nvPr/>
        </p:nvSpPr>
        <p:spPr bwMode="auto">
          <a:xfrm>
            <a:off x="850107" y="1192213"/>
            <a:ext cx="5561410" cy="45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字母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s, z, x, o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479822" y="4138614"/>
            <a:ext cx="8261747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发音要领：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发音时声带不振动，双唇微微张开，舌头自然放松，气流从上下齿隙间送出。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7"/>
          <p:cNvSpPr txBox="1">
            <a:spLocks noChangeArrowheads="1"/>
          </p:cNvSpPr>
          <p:nvPr/>
        </p:nvSpPr>
        <p:spPr bwMode="auto">
          <a:xfrm>
            <a:off x="577454" y="5775325"/>
            <a:ext cx="7793831" cy="499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例词：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sun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太阳 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bus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公交车 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desk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书桌 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snake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蛇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303610" y="2025650"/>
            <a:ext cx="8732044" cy="45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7380"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字母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s, z, x, o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分别住进了不同的单词家中，让我们一起来看一看吧！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641748" y="3462338"/>
            <a:ext cx="7446169" cy="45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）字母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的发音是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/s/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456010" y="1535113"/>
            <a:ext cx="4873228" cy="45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）字母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z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的发音是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/z/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545307" y="2657476"/>
            <a:ext cx="8261747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发音要领：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发音时声带振动，双唇微开，舌头前伸，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靠近上齿龈，气流从上下齿隙间送出。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610792" y="4454525"/>
            <a:ext cx="7792640" cy="45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例词：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zoo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动物园  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zero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零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482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545307" y="2657475"/>
            <a:ext cx="8261747" cy="96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发音要领：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由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/k/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滑向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/s/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，发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/k/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时舌后部抵住软腭，憋住气，然后突然离开，将气送出来，声带不振动。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653654" y="4454525"/>
            <a:ext cx="6172200" cy="499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例词：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box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盒子  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six 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六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20291" y="1419226"/>
            <a:ext cx="4873228" cy="54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7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）字母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x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的发音是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ks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506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Letters and sounds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545307" y="2657475"/>
            <a:ext cx="8261747" cy="96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发音要领：</a:t>
            </a: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发音时声带振动，发音时，由</a:t>
            </a:r>
            <a:r>
              <a:rPr lang="en-US" altLang="zh-CN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/ə/ </a:t>
            </a: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音滑向</a:t>
            </a:r>
            <a:endParaRPr lang="zh-CN" altLang="en-US" sz="2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/ʊ/ </a:t>
            </a: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音，前重后轻，口形随之变化。</a:t>
            </a:r>
            <a:endParaRPr lang="zh-CN" altLang="en-US" sz="2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653654" y="4454525"/>
            <a:ext cx="7793831" cy="499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例词：</a:t>
            </a:r>
            <a:r>
              <a:rPr lang="en-US" altLang="zh-CN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 hello </a:t>
            </a: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你好 </a:t>
            </a:r>
            <a:r>
              <a:rPr lang="en-US" altLang="zh-CN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old </a:t>
            </a: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老的 </a:t>
            </a:r>
            <a:r>
              <a:rPr lang="en-US" altLang="zh-CN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nose </a:t>
            </a:r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鼻子</a:t>
            </a:r>
            <a:endParaRPr lang="zh-CN" altLang="en-US" sz="2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532210" y="1462088"/>
            <a:ext cx="4873228" cy="54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7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）字母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的发音是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/əʊ /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0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30" name="Text Box 23"/>
          <p:cNvSpPr txBox="1">
            <a:spLocks noChangeArrowheads="1"/>
          </p:cNvSpPr>
          <p:nvPr/>
        </p:nvSpPr>
        <p:spPr bwMode="auto">
          <a:xfrm>
            <a:off x="6303169" y="990600"/>
            <a:ext cx="1381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1600">
              <a:latin typeface="Times New Roman" panose="02020603050405020304" pitchFamily="18" charset="0"/>
            </a:endParaRPr>
          </a:p>
        </p:txBody>
      </p:sp>
      <p:sp>
        <p:nvSpPr>
          <p:cNvPr id="22531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207169" y="1468439"/>
            <a:ext cx="8936831" cy="2888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一、读句子，判断图片与句子内容是（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）否（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）相符。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ts val="18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Monkeys eat bananas. (        )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spcBef>
                <a:spcPts val="36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Cats eat fish. (        )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2533" name="Picture 2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91094" y="2504430"/>
            <a:ext cx="1250156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2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19488" y="3536950"/>
            <a:ext cx="1578769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56421" y="2681751"/>
            <a:ext cx="804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</a:rPr>
              <a:t>F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552700" y="3854748"/>
            <a:ext cx="8060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</a:rPr>
              <a:t>T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4" name="Rectangle 2"/>
          <p:cNvSpPr txBox="1">
            <a:spLocks noChangeArrowheads="1"/>
          </p:cNvSpPr>
          <p:nvPr/>
        </p:nvSpPr>
        <p:spPr bwMode="auto">
          <a:xfrm>
            <a:off x="2224088" y="5937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535782" y="1152525"/>
            <a:ext cx="75854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帮猴子们找桃子。读一读，连一连。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3556" name="Picture 1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32460" y="2044701"/>
            <a:ext cx="3504009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0325" y="5183189"/>
            <a:ext cx="302776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1094" y="3921125"/>
            <a:ext cx="3070622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2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74331" y="3938588"/>
            <a:ext cx="2890838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直接连接符 16"/>
          <p:cNvCxnSpPr/>
          <p:nvPr/>
        </p:nvCxnSpPr>
        <p:spPr>
          <a:xfrm rot="5400000">
            <a:off x="2746773" y="3498057"/>
            <a:ext cx="623887" cy="304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6200000" flipH="1">
            <a:off x="3189883" y="3512145"/>
            <a:ext cx="522288" cy="26074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1851422" y="3251200"/>
            <a:ext cx="2633663" cy="6492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0800000" flipV="1">
            <a:off x="3200400" y="4702176"/>
            <a:ext cx="3331369" cy="5381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 flipV="1">
            <a:off x="4985147" y="4673601"/>
            <a:ext cx="522684" cy="5810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200000" flipH="1">
            <a:off x="4378524" y="4719439"/>
            <a:ext cx="728662" cy="3988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78" name="Rectangle 2"/>
          <p:cNvSpPr txBox="1">
            <a:spLocks noChangeArrowheads="1"/>
          </p:cNvSpPr>
          <p:nvPr/>
        </p:nvSpPr>
        <p:spPr bwMode="auto">
          <a:xfrm>
            <a:off x="2224088" y="5937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352426" y="1374776"/>
            <a:ext cx="7756922" cy="29353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609725" indent="-1609725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重点词汇：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banana, they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1529080" indent="-1529080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Monkeys eat bananas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1529080" indent="8128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 What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do they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eat?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1529080" indent="-1529080"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字母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s, z, x, o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的发音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2" name="Rectangle 2"/>
          <p:cNvSpPr txBox="1">
            <a:spLocks noChangeArrowheads="1"/>
          </p:cNvSpPr>
          <p:nvPr/>
        </p:nvSpPr>
        <p:spPr bwMode="auto">
          <a:xfrm>
            <a:off x="2234804" y="7175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>
              <a:lnSpc>
                <a:spcPct val="90000"/>
              </a:lnSpc>
            </a:pP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4" name="TextBox 3"/>
          <p:cNvSpPr>
            <a:spLocks noChangeArrowheads="1"/>
          </p:cNvSpPr>
          <p:nvPr/>
        </p:nvSpPr>
        <p:spPr bwMode="auto">
          <a:xfrm>
            <a:off x="513160" y="2176464"/>
            <a:ext cx="815458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、熟记本节课所学的句型、短语和单词，必须会听</a:t>
            </a:r>
            <a:r>
              <a:rPr lang="zh-CN" altLang="en-US" sz="20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、说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、读、写。</a:t>
            </a:r>
            <a:endParaRPr lang="en-US" altLang="zh-CN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、用“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What do they eat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? They eat …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”句型与好朋友之间进行对话。</a:t>
            </a:r>
            <a:endParaRPr lang="en-US" altLang="zh-CN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8" name="Picture 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3369" y="1871663"/>
            <a:ext cx="3708797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022748" y="5808663"/>
            <a:ext cx="20788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forest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1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8" y="1698625"/>
            <a:ext cx="2010966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2022" y="1651001"/>
            <a:ext cx="2100263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56635" y="4187825"/>
            <a:ext cx="2108597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4658916" y="3355975"/>
            <a:ext cx="157876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river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5769769" y="5940426"/>
            <a:ext cx="16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grass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6999685" y="3384550"/>
            <a:ext cx="16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tree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911225"/>
            <a:ext cx="35099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What’s this?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7" name="Rectangle 2"/>
          <p:cNvSpPr txBox="1">
            <a:spLocks noChangeArrowheads="1"/>
          </p:cNvSpPr>
          <p:nvPr/>
        </p:nvSpPr>
        <p:spPr bwMode="auto">
          <a:xfrm>
            <a:off x="1995488" y="5397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30" grpId="0"/>
      <p:bldP spid="3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0657" y="1268413"/>
            <a:ext cx="5970985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457201" y="4476751"/>
            <a:ext cx="6755606" cy="13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—Where does a tiger live?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—In a forest.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925491" y="2200276"/>
            <a:ext cx="2813447" cy="11223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2016919" y="2046288"/>
            <a:ext cx="2969419" cy="12382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663553" y="2219326"/>
            <a:ext cx="2946797" cy="11223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7" name="Rectangle 2"/>
          <p:cNvSpPr txBox="1">
            <a:spLocks noChangeArrowheads="1"/>
          </p:cNvSpPr>
          <p:nvPr/>
        </p:nvSpPr>
        <p:spPr bwMode="auto">
          <a:xfrm>
            <a:off x="1995488" y="5397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851673" y="5287964"/>
            <a:ext cx="52923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你愿意和老虎或猴子</a:t>
            </a:r>
            <a:endParaRPr lang="en-US" altLang="zh-CN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共进晚餐吗？</a:t>
            </a:r>
            <a:endParaRPr lang="zh-CN" altLang="zh-CN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6" name="Rectangle 2"/>
          <p:cNvSpPr txBox="1">
            <a:spLocks noChangeArrowheads="1"/>
          </p:cNvSpPr>
          <p:nvPr/>
        </p:nvSpPr>
        <p:spPr bwMode="auto">
          <a:xfrm>
            <a:off x="1995488" y="48577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6164" name="Picture 20" descr="D:\淘宝课件\冀教版小学英语三年级下册  三年级起点\17春冀教（三起）三英下--教材图片素材\Unit 2\small\banana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2006" y="1239838"/>
            <a:ext cx="195262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2254" y="4300539"/>
            <a:ext cx="16002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9704" y="4071939"/>
            <a:ext cx="148590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6822" y="1174751"/>
            <a:ext cx="1714500" cy="194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684610" y="3175000"/>
            <a:ext cx="2078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banana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2895601" y="3160713"/>
            <a:ext cx="2078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banana</a:t>
            </a:r>
            <a:r>
              <a:rPr lang="en-US" altLang="zh-CN" sz="32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s</a:t>
            </a:r>
            <a:endParaRPr lang="zh-CN" altLang="zh-CN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633413" y="5767388"/>
            <a:ext cx="2078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meat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2895906" y="5808658"/>
            <a:ext cx="207883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meat</a:t>
            </a:r>
            <a:r>
              <a:rPr kumimoji="1" lang="en-US" altLang="zh-CN" sz="3200" b="1" strike="sngStrik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endParaRPr lang="zh-CN" altLang="zh-CN" sz="3200" b="1" strike="sngStrik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4870848" y="4457701"/>
            <a:ext cx="4160044" cy="74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meat</a:t>
            </a: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单复数同形</a:t>
            </a:r>
            <a:endParaRPr lang="en-US" altLang="zh-CN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4251722" y="1766889"/>
            <a:ext cx="529113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你知道哪些动物</a:t>
            </a:r>
            <a:endParaRPr lang="en-US" altLang="zh-CN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爱吃香蕉和肉吗？</a:t>
            </a:r>
            <a:endParaRPr lang="zh-CN" altLang="zh-CN" sz="32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13835" y="1166814"/>
            <a:ext cx="2164556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1" name="Rectangle 2"/>
          <p:cNvSpPr txBox="1">
            <a:spLocks noChangeArrowheads="1"/>
          </p:cNvSpPr>
          <p:nvPr/>
        </p:nvSpPr>
        <p:spPr bwMode="auto">
          <a:xfrm>
            <a:off x="2234804" y="5810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229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2713" y="3852863"/>
            <a:ext cx="1859756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3378" y="4067176"/>
            <a:ext cx="2003822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863329" y="3324226"/>
            <a:ext cx="4124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Monkeys eat bananas.</a:t>
            </a:r>
            <a:endParaRPr lang="zh-CN" altLang="en-US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5934075" y="3316289"/>
            <a:ext cx="3406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Tigers eat meat.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2466975" y="6186489"/>
            <a:ext cx="2833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Cats eat fish.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6043612" y="6208714"/>
            <a:ext cx="2833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Cows eat grass.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25" y="1192214"/>
            <a:ext cx="2275285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7"/>
          <p:cNvSpPr txBox="1">
            <a:spLocks noChangeArrowheads="1"/>
          </p:cNvSpPr>
          <p:nvPr/>
        </p:nvSpPr>
        <p:spPr bwMode="auto">
          <a:xfrm>
            <a:off x="-66675" y="1000126"/>
            <a:ext cx="3561160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What do they eat? </a:t>
            </a:r>
            <a:endParaRPr lang="zh-CN" altLang="en-US" sz="2800" b="1" dirty="0">
              <a:solidFill>
                <a:srgbClr val="00B05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2234804" y="703263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9" name="文本框 17"/>
          <p:cNvSpPr txBox="1">
            <a:spLocks noChangeArrowheads="1"/>
          </p:cNvSpPr>
          <p:nvPr/>
        </p:nvSpPr>
        <p:spPr bwMode="auto">
          <a:xfrm>
            <a:off x="957263" y="1223963"/>
            <a:ext cx="4812506" cy="77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8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Monkeys eat bananas.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603647" y="3159126"/>
            <a:ext cx="3303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句型结构：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2466975" y="2846388"/>
            <a:ext cx="6840141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动物名词复数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+ eat +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食物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7"/>
          <p:cNvSpPr txBox="1">
            <a:spLocks noChangeArrowheads="1"/>
          </p:cNvSpPr>
          <p:nvPr/>
        </p:nvSpPr>
        <p:spPr bwMode="auto">
          <a:xfrm>
            <a:off x="1881188" y="2168526"/>
            <a:ext cx="7535466" cy="77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8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这是描述动物吃什么的句型。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629841" y="2359026"/>
            <a:ext cx="23229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用法：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文本框 17"/>
          <p:cNvSpPr txBox="1">
            <a:spLocks noChangeArrowheads="1"/>
          </p:cNvSpPr>
          <p:nvPr/>
        </p:nvSpPr>
        <p:spPr bwMode="auto">
          <a:xfrm>
            <a:off x="1762125" y="3697289"/>
            <a:ext cx="6805613" cy="77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8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Horses eat grass.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马吃草。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659606" y="3916364"/>
            <a:ext cx="21538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629841" y="4759325"/>
            <a:ext cx="7896225" cy="130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当动物名词是单数时，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eat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要变为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eats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当食物是可数名词时，要用复数形式。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" name="文本框 17"/>
          <p:cNvSpPr txBox="1">
            <a:spLocks noChangeArrowheads="1"/>
          </p:cNvSpPr>
          <p:nvPr/>
        </p:nvSpPr>
        <p:spPr bwMode="auto">
          <a:xfrm>
            <a:off x="4706541" y="1260476"/>
            <a:ext cx="2957513" cy="68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8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猴子吃香蕉。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uild="p"/>
      <p:bldP spid="12" grpId="0"/>
      <p:bldP spid="13" grpId="0"/>
      <p:bldP spid="16" grpId="0"/>
      <p:bldP spid="18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1512094" y="1377951"/>
            <a:ext cx="356116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What do they eat?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" name="文本框 17"/>
          <p:cNvSpPr txBox="1">
            <a:spLocks noChangeArrowheads="1"/>
          </p:cNvSpPr>
          <p:nvPr/>
        </p:nvSpPr>
        <p:spPr bwMode="auto">
          <a:xfrm>
            <a:off x="1674019" y="3395664"/>
            <a:ext cx="69151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可以代指上文提到的人或物；也可以代指说话双方都清楚的人或物。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511969" y="3549651"/>
            <a:ext cx="2005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用法：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文本框 17"/>
          <p:cNvSpPr txBox="1">
            <a:spLocks noChangeArrowheads="1"/>
          </p:cNvSpPr>
          <p:nvPr/>
        </p:nvSpPr>
        <p:spPr bwMode="auto">
          <a:xfrm>
            <a:off x="1740694" y="5195888"/>
            <a:ext cx="4376738" cy="77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8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They are my parents. 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544116" y="5413376"/>
            <a:ext cx="17776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1887142" y="2403476"/>
            <a:ext cx="6973490" cy="77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8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（代词）他们；她们；它们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381001" y="2501900"/>
            <a:ext cx="20788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they:</a:t>
            </a:r>
            <a:endParaRPr lang="zh-CN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17"/>
          <p:cNvSpPr txBox="1">
            <a:spLocks noChangeArrowheads="1"/>
          </p:cNvSpPr>
          <p:nvPr/>
        </p:nvSpPr>
        <p:spPr bwMode="auto">
          <a:xfrm>
            <a:off x="4604147" y="1377951"/>
            <a:ext cx="307062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它们吃什么？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" name="文本框 17"/>
          <p:cNvSpPr txBox="1">
            <a:spLocks noChangeArrowheads="1"/>
          </p:cNvSpPr>
          <p:nvPr/>
        </p:nvSpPr>
        <p:spPr bwMode="auto">
          <a:xfrm>
            <a:off x="5364957" y="5222876"/>
            <a:ext cx="4007644" cy="77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8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他们是我的父母。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7" name="Rectangle 2"/>
          <p:cNvSpPr txBox="1">
            <a:spLocks noChangeArrowheads="1"/>
          </p:cNvSpPr>
          <p:nvPr/>
        </p:nvSpPr>
        <p:spPr bwMode="auto">
          <a:xfrm>
            <a:off x="2234804" y="703263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7"/>
          <p:cNvSpPr txBox="1">
            <a:spLocks noChangeArrowheads="1"/>
          </p:cNvSpPr>
          <p:nvPr/>
        </p:nvSpPr>
        <p:spPr bwMode="auto">
          <a:xfrm>
            <a:off x="877491" y="1312864"/>
            <a:ext cx="43243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What do they eat?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1701404" y="2224088"/>
            <a:ext cx="77688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用于询问某种动物吃什么。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511969" y="2219326"/>
            <a:ext cx="202049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用法：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337198" y="3151188"/>
            <a:ext cx="646985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 do +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动物名词复数形式 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+ eat?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469107" y="3130550"/>
            <a:ext cx="293251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句型结构：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1702594" y="3987801"/>
            <a:ext cx="514231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They eat +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食物名称</a:t>
            </a: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13160" y="3922713"/>
            <a:ext cx="202049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答语：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1704976" y="4711701"/>
            <a:ext cx="654605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— What do bears eat?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熊吃什么？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— They eat fish. </a:t>
            </a: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它们吃鱼。</a:t>
            </a:r>
            <a:endParaRPr lang="en-US" altLang="zh-CN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515542" y="4733925"/>
            <a:ext cx="202049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146948" y="1524001"/>
            <a:ext cx="29075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它们吃什么？</a:t>
            </a:r>
            <a:endParaRPr lang="zh-CN" altLang="en-US" sz="2800">
              <a:ea typeface="微软雅黑" panose="020B0503020204020204" pitchFamily="34" charset="-122"/>
            </a:endParaRPr>
          </a:p>
        </p:txBody>
      </p:sp>
      <p:sp>
        <p:nvSpPr>
          <p:cNvPr id="15372" name="Rectangle 2"/>
          <p:cNvSpPr txBox="1">
            <a:spLocks noChangeArrowheads="1"/>
          </p:cNvSpPr>
          <p:nvPr/>
        </p:nvSpPr>
        <p:spPr bwMode="auto">
          <a:xfrm>
            <a:off x="2234804" y="703263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8" grpId="0"/>
      <p:bldP spid="19" grpId="0"/>
      <p:bldP spid="25" grpId="0"/>
      <p:bldP spid="27" grpId="0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2224088" y="5556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6387" name="Picture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0156" y="1455738"/>
            <a:ext cx="6282929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37085" y="5438776"/>
            <a:ext cx="436959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4605338" y="5056188"/>
            <a:ext cx="438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595813" y="5437188"/>
            <a:ext cx="438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4597004" y="5832476"/>
            <a:ext cx="438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1428750" y="5816601"/>
            <a:ext cx="43696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c781092d-a848-42ba-82e4-bde18d0c8a1e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1836</Words>
  <Application>WPS 演示</Application>
  <PresentationFormat>全屏显示(4:3)</PresentationFormat>
  <Paragraphs>230</Paragraphs>
  <Slides>19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黑体</vt:lpstr>
      <vt:lpstr>Arial Unicode MS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964</cp:revision>
  <dcterms:created xsi:type="dcterms:W3CDTF">2013-07-01T03:05:00Z</dcterms:created>
  <dcterms:modified xsi:type="dcterms:W3CDTF">2023-03-04T12:03:29Z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B5F22EC6B1574B64AF802D092FCBAC14</vt:lpwstr>
  </property>
</Properties>
</file>