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0" r:id="rId3"/>
    <p:sldId id="473" r:id="rId5"/>
    <p:sldId id="471" r:id="rId6"/>
    <p:sldId id="464" r:id="rId7"/>
    <p:sldId id="457" r:id="rId8"/>
    <p:sldId id="474" r:id="rId9"/>
    <p:sldId id="459" r:id="rId10"/>
    <p:sldId id="460" r:id="rId11"/>
    <p:sldId id="461" r:id="rId12"/>
    <p:sldId id="475" r:id="rId13"/>
    <p:sldId id="476" r:id="rId14"/>
    <p:sldId id="463" r:id="rId15"/>
    <p:sldId id="470" r:id="rId16"/>
    <p:sldId id="447" r:id="rId17"/>
    <p:sldId id="466" r:id="rId18"/>
    <p:sldId id="467" r:id="rId19"/>
    <p:sldId id="465" r:id="rId20"/>
    <p:sldId id="468" r:id="rId21"/>
    <p:sldId id="469" r:id="rId22"/>
    <p:sldId id="414" r:id="rId23"/>
    <p:sldId id="268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2F3FC"/>
    <a:srgbClr val="E6FBFE"/>
    <a:srgbClr val="57D2E3"/>
    <a:srgbClr val="21B1C5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94685" autoAdjust="0"/>
  </p:normalViewPr>
  <p:slideViewPr>
    <p:cSldViewPr snapToGrid="0">
      <p:cViewPr>
        <p:scale>
          <a:sx n="100" d="100"/>
          <a:sy n="100" d="100"/>
        </p:scale>
        <p:origin x="-336" y="-138"/>
      </p:cViewPr>
      <p:guideLst>
        <p:guide orient="horz" pos="214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DB8ED5E-3ABE-4891-8F12-4A18ACF8F1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530F919-2774-431B-BA20-1D55CCF0F7D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C22A1EA-71F2-46E0-B3B4-BD76EF31EB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0F919-2774-431B-BA20-1D55CCF0F7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B90029E-6A53-455B-AF59-7739EC78E0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188687" y="1818674"/>
            <a:ext cx="5834742" cy="1684995"/>
            <a:chOff x="-384622" y="1936269"/>
            <a:chExt cx="7778972" cy="169028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2096981" y="1936269"/>
              <a:ext cx="3368830" cy="581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2 Lesson 12</a:t>
              </a:r>
              <a:endPara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384622" y="2792949"/>
              <a:ext cx="7778972" cy="8336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Tx/>
                <a:buNone/>
                <a:defRPr/>
              </a:pPr>
              <a:r>
                <a:rPr lang="en-US" altLang="zh-CN" sz="4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The Clever Monkey</a:t>
              </a:r>
              <a:endPara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4" name="图片 8" descr="英语冀教（三起）三年级下册（2012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8147" y="1547810"/>
            <a:ext cx="3015853" cy="440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dministrator\Desktop\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78882" y="2700338"/>
            <a:ext cx="4074319" cy="400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31"/>
          <p:cNvGrpSpPr/>
          <p:nvPr/>
        </p:nvGrpSpPr>
        <p:grpSpPr bwMode="auto">
          <a:xfrm>
            <a:off x="4680347" y="3760789"/>
            <a:ext cx="2833688" cy="1532379"/>
            <a:chOff x="5612536" y="3351948"/>
            <a:chExt cx="3778261" cy="1531741"/>
          </a:xfrm>
        </p:grpSpPr>
        <p:sp>
          <p:nvSpPr>
            <p:cNvPr id="17412" name="Text Box 2"/>
            <p:cNvSpPr txBox="1">
              <a:spLocks noChangeArrowheads="1"/>
            </p:cNvSpPr>
            <p:nvPr/>
          </p:nvSpPr>
          <p:spPr bwMode="auto">
            <a:xfrm>
              <a:off x="5612536" y="3879408"/>
              <a:ext cx="3778261" cy="1004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lnSpc>
                  <a:spcPct val="130000"/>
                </a:lnSpc>
              </a:pPr>
              <a:r>
                <a:rPr lang="en-US" altLang="zh-CN" sz="2400" b="1">
                  <a:latin typeface="Times New Roman" panose="02020603050405020304" pitchFamily="18" charset="0"/>
                </a:rPr>
                <a:t>Oh, I see. Thank you, Mr. Monkey.</a:t>
              </a:r>
              <a:endPara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13" name="直接箭头连接符 14"/>
            <p:cNvCxnSpPr>
              <a:cxnSpLocks noChangeShapeType="1"/>
            </p:cNvCxnSpPr>
            <p:nvPr/>
          </p:nvCxnSpPr>
          <p:spPr bwMode="auto">
            <a:xfrm rot="16200000" flipV="1">
              <a:off x="6893542" y="3590784"/>
              <a:ext cx="769676" cy="29200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32"/>
          <p:cNvGrpSpPr/>
          <p:nvPr/>
        </p:nvGrpSpPr>
        <p:grpSpPr bwMode="auto">
          <a:xfrm>
            <a:off x="1732360" y="1612901"/>
            <a:ext cx="2341959" cy="1647823"/>
            <a:chOff x="1559158" y="1218096"/>
            <a:chExt cx="3122029" cy="1647932"/>
          </a:xfrm>
        </p:grpSpPr>
        <p:sp>
          <p:nvSpPr>
            <p:cNvPr id="17415" name="Text Box 2"/>
            <p:cNvSpPr txBox="1">
              <a:spLocks noChangeArrowheads="1"/>
            </p:cNvSpPr>
            <p:nvPr/>
          </p:nvSpPr>
          <p:spPr bwMode="auto">
            <a:xfrm>
              <a:off x="1559158" y="1218096"/>
              <a:ext cx="3122029" cy="831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400" b="1">
                  <a:latin typeface="Times New Roman" panose="02020603050405020304" pitchFamily="18" charset="0"/>
                </a:rPr>
                <a:t>No! He is a </a:t>
              </a:r>
              <a:endParaRPr lang="en-US" altLang="zh-CN" sz="2400" b="1">
                <a:latin typeface="Times New Roman" panose="02020603050405020304" pitchFamily="18" charset="0"/>
              </a:endParaRPr>
            </a:p>
            <a:p>
              <a:pPr algn="ctr" eaLnBrk="0" hangingPunct="0"/>
              <a:r>
                <a:rPr lang="en-US" altLang="zh-CN" sz="2400" b="1">
                  <a:latin typeface="Times New Roman" panose="02020603050405020304" pitchFamily="18" charset="0"/>
                </a:rPr>
                <a:t>bad wolf.</a:t>
              </a:r>
              <a:endPara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16" name="直接箭头连接符 20"/>
            <p:cNvCxnSpPr>
              <a:cxnSpLocks noChangeShapeType="1"/>
            </p:cNvCxnSpPr>
            <p:nvPr/>
          </p:nvCxnSpPr>
          <p:spPr bwMode="auto">
            <a:xfrm rot="16200000" flipH="1">
              <a:off x="2310152" y="2432982"/>
              <a:ext cx="535730" cy="33036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30"/>
          <p:cNvGrpSpPr/>
          <p:nvPr/>
        </p:nvGrpSpPr>
        <p:grpSpPr bwMode="auto">
          <a:xfrm>
            <a:off x="3693318" y="1816100"/>
            <a:ext cx="2902746" cy="2973386"/>
            <a:chOff x="4449174" y="1474900"/>
            <a:chExt cx="3869444" cy="2974272"/>
          </a:xfrm>
        </p:grpSpPr>
        <p:sp>
          <p:nvSpPr>
            <p:cNvPr id="17418" name="Text Box 2"/>
            <p:cNvSpPr txBox="1">
              <a:spLocks noChangeArrowheads="1"/>
            </p:cNvSpPr>
            <p:nvPr/>
          </p:nvSpPr>
          <p:spPr bwMode="auto">
            <a:xfrm>
              <a:off x="4653887" y="1474900"/>
              <a:ext cx="3664731" cy="831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400" b="1">
                  <a:latin typeface="Times New Roman" panose="02020603050405020304" pitchFamily="18" charset="0"/>
                </a:rPr>
                <a:t>Pull me out. </a:t>
              </a:r>
              <a:endParaRPr lang="en-US" altLang="zh-CN" sz="2400" b="1">
                <a:latin typeface="Times New Roman" panose="02020603050405020304" pitchFamily="18" charset="0"/>
              </a:endParaRPr>
            </a:p>
            <a:p>
              <a:pPr algn="ctr" eaLnBrk="0" hangingPunct="0"/>
              <a:r>
                <a:rPr lang="en-US" altLang="zh-CN" sz="2400" b="1">
                  <a:latin typeface="Times New Roman" panose="02020603050405020304" pitchFamily="18" charset="0"/>
                </a:rPr>
                <a:t>Mr. Sheep! </a:t>
              </a:r>
              <a:endPara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19" name="直接箭头连接符 22"/>
            <p:cNvCxnSpPr>
              <a:cxnSpLocks noChangeShapeType="1"/>
            </p:cNvCxnSpPr>
            <p:nvPr/>
          </p:nvCxnSpPr>
          <p:spPr bwMode="auto">
            <a:xfrm rot="5400000">
              <a:off x="4142095" y="2995686"/>
              <a:ext cx="1760565" cy="114640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420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4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grpSp>
        <p:nvGrpSpPr>
          <p:cNvPr id="18435" name="组合 33"/>
          <p:cNvGrpSpPr/>
          <p:nvPr/>
        </p:nvGrpSpPr>
        <p:grpSpPr bwMode="auto">
          <a:xfrm>
            <a:off x="1594247" y="2424113"/>
            <a:ext cx="2919413" cy="3630612"/>
            <a:chOff x="3203247" y="2251882"/>
            <a:chExt cx="5217423" cy="4095482"/>
          </a:xfrm>
        </p:grpSpPr>
        <p:pic>
          <p:nvPicPr>
            <p:cNvPr id="18436" name="Picture 3" descr="C:\Users\Administrator\Desktop\8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03247" y="2262121"/>
              <a:ext cx="5217423" cy="4085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7" name="TextBox 32"/>
            <p:cNvSpPr txBox="1">
              <a:spLocks noChangeArrowheads="1"/>
            </p:cNvSpPr>
            <p:nvPr/>
          </p:nvSpPr>
          <p:spPr bwMode="auto">
            <a:xfrm>
              <a:off x="5677469" y="2251882"/>
              <a:ext cx="504968" cy="4166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endParaRPr lang="zh-CN" altLang="en-US"/>
            </a:p>
          </p:txBody>
        </p:sp>
      </p:grpSp>
      <p:grpSp>
        <p:nvGrpSpPr>
          <p:cNvPr id="3" name="组合 32"/>
          <p:cNvGrpSpPr/>
          <p:nvPr/>
        </p:nvGrpSpPr>
        <p:grpSpPr bwMode="auto">
          <a:xfrm>
            <a:off x="2302669" y="1987550"/>
            <a:ext cx="1444229" cy="2197098"/>
            <a:chOff x="2074460" y="1218095"/>
            <a:chExt cx="1787857" cy="2412202"/>
          </a:xfrm>
        </p:grpSpPr>
        <p:sp>
          <p:nvSpPr>
            <p:cNvPr id="18439" name="Text Box 2"/>
            <p:cNvSpPr txBox="1">
              <a:spLocks noChangeArrowheads="1"/>
            </p:cNvSpPr>
            <p:nvPr/>
          </p:nvSpPr>
          <p:spPr bwMode="auto">
            <a:xfrm>
              <a:off x="2074460" y="1218095"/>
              <a:ext cx="1787857" cy="5744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>
                  <a:latin typeface="Times New Roman" panose="02020603050405020304" pitchFamily="18" charset="0"/>
                </a:rPr>
                <a:t>Help!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40" name="直接箭头连接符 20"/>
            <p:cNvCxnSpPr>
              <a:cxnSpLocks noChangeShapeType="1"/>
              <a:stCxn id="18439" idx="2"/>
            </p:cNvCxnSpPr>
            <p:nvPr/>
          </p:nvCxnSpPr>
          <p:spPr bwMode="auto">
            <a:xfrm>
              <a:off x="2968389" y="1792540"/>
              <a:ext cx="88708" cy="183775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715566" y="5273675"/>
            <a:ext cx="2845594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Act out the story.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9460" name="Rectangle 2"/>
          <p:cNvSpPr txBox="1">
            <a:spLocks noChangeArrowheads="1"/>
          </p:cNvSpPr>
          <p:nvPr/>
        </p:nvSpPr>
        <p:spPr bwMode="auto">
          <a:xfrm>
            <a:off x="196454" y="1555750"/>
            <a:ext cx="371594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Read and number.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9461" name="Rectangle 2"/>
          <p:cNvSpPr txBox="1">
            <a:spLocks noChangeArrowheads="1"/>
          </p:cNvSpPr>
          <p:nvPr/>
        </p:nvSpPr>
        <p:spPr bwMode="auto">
          <a:xfrm>
            <a:off x="472679" y="2401888"/>
            <a:ext cx="6346031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2800" b="1">
                <a:latin typeface="Times New Roman" panose="02020603050405020304" pitchFamily="18" charset="0"/>
                <a:sym typeface="Calibri Light" panose="020F0302020204030204" pitchFamily="34" charset="0"/>
              </a:rPr>
              <a:t>(  ) The clever monkey helps the sheep.</a:t>
            </a:r>
            <a:endParaRPr lang="en-US" altLang="zh-CN" sz="2800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9462" name="Rectangle 2"/>
          <p:cNvSpPr txBox="1">
            <a:spLocks noChangeArrowheads="1"/>
          </p:cNvSpPr>
          <p:nvPr/>
        </p:nvSpPr>
        <p:spPr bwMode="auto">
          <a:xfrm>
            <a:off x="308373" y="3275013"/>
            <a:ext cx="563046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(  ) The sheep pulls the wolf out.</a:t>
            </a:r>
            <a:endParaRPr lang="en-US" altLang="zh-CN" sz="28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9463" name="Rectangle 2"/>
          <p:cNvSpPr txBox="1">
            <a:spLocks noChangeArrowheads="1"/>
          </p:cNvSpPr>
          <p:nvPr/>
        </p:nvSpPr>
        <p:spPr bwMode="auto">
          <a:xfrm>
            <a:off x="584598" y="4176713"/>
            <a:ext cx="563046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2800" b="1">
                <a:latin typeface="Times New Roman" panose="02020603050405020304" pitchFamily="18" charset="0"/>
                <a:sym typeface="Calibri Light" panose="020F0302020204030204" pitchFamily="34" charset="0"/>
              </a:rPr>
              <a:t>(  ) The wolf wants to eat the sheep.</a:t>
            </a:r>
            <a:endParaRPr lang="en-US" altLang="zh-CN" sz="2800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522685" y="3302000"/>
            <a:ext cx="932259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1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564357" y="4176713"/>
            <a:ext cx="93226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2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553641" y="2428875"/>
            <a:ext cx="932259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3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482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646510" y="1768475"/>
            <a:ext cx="7593806" cy="260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86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这个故事描述了一只善良的羊救了一匹掉入陷阱的狼，狼从陷阱里出来后却要吃掉羊，这时一只猴子出现了，聪明的猴子帮助了羊，可恶的狼受到了应有的惩罚。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506" name="Rectangle 2"/>
          <p:cNvSpPr txBox="1">
            <a:spLocks noChangeArrowheads="1"/>
          </p:cNvSpPr>
          <p:nvPr/>
        </p:nvSpPr>
        <p:spPr bwMode="auto">
          <a:xfrm>
            <a:off x="2234804" y="64928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2" name="文本框 17"/>
          <p:cNvSpPr txBox="1">
            <a:spLocks noChangeArrowheads="1"/>
          </p:cNvSpPr>
          <p:nvPr/>
        </p:nvSpPr>
        <p:spPr bwMode="auto">
          <a:xfrm>
            <a:off x="2005013" y="1558925"/>
            <a:ext cx="6171010" cy="58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（名词）先生，是对男士的尊称。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890587" y="2960688"/>
            <a:ext cx="20919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033588" y="2541588"/>
            <a:ext cx="6104335" cy="718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pl-PL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Mr. Wood is our English teacher.</a:t>
            </a:r>
            <a:endParaRPr lang="pl-PL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2334817" y="4648201"/>
            <a:ext cx="5945981" cy="58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Mrs.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太太；夫人     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Miss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小姐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828675" y="4803775"/>
            <a:ext cx="26360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联想词：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文本框 17"/>
          <p:cNvSpPr txBox="1">
            <a:spLocks noChangeArrowheads="1"/>
          </p:cNvSpPr>
          <p:nvPr/>
        </p:nvSpPr>
        <p:spPr bwMode="auto">
          <a:xfrm>
            <a:off x="1207294" y="1544638"/>
            <a:ext cx="1383506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Mr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2139554" y="3373438"/>
            <a:ext cx="6104334" cy="719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伍德先生是我们的英语老师。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  <p:bldP spid="19" grpId="0"/>
      <p:bldP spid="20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2234804" y="64928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7412" name="文本框 17"/>
          <p:cNvSpPr txBox="1">
            <a:spLocks noChangeArrowheads="1"/>
          </p:cNvSpPr>
          <p:nvPr/>
        </p:nvSpPr>
        <p:spPr bwMode="auto">
          <a:xfrm>
            <a:off x="2052638" y="1552576"/>
            <a:ext cx="5317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（形容词）好看的；讨人喜欢的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3" name="矩形 2"/>
          <p:cNvSpPr>
            <a:spLocks noChangeArrowheads="1"/>
          </p:cNvSpPr>
          <p:nvPr/>
        </p:nvSpPr>
        <p:spPr bwMode="auto">
          <a:xfrm>
            <a:off x="982266" y="2824163"/>
            <a:ext cx="15978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1989535" y="2651126"/>
            <a:ext cx="62603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pl-PL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This is a nice car.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125266" y="4456114"/>
            <a:ext cx="28229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 nice day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6" name="矩形 1"/>
          <p:cNvSpPr>
            <a:spLocks noChangeArrowheads="1"/>
          </p:cNvSpPr>
          <p:nvPr/>
        </p:nvSpPr>
        <p:spPr bwMode="auto">
          <a:xfrm>
            <a:off x="921544" y="4646613"/>
            <a:ext cx="1319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短语：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" name="文本框 17"/>
          <p:cNvSpPr txBox="1">
            <a:spLocks noChangeArrowheads="1"/>
          </p:cNvSpPr>
          <p:nvPr/>
        </p:nvSpPr>
        <p:spPr bwMode="auto">
          <a:xfrm>
            <a:off x="982266" y="1366838"/>
            <a:ext cx="16287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nice: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091929" y="3455988"/>
            <a:ext cx="62603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这是一辆很好看的小汽车。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2150269" y="5229225"/>
            <a:ext cx="33778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have a nice time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3770710" y="4483101"/>
            <a:ext cx="3414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美好的一天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4650581" y="5229225"/>
            <a:ext cx="31777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玩得开心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22" grpId="0"/>
      <p:bldP spid="23" grpId="0"/>
      <p:bldP spid="17416" grpId="0"/>
      <p:bldP spid="26" grpId="0"/>
      <p:bldP spid="27" grpId="0"/>
      <p:bldP spid="28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4" name="Rectangle 2"/>
          <p:cNvSpPr txBox="1">
            <a:spLocks noChangeArrowheads="1"/>
          </p:cNvSpPr>
          <p:nvPr/>
        </p:nvSpPr>
        <p:spPr bwMode="auto">
          <a:xfrm>
            <a:off x="2234804" y="64928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1439466" y="1368426"/>
            <a:ext cx="46231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（形容词）坏的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" name="矩形 2"/>
          <p:cNvSpPr>
            <a:spLocks noChangeArrowheads="1"/>
          </p:cNvSpPr>
          <p:nvPr/>
        </p:nvSpPr>
        <p:spPr bwMode="auto">
          <a:xfrm>
            <a:off x="327423" y="2468563"/>
            <a:ext cx="2059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1326356" y="2078038"/>
            <a:ext cx="45481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pl-PL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Red wolf is a bad wolf. 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矩形 2"/>
          <p:cNvSpPr>
            <a:spLocks noChangeArrowheads="1"/>
          </p:cNvSpPr>
          <p:nvPr/>
        </p:nvSpPr>
        <p:spPr bwMode="auto">
          <a:xfrm>
            <a:off x="305992" y="3462338"/>
            <a:ext cx="2030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短语：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1388268" y="3070225"/>
            <a:ext cx="23574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pl-PL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be bad for... 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" name="文本框 17"/>
          <p:cNvSpPr txBox="1">
            <a:spLocks noChangeArrowheads="1"/>
          </p:cNvSpPr>
          <p:nvPr/>
        </p:nvSpPr>
        <p:spPr bwMode="auto">
          <a:xfrm>
            <a:off x="327422" y="1203325"/>
            <a:ext cx="16287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bad: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6" name="TextBox 8"/>
          <p:cNvSpPr txBox="1">
            <a:spLocks noChangeArrowheads="1"/>
          </p:cNvSpPr>
          <p:nvPr/>
        </p:nvSpPr>
        <p:spPr bwMode="auto">
          <a:xfrm>
            <a:off x="3496867" y="3028950"/>
            <a:ext cx="38207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有害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7" name="TextBox 8"/>
          <p:cNvSpPr txBox="1">
            <a:spLocks noChangeArrowheads="1"/>
          </p:cNvSpPr>
          <p:nvPr/>
        </p:nvSpPr>
        <p:spPr bwMode="auto">
          <a:xfrm>
            <a:off x="4898232" y="2078038"/>
            <a:ext cx="42421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红太狼是一只坏狼。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7"/>
          <p:cNvSpPr txBox="1">
            <a:spLocks noChangeArrowheads="1"/>
          </p:cNvSpPr>
          <p:nvPr/>
        </p:nvSpPr>
        <p:spPr bwMode="auto">
          <a:xfrm>
            <a:off x="1562101" y="4370389"/>
            <a:ext cx="46231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（形容词）聪明的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矩形 2"/>
          <p:cNvSpPr>
            <a:spLocks noChangeArrowheads="1"/>
          </p:cNvSpPr>
          <p:nvPr/>
        </p:nvSpPr>
        <p:spPr bwMode="auto">
          <a:xfrm>
            <a:off x="204788" y="5389563"/>
            <a:ext cx="2059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1203722" y="4999038"/>
            <a:ext cx="45481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pl-PL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Xiao ming </a:t>
            </a:r>
            <a:r>
              <a:rPr lang="pl-PL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is a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clever</a:t>
            </a:r>
            <a:r>
              <a:rPr lang="pl-PL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boy</a:t>
            </a:r>
            <a:r>
              <a:rPr lang="pl-PL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. 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文本框 17"/>
          <p:cNvSpPr txBox="1">
            <a:spLocks noChangeArrowheads="1"/>
          </p:cNvSpPr>
          <p:nvPr/>
        </p:nvSpPr>
        <p:spPr bwMode="auto">
          <a:xfrm>
            <a:off x="234554" y="4205288"/>
            <a:ext cx="16287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clever: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5062538" y="4997450"/>
            <a:ext cx="42421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小明是一个聪明的男孩。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5" grpId="0"/>
      <p:bldP spid="29" grpId="0"/>
      <p:bldP spid="30" grpId="0"/>
      <p:bldP spid="35" grpId="0"/>
      <p:bldP spid="36" grpId="0"/>
      <p:bldP spid="37" grpId="0"/>
      <p:bldP spid="12" grpId="0"/>
      <p:bldP spid="13" grpId="0"/>
      <p:bldP spid="15" grpId="0"/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747712" y="2354611"/>
            <a:ext cx="651033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一、选择正确的图片连一连。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            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 Mrs. Green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           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 Mr. Jones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4579" name="Picture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3842" y="2975788"/>
            <a:ext cx="385763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0960" y="4214814"/>
            <a:ext cx="4143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/>
          <p:cNvCxnSpPr/>
          <p:nvPr/>
        </p:nvCxnSpPr>
        <p:spPr>
          <a:xfrm>
            <a:off x="2747963" y="3163888"/>
            <a:ext cx="792956" cy="17700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747962" y="3163889"/>
            <a:ext cx="863204" cy="18637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3" name="Rectangle 2"/>
          <p:cNvSpPr txBox="1">
            <a:spLocks noChangeArrowheads="1"/>
          </p:cNvSpPr>
          <p:nvPr/>
        </p:nvSpPr>
        <p:spPr bwMode="auto">
          <a:xfrm>
            <a:off x="2224088" y="947331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580499" y="1558317"/>
            <a:ext cx="8478440" cy="33239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二、情景选择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当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你的小伙伴邀请你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放学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一起回家，你想表示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答应时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，可以说：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      ）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A. Okay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 No.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2531269" y="2770188"/>
            <a:ext cx="352425" cy="822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4" name="Rectangle 2"/>
          <p:cNvSpPr txBox="1">
            <a:spLocks noChangeArrowheads="1"/>
          </p:cNvSpPr>
          <p:nvPr/>
        </p:nvSpPr>
        <p:spPr bwMode="auto">
          <a:xfrm>
            <a:off x="2224088" y="62388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711994" y="1593850"/>
            <a:ext cx="7733110" cy="33239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三、根据汉语提示选择正确的答案。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indent="62865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He is a 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（坏的）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wolf.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indent="62865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A. bad                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indent="62865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B. clever                 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indent="62865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nice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690812" y="2107797"/>
            <a:ext cx="565547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628" name="Rectangle 2"/>
          <p:cNvSpPr txBox="1">
            <a:spLocks noChangeArrowheads="1"/>
          </p:cNvSpPr>
          <p:nvPr/>
        </p:nvSpPr>
        <p:spPr bwMode="auto">
          <a:xfrm>
            <a:off x="2224088" y="65087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0" descr="D:\淘宝课件\冀教版小学英语三年级下册  三年级起点\17春冀教（三起）三英下--教材图片素材\Unit 2\small\banana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579" y="1784350"/>
            <a:ext cx="1882377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9" y="4600576"/>
            <a:ext cx="16002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8104" y="4371976"/>
            <a:ext cx="148590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75222" y="1719263"/>
            <a:ext cx="171450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-144066" y="3638551"/>
            <a:ext cx="2078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banana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524000" y="3624263"/>
            <a:ext cx="2078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banana</a:t>
            </a:r>
            <a:r>
              <a:rPr lang="en-US" altLang="zh-CN" sz="24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s</a:t>
            </a:r>
            <a:endParaRPr lang="zh-CN" altLang="zh-CN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-195262" y="5984876"/>
            <a:ext cx="2078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meat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524280" y="6026150"/>
            <a:ext cx="20788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meat</a:t>
            </a:r>
            <a:r>
              <a:rPr kumimoji="1" lang="en-US" altLang="zh-CN" sz="2400" b="1" strike="sngStrik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endParaRPr lang="zh-CN" altLang="zh-CN" sz="2400" b="1" strike="sngStrik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82153" y="1157288"/>
            <a:ext cx="3509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What’s this?</a:t>
            </a:r>
            <a:endParaRPr lang="zh-CN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7"/>
          <p:cNvSpPr txBox="1">
            <a:spLocks noChangeArrowheads="1"/>
          </p:cNvSpPr>
          <p:nvPr/>
        </p:nvSpPr>
        <p:spPr bwMode="auto">
          <a:xfrm>
            <a:off x="4685110" y="1009651"/>
            <a:ext cx="3561159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do they eat? 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8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9576" y="4175125"/>
            <a:ext cx="1584722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1838" y="4511675"/>
            <a:ext cx="155138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3440906" y="3675063"/>
            <a:ext cx="4124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Monkeys eat bananas.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6709173" y="3681413"/>
            <a:ext cx="3406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Tigers eat meat.</a:t>
            </a:r>
            <a:endParaRPr lang="zh-CN" altLang="en-US" sz="24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4" name="矩形 1"/>
          <p:cNvSpPr>
            <a:spLocks noChangeArrowheads="1"/>
          </p:cNvSpPr>
          <p:nvPr/>
        </p:nvSpPr>
        <p:spPr bwMode="auto">
          <a:xfrm>
            <a:off x="3962400" y="6211888"/>
            <a:ext cx="2833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Cats eat fish.</a:t>
            </a:r>
            <a:endParaRPr lang="zh-CN" altLang="en-US" sz="24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6611541" y="6211888"/>
            <a:ext cx="2833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Cows eat grass.</a:t>
            </a:r>
            <a:endParaRPr lang="zh-CN" altLang="en-US" sz="24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36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04097" y="1992314"/>
            <a:ext cx="1814513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84231" y="1979614"/>
            <a:ext cx="1557338" cy="17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36" name="直接连接符 38"/>
          <p:cNvCxnSpPr>
            <a:cxnSpLocks noChangeShapeType="1"/>
          </p:cNvCxnSpPr>
          <p:nvPr/>
        </p:nvCxnSpPr>
        <p:spPr bwMode="auto">
          <a:xfrm rot="5400000">
            <a:off x="679451" y="4034236"/>
            <a:ext cx="5641975" cy="2381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7" name="Rectangle 2"/>
          <p:cNvSpPr txBox="1">
            <a:spLocks noChangeArrowheads="1"/>
          </p:cNvSpPr>
          <p:nvPr/>
        </p:nvSpPr>
        <p:spPr bwMode="auto">
          <a:xfrm>
            <a:off x="0" y="619542"/>
            <a:ext cx="3240881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36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12" grpId="0"/>
      <p:bldP spid="27" grpId="0"/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650" name="Rectangle 2"/>
          <p:cNvSpPr txBox="1">
            <a:spLocks noChangeArrowheads="1"/>
          </p:cNvSpPr>
          <p:nvPr/>
        </p:nvSpPr>
        <p:spPr bwMode="auto">
          <a:xfrm>
            <a:off x="2234804" y="1025894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5400" b="1" dirty="0" smtClean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54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4" name="TextBox 3"/>
          <p:cNvSpPr>
            <a:spLocks noChangeArrowheads="1"/>
          </p:cNvSpPr>
          <p:nvPr/>
        </p:nvSpPr>
        <p:spPr bwMode="auto">
          <a:xfrm>
            <a:off x="725534" y="2321776"/>
            <a:ext cx="70532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、分角色完成这个故事。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、熟记本课故事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 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2" name="图片 23556" descr="判断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1662114"/>
            <a:ext cx="2231231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23557"/>
          <p:cNvSpPr txBox="1">
            <a:spLocks noChangeArrowheads="1"/>
          </p:cNvSpPr>
          <p:nvPr/>
        </p:nvSpPr>
        <p:spPr bwMode="auto">
          <a:xfrm>
            <a:off x="2041922" y="2224088"/>
            <a:ext cx="63615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There are eight monkeys. (    )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图片 23558" descr="判断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6" y="3087688"/>
            <a:ext cx="1782366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文本框 23559"/>
          <p:cNvSpPr txBox="1">
            <a:spLocks noChangeArrowheads="1"/>
          </p:cNvSpPr>
          <p:nvPr/>
        </p:nvSpPr>
        <p:spPr bwMode="auto">
          <a:xfrm>
            <a:off x="2150269" y="3376613"/>
            <a:ext cx="3817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Cats eat fish. (    )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6" name="图片 23560" descr="判断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556" y="4311650"/>
            <a:ext cx="1782366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文本框 23561"/>
          <p:cNvSpPr txBox="1">
            <a:spLocks noChangeArrowheads="1"/>
          </p:cNvSpPr>
          <p:nvPr/>
        </p:nvSpPr>
        <p:spPr bwMode="auto">
          <a:xfrm>
            <a:off x="2203848" y="4527551"/>
            <a:ext cx="62507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A bird lives in a tree. (    )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8" name="图片 23562" descr="判断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979" y="5535614"/>
            <a:ext cx="1835944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文本框 23563"/>
          <p:cNvSpPr txBox="1">
            <a:spLocks noChangeArrowheads="1"/>
          </p:cNvSpPr>
          <p:nvPr/>
        </p:nvSpPr>
        <p:spPr bwMode="auto">
          <a:xfrm>
            <a:off x="2187179" y="5589588"/>
            <a:ext cx="60829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0" name="文本框 23564"/>
          <p:cNvSpPr txBox="1">
            <a:spLocks noChangeArrowheads="1"/>
          </p:cNvSpPr>
          <p:nvPr/>
        </p:nvSpPr>
        <p:spPr bwMode="auto">
          <a:xfrm>
            <a:off x="2365773" y="5751513"/>
            <a:ext cx="62114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Its tail is long. (    )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1" name="标题 23554"/>
          <p:cNvSpPr txBox="1">
            <a:spLocks noChangeArrowheads="1"/>
          </p:cNvSpPr>
          <p:nvPr/>
        </p:nvSpPr>
        <p:spPr bwMode="auto">
          <a:xfrm>
            <a:off x="497681" y="1136651"/>
            <a:ext cx="5469731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9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判断（正确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T 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错误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F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）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782866" y="2279651"/>
            <a:ext cx="8084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083844" y="3411538"/>
            <a:ext cx="8084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250657" y="4572001"/>
            <a:ext cx="8084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452938" y="5800726"/>
            <a:ext cx="8084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529443" y="387738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6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grpSp>
        <p:nvGrpSpPr>
          <p:cNvPr id="11267" name="组合 11"/>
          <p:cNvGrpSpPr/>
          <p:nvPr/>
        </p:nvGrpSpPr>
        <p:grpSpPr bwMode="auto">
          <a:xfrm>
            <a:off x="2378869" y="2087563"/>
            <a:ext cx="4151710" cy="4078287"/>
            <a:chOff x="3172082" y="2087339"/>
            <a:chExt cx="5535190" cy="4078005"/>
          </a:xfrm>
        </p:grpSpPr>
        <p:pic>
          <p:nvPicPr>
            <p:cNvPr id="11268" name="图片 13" descr="1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2082" y="2087339"/>
              <a:ext cx="5316825" cy="4078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9" name="TextBox 10"/>
            <p:cNvSpPr txBox="1">
              <a:spLocks noChangeArrowheads="1"/>
            </p:cNvSpPr>
            <p:nvPr/>
          </p:nvSpPr>
          <p:spPr bwMode="auto">
            <a:xfrm>
              <a:off x="6851177" y="3548418"/>
              <a:ext cx="1856095" cy="6462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endParaRPr lang="en-US" altLang="zh-CN" sz="1200"/>
            </a:p>
            <a:p>
              <a:pPr eaLnBrk="0" hangingPunct="0"/>
              <a:endParaRPr lang="en-US" altLang="zh-CN" sz="1200"/>
            </a:p>
            <a:p>
              <a:pPr eaLnBrk="0" hangingPunct="0"/>
              <a:endParaRPr lang="zh-CN" altLang="en-US" sz="1200"/>
            </a:p>
          </p:txBody>
        </p:sp>
      </p:grpSp>
      <p:grpSp>
        <p:nvGrpSpPr>
          <p:cNvPr id="3" name="组合 27"/>
          <p:cNvGrpSpPr/>
          <p:nvPr/>
        </p:nvGrpSpPr>
        <p:grpSpPr bwMode="auto">
          <a:xfrm>
            <a:off x="5347095" y="2957509"/>
            <a:ext cx="2390776" cy="1237563"/>
            <a:chOff x="4426863" y="2206172"/>
            <a:chExt cx="3188158" cy="1238351"/>
          </a:xfrm>
        </p:grpSpPr>
        <p:sp>
          <p:nvSpPr>
            <p:cNvPr id="11271" name="Text Box 2"/>
            <p:cNvSpPr txBox="1">
              <a:spLocks noChangeArrowheads="1"/>
            </p:cNvSpPr>
            <p:nvPr/>
          </p:nvSpPr>
          <p:spPr bwMode="auto">
            <a:xfrm>
              <a:off x="4465421" y="2808752"/>
              <a:ext cx="3149600" cy="6357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lnSpc>
                  <a:spcPct val="17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</a:rPr>
                <a:t>Oh! It’s a wolf.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72" name="直接箭头连接符 17"/>
            <p:cNvCxnSpPr>
              <a:cxnSpLocks noChangeShapeType="1"/>
            </p:cNvCxnSpPr>
            <p:nvPr/>
          </p:nvCxnSpPr>
          <p:spPr bwMode="auto">
            <a:xfrm rot="16200000" flipV="1">
              <a:off x="4285507" y="2347528"/>
              <a:ext cx="769043" cy="48633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25"/>
          <p:cNvGrpSpPr/>
          <p:nvPr/>
        </p:nvGrpSpPr>
        <p:grpSpPr bwMode="auto">
          <a:xfrm>
            <a:off x="995916" y="2681288"/>
            <a:ext cx="1808704" cy="1712912"/>
            <a:chOff x="-733172" y="2217512"/>
            <a:chExt cx="2411848" cy="1713042"/>
          </a:xfrm>
        </p:grpSpPr>
        <p:sp>
          <p:nvSpPr>
            <p:cNvPr id="11274" name="Text Box 2"/>
            <p:cNvSpPr txBox="1">
              <a:spLocks noChangeArrowheads="1"/>
            </p:cNvSpPr>
            <p:nvPr/>
          </p:nvSpPr>
          <p:spPr bwMode="auto">
            <a:xfrm>
              <a:off x="-733172" y="2217512"/>
              <a:ext cx="2249714" cy="83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400" b="1" dirty="0">
                  <a:latin typeface="Times New Roman" panose="02020603050405020304" pitchFamily="18" charset="0"/>
                </a:rPr>
                <a:t>Help!</a:t>
              </a:r>
              <a:endParaRPr lang="en-US" altLang="zh-CN" sz="2400" b="1" dirty="0">
                <a:latin typeface="Times New Roman" panose="02020603050405020304" pitchFamily="18" charset="0"/>
              </a:endParaRPr>
            </a:p>
            <a:p>
              <a:pPr algn="ctr" eaLnBrk="0" hangingPunct="0"/>
              <a:r>
                <a:rPr lang="en-US" altLang="zh-CN" sz="2400" b="1" dirty="0">
                  <a:latin typeface="Times New Roman" panose="02020603050405020304" pitchFamily="18" charset="0"/>
                </a:rPr>
                <a:t>Help!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75" name="直接箭头连接符 19"/>
            <p:cNvCxnSpPr>
              <a:cxnSpLocks noChangeShapeType="1"/>
            </p:cNvCxnSpPr>
            <p:nvPr/>
          </p:nvCxnSpPr>
          <p:spPr bwMode="auto">
            <a:xfrm>
              <a:off x="986972" y="3367313"/>
              <a:ext cx="691704" cy="56324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11"/>
          <p:cNvGrpSpPr/>
          <p:nvPr/>
        </p:nvGrpSpPr>
        <p:grpSpPr bwMode="auto">
          <a:xfrm>
            <a:off x="3022997" y="1636714"/>
            <a:ext cx="4151709" cy="4078287"/>
            <a:chOff x="3172082" y="2087339"/>
            <a:chExt cx="5535190" cy="4078005"/>
          </a:xfrm>
        </p:grpSpPr>
        <p:pic>
          <p:nvPicPr>
            <p:cNvPr id="12290" name="图片 13" descr="1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2082" y="2087339"/>
              <a:ext cx="5316825" cy="4078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1" name="TextBox 10"/>
            <p:cNvSpPr txBox="1">
              <a:spLocks noChangeArrowheads="1"/>
            </p:cNvSpPr>
            <p:nvPr/>
          </p:nvSpPr>
          <p:spPr bwMode="auto">
            <a:xfrm>
              <a:off x="6851176" y="3548418"/>
              <a:ext cx="1856096" cy="6462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endParaRPr lang="en-US" altLang="zh-CN" sz="1200"/>
            </a:p>
            <a:p>
              <a:pPr eaLnBrk="0" hangingPunct="0"/>
              <a:endParaRPr lang="en-US" altLang="zh-CN" sz="1200"/>
            </a:p>
            <a:p>
              <a:pPr eaLnBrk="0" hangingPunct="0"/>
              <a:endParaRPr lang="zh-CN" altLang="en-US" sz="1200"/>
            </a:p>
          </p:txBody>
        </p:sp>
      </p:grp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24"/>
          <p:cNvGrpSpPr/>
          <p:nvPr/>
        </p:nvGrpSpPr>
        <p:grpSpPr bwMode="auto">
          <a:xfrm>
            <a:off x="783432" y="4660898"/>
            <a:ext cx="2774156" cy="1200329"/>
            <a:chOff x="1045012" y="4510777"/>
            <a:chExt cx="3698545" cy="1200424"/>
          </a:xfrm>
        </p:grpSpPr>
        <p:sp>
          <p:nvSpPr>
            <p:cNvPr id="12294" name="Text Box 2"/>
            <p:cNvSpPr txBox="1">
              <a:spLocks noChangeArrowheads="1"/>
            </p:cNvSpPr>
            <p:nvPr/>
          </p:nvSpPr>
          <p:spPr bwMode="auto">
            <a:xfrm>
              <a:off x="1045012" y="4510777"/>
              <a:ext cx="2699659" cy="12004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400" b="1" dirty="0">
                  <a:latin typeface="Times New Roman" panose="02020603050405020304" pitchFamily="18" charset="0"/>
                </a:rPr>
                <a:t>I will not eat you. You are a nice sheep.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295" name="直接箭头连接符 12"/>
            <p:cNvCxnSpPr>
              <a:cxnSpLocks noChangeShapeType="1"/>
            </p:cNvCxnSpPr>
            <p:nvPr/>
          </p:nvCxnSpPr>
          <p:spPr bwMode="auto">
            <a:xfrm flipV="1">
              <a:off x="3785616" y="4558353"/>
              <a:ext cx="957941" cy="81594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96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grpSp>
        <p:nvGrpSpPr>
          <p:cNvPr id="4" name="组合 23"/>
          <p:cNvGrpSpPr/>
          <p:nvPr/>
        </p:nvGrpSpPr>
        <p:grpSpPr bwMode="auto">
          <a:xfrm>
            <a:off x="5435203" y="2592389"/>
            <a:ext cx="3155904" cy="876806"/>
            <a:chOff x="7242612" y="2470245"/>
            <a:chExt cx="4209290" cy="876364"/>
          </a:xfrm>
        </p:grpSpPr>
        <p:sp>
          <p:nvSpPr>
            <p:cNvPr id="12298" name="Text Box 2"/>
            <p:cNvSpPr txBox="1">
              <a:spLocks noChangeArrowheads="1"/>
            </p:cNvSpPr>
            <p:nvPr/>
          </p:nvSpPr>
          <p:spPr bwMode="auto">
            <a:xfrm>
              <a:off x="7242612" y="2885177"/>
              <a:ext cx="4209290" cy="461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400" b="1" dirty="0">
                  <a:latin typeface="Times New Roman" panose="02020603050405020304" pitchFamily="18" charset="0"/>
                </a:rPr>
                <a:t>No. You will eat me.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299" name="直接箭头连接符 17"/>
            <p:cNvCxnSpPr>
              <a:cxnSpLocks noChangeShapeType="1"/>
            </p:cNvCxnSpPr>
            <p:nvPr/>
          </p:nvCxnSpPr>
          <p:spPr bwMode="auto">
            <a:xfrm rot="16200000" flipV="1">
              <a:off x="7707838" y="2555282"/>
              <a:ext cx="534212" cy="36413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00" name="TextBox 27"/>
          <p:cNvSpPr txBox="1">
            <a:spLocks noChangeArrowheads="1"/>
          </p:cNvSpPr>
          <p:nvPr/>
        </p:nvSpPr>
        <p:spPr bwMode="auto">
          <a:xfrm>
            <a:off x="2953941" y="2700339"/>
            <a:ext cx="284559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endParaRPr lang="zh-CN" altLang="en-US" sz="1200"/>
          </a:p>
        </p:txBody>
      </p:sp>
      <p:grpSp>
        <p:nvGrpSpPr>
          <p:cNvPr id="6" name="组合 20"/>
          <p:cNvGrpSpPr/>
          <p:nvPr/>
        </p:nvGrpSpPr>
        <p:grpSpPr bwMode="auto">
          <a:xfrm>
            <a:off x="446320" y="1774974"/>
            <a:ext cx="2739684" cy="2263626"/>
            <a:chOff x="845812" y="1655004"/>
            <a:chExt cx="3653600" cy="2263854"/>
          </a:xfrm>
        </p:grpSpPr>
        <p:sp>
          <p:nvSpPr>
            <p:cNvPr id="12302" name="Text Box 2"/>
            <p:cNvSpPr txBox="1">
              <a:spLocks noChangeArrowheads="1"/>
            </p:cNvSpPr>
            <p:nvPr/>
          </p:nvSpPr>
          <p:spPr bwMode="auto">
            <a:xfrm>
              <a:off x="845812" y="1655004"/>
              <a:ext cx="3599541" cy="120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400" b="1" dirty="0">
                  <a:latin typeface="Times New Roman" panose="02020603050405020304" pitchFamily="18" charset="0"/>
                </a:rPr>
                <a:t>Mr. Sheep! Please help me. Pull me out.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303" name="直接箭头连接符 19"/>
            <p:cNvCxnSpPr>
              <a:cxnSpLocks noChangeShapeType="1"/>
            </p:cNvCxnSpPr>
            <p:nvPr/>
          </p:nvCxnSpPr>
          <p:spPr bwMode="auto">
            <a:xfrm>
              <a:off x="3807725" y="3343701"/>
              <a:ext cx="691687" cy="57515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dministrator\Desktop\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62175" y="1677988"/>
            <a:ext cx="3989785" cy="463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26"/>
          <p:cNvGrpSpPr/>
          <p:nvPr/>
        </p:nvGrpSpPr>
        <p:grpSpPr bwMode="auto">
          <a:xfrm>
            <a:off x="4375548" y="3062288"/>
            <a:ext cx="1688306" cy="2344451"/>
            <a:chOff x="5834732" y="3062513"/>
            <a:chExt cx="2249726" cy="2344202"/>
          </a:xfrm>
        </p:grpSpPr>
        <p:sp>
          <p:nvSpPr>
            <p:cNvPr id="13316" name="Text Box 2"/>
            <p:cNvSpPr txBox="1">
              <a:spLocks noChangeArrowheads="1"/>
            </p:cNvSpPr>
            <p:nvPr/>
          </p:nvSpPr>
          <p:spPr bwMode="auto">
            <a:xfrm>
              <a:off x="5834732" y="4452709"/>
              <a:ext cx="2249726" cy="954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 dirty="0">
                  <a:latin typeface="Times New Roman" panose="02020603050405020304" pitchFamily="18" charset="0"/>
                </a:rPr>
                <a:t>Okay.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  <a:p>
              <a:pPr algn="ctr" eaLnBrk="0" hangingPunct="0"/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17" name="直接箭头连接符 20"/>
            <p:cNvCxnSpPr>
              <a:cxnSpLocks noChangeShapeType="1"/>
            </p:cNvCxnSpPr>
            <p:nvPr/>
          </p:nvCxnSpPr>
          <p:spPr bwMode="auto">
            <a:xfrm rot="16200000" flipV="1">
              <a:off x="6183086" y="3773713"/>
              <a:ext cx="1553030" cy="13063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318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grpSp>
        <p:nvGrpSpPr>
          <p:cNvPr id="3" name="组合 25"/>
          <p:cNvGrpSpPr/>
          <p:nvPr/>
        </p:nvGrpSpPr>
        <p:grpSpPr bwMode="auto">
          <a:xfrm>
            <a:off x="1453754" y="1739901"/>
            <a:ext cx="2265759" cy="1787525"/>
            <a:chOff x="1959417" y="1783813"/>
            <a:chExt cx="3022015" cy="1786702"/>
          </a:xfrm>
        </p:grpSpPr>
        <p:sp>
          <p:nvSpPr>
            <p:cNvPr id="13320" name="Text Box 2"/>
            <p:cNvSpPr txBox="1">
              <a:spLocks noChangeArrowheads="1"/>
            </p:cNvSpPr>
            <p:nvPr/>
          </p:nvSpPr>
          <p:spPr bwMode="auto">
            <a:xfrm>
              <a:off x="1959417" y="1783813"/>
              <a:ext cx="3022015" cy="95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 dirty="0">
                  <a:latin typeface="Times New Roman" panose="02020603050405020304" pitchFamily="18" charset="0"/>
                </a:rPr>
                <a:t>Pull me out, please. </a:t>
              </a:r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21" name="直接箭头连接符 18"/>
            <p:cNvCxnSpPr>
              <a:cxnSpLocks noChangeShapeType="1"/>
            </p:cNvCxnSpPr>
            <p:nvPr/>
          </p:nvCxnSpPr>
          <p:spPr bwMode="auto">
            <a:xfrm rot="16200000" flipH="1">
              <a:off x="3468915" y="3193143"/>
              <a:ext cx="580572" cy="17417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3" descr="C:\Users\Administrator\Desktop\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24151" y="2654301"/>
            <a:ext cx="4460081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28"/>
          <p:cNvGrpSpPr/>
          <p:nvPr/>
        </p:nvGrpSpPr>
        <p:grpSpPr bwMode="auto">
          <a:xfrm>
            <a:off x="4096941" y="4770435"/>
            <a:ext cx="2743200" cy="954107"/>
            <a:chOff x="5079999" y="4293053"/>
            <a:chExt cx="3657602" cy="954250"/>
          </a:xfrm>
        </p:grpSpPr>
        <p:sp>
          <p:nvSpPr>
            <p:cNvPr id="14340" name="Text Box 2"/>
            <p:cNvSpPr txBox="1">
              <a:spLocks noChangeArrowheads="1"/>
            </p:cNvSpPr>
            <p:nvPr/>
          </p:nvSpPr>
          <p:spPr bwMode="auto">
            <a:xfrm>
              <a:off x="5544447" y="4293053"/>
              <a:ext cx="3193154" cy="954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 dirty="0">
                  <a:latin typeface="Times New Roman" panose="02020603050405020304" pitchFamily="18" charset="0"/>
                </a:rPr>
                <a:t>No, please! 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  <a:p>
              <a:pPr algn="ctr" eaLnBrk="0" hangingPunct="0"/>
              <a:r>
                <a:rPr lang="en-US" altLang="zh-CN" sz="2800" b="1" dirty="0">
                  <a:latin typeface="Times New Roman" panose="02020603050405020304" pitchFamily="18" charset="0"/>
                </a:rPr>
                <a:t>Help! Help!</a:t>
              </a:r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41" name="直接箭头连接符 12"/>
            <p:cNvCxnSpPr>
              <a:cxnSpLocks noChangeShapeType="1"/>
            </p:cNvCxnSpPr>
            <p:nvPr/>
          </p:nvCxnSpPr>
          <p:spPr bwMode="auto">
            <a:xfrm rot="10800000">
              <a:off x="5079999" y="4992914"/>
              <a:ext cx="856342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27"/>
          <p:cNvGrpSpPr/>
          <p:nvPr/>
        </p:nvGrpSpPr>
        <p:grpSpPr bwMode="auto">
          <a:xfrm>
            <a:off x="1676400" y="1741488"/>
            <a:ext cx="3092054" cy="1033536"/>
            <a:chOff x="2235202" y="1317627"/>
            <a:chExt cx="4122058" cy="1033690"/>
          </a:xfrm>
        </p:grpSpPr>
        <p:sp>
          <p:nvSpPr>
            <p:cNvPr id="14343" name="Text Box 2"/>
            <p:cNvSpPr txBox="1">
              <a:spLocks noChangeArrowheads="1"/>
            </p:cNvSpPr>
            <p:nvPr/>
          </p:nvSpPr>
          <p:spPr bwMode="auto">
            <a:xfrm>
              <a:off x="2235202" y="1317627"/>
              <a:ext cx="3831782" cy="9542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 dirty="0">
                  <a:latin typeface="Times New Roman" panose="02020603050405020304" pitchFamily="18" charset="0"/>
                </a:rPr>
                <a:t>Ha! Ha! I’m out.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  <a:p>
              <a:pPr algn="ctr" eaLnBrk="0" hangingPunct="0"/>
              <a:r>
                <a:rPr lang="en-US" altLang="zh-CN" sz="2800" b="1" dirty="0">
                  <a:latin typeface="Times New Roman" panose="02020603050405020304" pitchFamily="18" charset="0"/>
                </a:rPr>
                <a:t>Now I’ll eat you.</a:t>
              </a:r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44" name="直接箭头连接符 24"/>
            <p:cNvCxnSpPr>
              <a:cxnSpLocks noChangeShapeType="1"/>
            </p:cNvCxnSpPr>
            <p:nvPr/>
          </p:nvCxnSpPr>
          <p:spPr bwMode="auto">
            <a:xfrm>
              <a:off x="5602498" y="1886857"/>
              <a:ext cx="754762" cy="46446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345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1" descr="C:\Users\Administrator\Desktop\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3744913"/>
            <a:ext cx="5649516" cy="308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1098948" y="1757364"/>
            <a:ext cx="2874169" cy="2746375"/>
            <a:chOff x="1465945" y="1361170"/>
            <a:chExt cx="3831782" cy="2746376"/>
          </a:xfrm>
        </p:grpSpPr>
        <p:sp>
          <p:nvSpPr>
            <p:cNvPr id="15364" name="Text Box 2"/>
            <p:cNvSpPr txBox="1">
              <a:spLocks noChangeArrowheads="1"/>
            </p:cNvSpPr>
            <p:nvPr/>
          </p:nvSpPr>
          <p:spPr bwMode="auto">
            <a:xfrm>
              <a:off x="1465945" y="1361170"/>
              <a:ext cx="383178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>
                  <a:latin typeface="Times New Roman" panose="02020603050405020304" pitchFamily="18" charset="0"/>
                </a:rPr>
                <a:t>Hey! What happened? 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365" name="直接箭头连接符 24"/>
            <p:cNvCxnSpPr>
              <a:cxnSpLocks noChangeShapeType="1"/>
            </p:cNvCxnSpPr>
            <p:nvPr/>
          </p:nvCxnSpPr>
          <p:spPr bwMode="auto">
            <a:xfrm rot="5400000">
              <a:off x="2554513" y="3280229"/>
              <a:ext cx="1422404" cy="23223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18"/>
          <p:cNvGrpSpPr/>
          <p:nvPr/>
        </p:nvGrpSpPr>
        <p:grpSpPr bwMode="auto">
          <a:xfrm>
            <a:off x="3810001" y="1520825"/>
            <a:ext cx="3298031" cy="2268536"/>
            <a:chOff x="5079989" y="1303110"/>
            <a:chExt cx="4397839" cy="2267407"/>
          </a:xfrm>
        </p:grpSpPr>
        <p:sp>
          <p:nvSpPr>
            <p:cNvPr id="15367" name="Text Box 2"/>
            <p:cNvSpPr txBox="1">
              <a:spLocks noChangeArrowheads="1"/>
            </p:cNvSpPr>
            <p:nvPr/>
          </p:nvSpPr>
          <p:spPr bwMode="auto">
            <a:xfrm>
              <a:off x="5079989" y="1303110"/>
              <a:ext cx="4397839" cy="1384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>
                  <a:latin typeface="Times New Roman" panose="02020603050405020304" pitchFamily="18" charset="0"/>
                </a:rPr>
                <a:t>I helped the wolf. But now he wants to eat me 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…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368" name="直接箭头连接符 15"/>
            <p:cNvCxnSpPr>
              <a:cxnSpLocks noChangeShapeType="1"/>
            </p:cNvCxnSpPr>
            <p:nvPr/>
          </p:nvCxnSpPr>
          <p:spPr bwMode="auto">
            <a:xfrm rot="5400000">
              <a:off x="5602511" y="2946402"/>
              <a:ext cx="1030517" cy="21771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369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4" descr="C:\Users\Administrator\Desktop\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3614739"/>
            <a:ext cx="57912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9"/>
          <p:cNvGrpSpPr/>
          <p:nvPr/>
        </p:nvGrpSpPr>
        <p:grpSpPr bwMode="auto">
          <a:xfrm>
            <a:off x="1599010" y="2216151"/>
            <a:ext cx="1887140" cy="1363663"/>
            <a:chOff x="2132695" y="2216148"/>
            <a:chExt cx="2515505" cy="1362980"/>
          </a:xfrm>
        </p:grpSpPr>
        <p:sp>
          <p:nvSpPr>
            <p:cNvPr id="16388" name="Text Box 2"/>
            <p:cNvSpPr txBox="1">
              <a:spLocks noChangeArrowheads="1"/>
            </p:cNvSpPr>
            <p:nvPr/>
          </p:nvSpPr>
          <p:spPr bwMode="auto">
            <a:xfrm>
              <a:off x="2132695" y="2216148"/>
              <a:ext cx="2515505" cy="522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>
                  <a:latin typeface="Times New Roman" panose="02020603050405020304" pitchFamily="18" charset="0"/>
                </a:rPr>
                <a:t>Okay.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389" name="直接箭头连接符 24"/>
            <p:cNvCxnSpPr>
              <a:cxnSpLocks noChangeShapeType="1"/>
            </p:cNvCxnSpPr>
            <p:nvPr/>
          </p:nvCxnSpPr>
          <p:spPr bwMode="auto">
            <a:xfrm rot="5400000">
              <a:off x="2919186" y="3116484"/>
              <a:ext cx="743858" cy="18143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20"/>
          <p:cNvGrpSpPr/>
          <p:nvPr/>
        </p:nvGrpSpPr>
        <p:grpSpPr bwMode="auto">
          <a:xfrm>
            <a:off x="3052762" y="1668463"/>
            <a:ext cx="2833688" cy="2654298"/>
            <a:chOff x="4070339" y="1668476"/>
            <a:chExt cx="3778261" cy="2653599"/>
          </a:xfrm>
        </p:grpSpPr>
        <p:sp>
          <p:nvSpPr>
            <p:cNvPr id="16391" name="Text Box 2"/>
            <p:cNvSpPr txBox="1">
              <a:spLocks noChangeArrowheads="1"/>
            </p:cNvSpPr>
            <p:nvPr/>
          </p:nvSpPr>
          <p:spPr bwMode="auto">
            <a:xfrm>
              <a:off x="4070339" y="1668476"/>
              <a:ext cx="3778261" cy="523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 dirty="0">
                  <a:latin typeface="Times New Roman" panose="02020603050405020304" pitchFamily="18" charset="0"/>
                </a:rPr>
                <a:t>Do it again!</a:t>
              </a:r>
              <a:endPara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392" name="直接箭头连接符 15"/>
            <p:cNvCxnSpPr>
              <a:cxnSpLocks noChangeShapeType="1"/>
            </p:cNvCxnSpPr>
            <p:nvPr/>
          </p:nvCxnSpPr>
          <p:spPr bwMode="auto">
            <a:xfrm rot="5400000">
              <a:off x="4810126" y="3150501"/>
              <a:ext cx="1943097" cy="40005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21"/>
          <p:cNvGrpSpPr/>
          <p:nvPr/>
        </p:nvGrpSpPr>
        <p:grpSpPr bwMode="auto">
          <a:xfrm>
            <a:off x="5499498" y="2349501"/>
            <a:ext cx="1658540" cy="1439863"/>
            <a:chOff x="7333345" y="2349498"/>
            <a:chExt cx="2210705" cy="1439180"/>
          </a:xfrm>
        </p:grpSpPr>
        <p:sp>
          <p:nvSpPr>
            <p:cNvPr id="16394" name="Text Box 2"/>
            <p:cNvSpPr txBox="1">
              <a:spLocks noChangeArrowheads="1"/>
            </p:cNvSpPr>
            <p:nvPr/>
          </p:nvSpPr>
          <p:spPr bwMode="auto">
            <a:xfrm>
              <a:off x="7333345" y="2349498"/>
              <a:ext cx="2210705" cy="52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2800" b="1">
                  <a:latin typeface="Times New Roman" panose="02020603050405020304" pitchFamily="18" charset="0"/>
                </a:rPr>
                <a:t>Okay.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395" name="直接箭头连接符 16"/>
            <p:cNvCxnSpPr>
              <a:cxnSpLocks noChangeShapeType="1"/>
            </p:cNvCxnSpPr>
            <p:nvPr/>
          </p:nvCxnSpPr>
          <p:spPr bwMode="auto">
            <a:xfrm rot="5400000">
              <a:off x="7900761" y="3259359"/>
              <a:ext cx="839108" cy="21953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396" name="Rectangle 2"/>
          <p:cNvSpPr txBox="1">
            <a:spLocks noChangeArrowheads="1"/>
          </p:cNvSpPr>
          <p:nvPr/>
        </p:nvSpPr>
        <p:spPr bwMode="auto">
          <a:xfrm>
            <a:off x="1995488" y="7588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6e79250-2559-4316-a902-5ae7d7048d3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2871</Words>
  <Application>WPS 演示</Application>
  <PresentationFormat>全屏显示(4:3)</PresentationFormat>
  <Paragraphs>281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1009</cp:revision>
  <dcterms:created xsi:type="dcterms:W3CDTF">2013-07-01T03:05:00Z</dcterms:created>
  <dcterms:modified xsi:type="dcterms:W3CDTF">2023-03-04T12:04:22Z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80466A2098B241FC976AF6E6275ECCF6</vt:lpwstr>
  </property>
</Properties>
</file>