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30"/>
  </p:handoutMasterIdLst>
  <p:sldIdLst>
    <p:sldId id="280" r:id="rId3"/>
    <p:sldId id="479" r:id="rId5"/>
    <p:sldId id="480" r:id="rId6"/>
    <p:sldId id="471" r:id="rId7"/>
    <p:sldId id="464" r:id="rId8"/>
    <p:sldId id="481" r:id="rId9"/>
    <p:sldId id="482" r:id="rId10"/>
    <p:sldId id="483" r:id="rId11"/>
    <p:sldId id="484" r:id="rId12"/>
    <p:sldId id="488" r:id="rId13"/>
    <p:sldId id="486" r:id="rId14"/>
    <p:sldId id="492" r:id="rId15"/>
    <p:sldId id="495" r:id="rId16"/>
    <p:sldId id="498" r:id="rId17"/>
    <p:sldId id="499" r:id="rId18"/>
    <p:sldId id="496" r:id="rId19"/>
    <p:sldId id="497" r:id="rId20"/>
    <p:sldId id="501" r:id="rId21"/>
    <p:sldId id="503" r:id="rId22"/>
    <p:sldId id="505" r:id="rId23"/>
    <p:sldId id="506" r:id="rId24"/>
    <p:sldId id="508" r:id="rId25"/>
    <p:sldId id="507" r:id="rId26"/>
    <p:sldId id="500" r:id="rId27"/>
    <p:sldId id="414" r:id="rId28"/>
    <p:sldId id="268" r:id="rId29"/>
  </p:sldIdLst>
  <p:sldSz cx="9144000" cy="6858000" type="screen4x3"/>
  <p:notesSz cx="6858000" cy="9144000"/>
  <p:custDataLst>
    <p:tags r:id="rId34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E6FBFE"/>
    <a:srgbClr val="4BCFE1"/>
    <a:srgbClr val="0000FF"/>
    <a:srgbClr val="B2F3FC"/>
    <a:srgbClr val="57D2E3"/>
    <a:srgbClr val="21B1C5"/>
    <a:srgbClr val="5BADF7"/>
    <a:srgbClr val="6A56A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485" autoAdjust="0"/>
    <p:restoredTop sz="66048" autoAdjust="0"/>
  </p:normalViewPr>
  <p:slideViewPr>
    <p:cSldViewPr snapToGrid="0">
      <p:cViewPr>
        <p:scale>
          <a:sx n="100" d="100"/>
          <a:sy n="100" d="100"/>
        </p:scale>
        <p:origin x="-336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24" d="100"/>
        <a:sy n="124" d="100"/>
      </p:scale>
      <p:origin x="0" y="0"/>
    </p:cViewPr>
  </p:sorterViewPr>
  <p:gridSpacing cx="72005" cy="72005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4" Type="http://schemas.openxmlformats.org/officeDocument/2006/relationships/tags" Target="tags/tag1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buFontTx/>
              <a:buNone/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buFontTx/>
              <a:buNone/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buFontTx/>
              <a:buNone/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0" hangingPunct="0">
              <a:defRPr sz="1200" smtClean="0"/>
            </a:lvl1pPr>
          </a:lstStyle>
          <a:p>
            <a:pPr>
              <a:defRPr/>
            </a:pPr>
            <a:fld id="{E849045E-856B-4634-9560-B20B55882768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buFontTx/>
              <a:buNone/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buFontTx/>
              <a:buNone/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 smtClean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buFontTx/>
              <a:buNone/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0" hangingPunct="0">
              <a:defRPr sz="1200" smtClean="0"/>
            </a:lvl1pPr>
          </a:lstStyle>
          <a:p>
            <a:pPr>
              <a:defRPr/>
            </a:pPr>
            <a:fld id="{15F8C243-9DFB-4E6F-AE98-E6259E49118A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44035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44036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73DF6854-0204-49C1-9037-7D10C174FD9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45059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5060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24A3D66D-F84C-4E62-80B8-3BBAF98753C6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 bwMode="auto">
          <a:xfrm>
            <a:off x="0" y="876300"/>
            <a:ext cx="6108700" cy="3740150"/>
            <a:chOff x="-1" y="869694"/>
            <a:chExt cx="8144452" cy="3740406"/>
          </a:xfrm>
        </p:grpSpPr>
        <p:sp>
          <p:nvSpPr>
            <p:cNvPr id="3" name="矩形 14"/>
            <p:cNvSpPr>
              <a:spLocks noChangeArrowheads="1"/>
            </p:cNvSpPr>
            <p:nvPr/>
          </p:nvSpPr>
          <p:spPr bwMode="auto">
            <a:xfrm rot="10800000">
              <a:off x="-1" y="869694"/>
              <a:ext cx="8144452" cy="3740406"/>
            </a:xfrm>
            <a:prstGeom prst="rect">
              <a:avLst/>
            </a:prstGeom>
            <a:gradFill flip="none" rotWithShape="1">
              <a:gsLst>
                <a:gs pos="917">
                  <a:schemeClr val="bg1"/>
                </a:gs>
                <a:gs pos="37000">
                  <a:srgbClr val="E6FBFE">
                    <a:alpha val="80000"/>
                  </a:srgbClr>
                </a:gs>
                <a:gs pos="100000">
                  <a:srgbClr val="57D2E3"/>
                </a:gs>
              </a:gsLst>
              <a:lin ang="0" scaled="1"/>
              <a:tileRect/>
            </a:gradFill>
            <a:ln>
              <a:noFill/>
            </a:ln>
            <a:effectLst>
              <a:reflection blurRad="6350" stA="50000" endA="300" endPos="55000" dir="5400000" sy="-100000" algn="bl" rotWithShape="0"/>
            </a:effec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defRPr/>
              </a:pPr>
              <a:endParaRPr lang="zh-CN" altLang="en-US" dirty="0" smtClean="0"/>
            </a:p>
          </p:txBody>
        </p:sp>
        <p:pic>
          <p:nvPicPr>
            <p:cNvPr id="4" name="图片 28"/>
            <p:cNvPicPr>
              <a:picLocks noChangeAspect="1" noChangeArrowheads="1"/>
            </p:cNvPicPr>
            <p:nvPr/>
          </p:nvPicPr>
          <p:blipFill>
            <a:blip r:embed="rId2" cstate="email"/>
            <a:srcRect b="-90"/>
            <a:stretch>
              <a:fillRect/>
            </a:stretch>
          </p:blipFill>
          <p:spPr bwMode="auto">
            <a:xfrm>
              <a:off x="0" y="869694"/>
              <a:ext cx="8144450" cy="33365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5" name="矩形 14"/>
          <p:cNvSpPr>
            <a:spLocks noChangeArrowheads="1"/>
          </p:cNvSpPr>
          <p:nvPr/>
        </p:nvSpPr>
        <p:spPr bwMode="auto">
          <a:xfrm>
            <a:off x="4899" y="1536701"/>
            <a:ext cx="6108338" cy="2298699"/>
          </a:xfrm>
          <a:prstGeom prst="rect">
            <a:avLst/>
          </a:prstGeom>
          <a:gradFill>
            <a:gsLst>
              <a:gs pos="917">
                <a:schemeClr val="bg1">
                  <a:alpha val="28000"/>
                </a:schemeClr>
              </a:gs>
              <a:gs pos="31000">
                <a:srgbClr val="E6FBFE">
                  <a:alpha val="80000"/>
                </a:srgbClr>
              </a:gs>
              <a:gs pos="79000">
                <a:srgbClr val="57D2E3"/>
              </a:gs>
            </a:gsLst>
            <a:lin ang="0" scaled="1"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mtClean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4"/>
          <p:cNvSpPr>
            <a:spLocks noChangeArrowheads="1"/>
          </p:cNvSpPr>
          <p:nvPr/>
        </p:nvSpPr>
        <p:spPr bwMode="auto">
          <a:xfrm>
            <a:off x="-1" y="171612"/>
            <a:ext cx="9144001" cy="521785"/>
          </a:xfrm>
          <a:prstGeom prst="rect">
            <a:avLst/>
          </a:prstGeom>
          <a:gradFill flip="none" rotWithShape="1"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  <a:tileRect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mtClean="0"/>
          </a:p>
        </p:txBody>
      </p:sp>
      <p:pic>
        <p:nvPicPr>
          <p:cNvPr id="3" name="图片 21"/>
          <p:cNvPicPr>
            <a:picLocks noChangeAspect="1" noChangeArrowheads="1"/>
          </p:cNvPicPr>
          <p:nvPr userDrawn="1"/>
        </p:nvPicPr>
        <p:blipFill>
          <a:blip r:embed="rId2" cstate="email"/>
          <a:srcRect l="-2669" r="-10663"/>
          <a:stretch>
            <a:fillRect/>
          </a:stretch>
        </p:blipFill>
        <p:spPr bwMode="auto">
          <a:xfrm>
            <a:off x="1674813" y="182563"/>
            <a:ext cx="7469187" cy="509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图片 28"/>
          <p:cNvPicPr>
            <a:picLocks noChangeAspect="1" noChangeArrowheads="1"/>
          </p:cNvPicPr>
          <p:nvPr userDrawn="1"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8504238" y="252413"/>
            <a:ext cx="393700" cy="363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2"/>
          <p:cNvGrpSpPr/>
          <p:nvPr userDrawn="1"/>
        </p:nvGrpSpPr>
        <p:grpSpPr bwMode="auto">
          <a:xfrm>
            <a:off x="0" y="839788"/>
            <a:ext cx="9144000" cy="3122612"/>
            <a:chOff x="0" y="839788"/>
            <a:chExt cx="12192000" cy="3122612"/>
          </a:xfrm>
        </p:grpSpPr>
        <p:sp>
          <p:nvSpPr>
            <p:cNvPr id="3" name="矩形 14"/>
            <p:cNvSpPr>
              <a:spLocks noChangeArrowheads="1"/>
            </p:cNvSpPr>
            <p:nvPr/>
          </p:nvSpPr>
          <p:spPr bwMode="auto">
            <a:xfrm>
              <a:off x="0" y="840303"/>
              <a:ext cx="12192000" cy="3120789"/>
            </a:xfrm>
            <a:prstGeom prst="rect">
              <a:avLst/>
            </a:prstGeom>
            <a:solidFill>
              <a:srgbClr val="57D2E3"/>
            </a:solidFill>
            <a:ln>
              <a:noFill/>
            </a:ln>
            <a:effectLst>
              <a:reflection blurRad="6350" stA="50000" endA="300" endPos="55000" dir="5400000" sy="-100000" algn="bl" rotWithShape="0"/>
            </a:effec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defRPr/>
              </a:pPr>
              <a:endParaRPr lang="zh-CN" altLang="en-US" smtClean="0"/>
            </a:p>
          </p:txBody>
        </p:sp>
        <p:pic>
          <p:nvPicPr>
            <p:cNvPr id="4" name="图片 28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9363" b="14136"/>
            <a:stretch>
              <a:fillRect/>
            </a:stretch>
          </p:blipFill>
          <p:spPr bwMode="auto">
            <a:xfrm>
              <a:off x="280416" y="839788"/>
              <a:ext cx="11640122" cy="31226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5" name="矩形 14"/>
          <p:cNvSpPr>
            <a:spLocks noChangeArrowheads="1"/>
          </p:cNvSpPr>
          <p:nvPr/>
        </p:nvSpPr>
        <p:spPr bwMode="auto">
          <a:xfrm>
            <a:off x="-1" y="2127510"/>
            <a:ext cx="9144001" cy="1356797"/>
          </a:xfrm>
          <a:prstGeom prst="rect">
            <a:avLst/>
          </a:prstGeom>
          <a:gradFill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mtClean="0"/>
          </a:p>
        </p:txBody>
      </p:sp>
      <p:sp>
        <p:nvSpPr>
          <p:cNvPr id="6" name="矩形 8"/>
          <p:cNvSpPr>
            <a:spLocks noChangeArrowheads="1"/>
          </p:cNvSpPr>
          <p:nvPr/>
        </p:nvSpPr>
        <p:spPr bwMode="auto">
          <a:xfrm>
            <a:off x="1974850" y="2373313"/>
            <a:ext cx="5827713" cy="9239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buFontTx/>
              <a:buNone/>
              <a:defRPr/>
            </a:pPr>
            <a:r>
              <a:rPr lang="zh-CN" altLang="en-US" sz="5400" b="1" spc="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谢谢观看！</a:t>
            </a:r>
            <a:endParaRPr lang="zh-CN" altLang="en-US" sz="5400" b="1" spc="6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  <a:sym typeface="Calibri Light" panose="020F0302020204030204" pitchFamily="34" charset="0"/>
        </a:defRPr>
      </a:lvl1pPr>
      <a:lvl2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2pPr>
      <a:lvl3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3pPr>
      <a:lvl4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4pPr>
      <a:lvl5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5pPr>
      <a:lvl6pPr marL="13716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6pPr>
      <a:lvl7pPr marL="18288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7pPr>
      <a:lvl8pPr marL="22860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8pPr>
      <a:lvl9pPr marL="27432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5pPr>
      <a:lvl6pPr marL="25146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6pPr>
      <a:lvl7pPr marL="2971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7pPr>
      <a:lvl8pPr marL="3429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8pPr>
      <a:lvl9pPr marL="3886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5.jpe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25.GIF"/><Relationship Id="rId3" Type="http://schemas.openxmlformats.org/officeDocument/2006/relationships/image" Target="../media/image24.GIF"/><Relationship Id="rId2" Type="http://schemas.openxmlformats.org/officeDocument/2006/relationships/image" Target="../media/image23.jpeg"/><Relationship Id="rId1" Type="http://schemas.openxmlformats.org/officeDocument/2006/relationships/image" Target="../media/image22.jpe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29.jpeg"/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image" Target="../media/image26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0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1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3.jpeg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37.jpeg"/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image" Target="../media/image34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9.png"/><Relationship Id="rId1" Type="http://schemas.openxmlformats.org/officeDocument/2006/relationships/image" Target="../media/image38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image" Target="../media/image13.jpeg"/><Relationship Id="rId7" Type="http://schemas.openxmlformats.org/officeDocument/2006/relationships/image" Target="../media/image12.jpeg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image" Target="../media/image6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0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5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8.jpeg"/><Relationship Id="rId1" Type="http://schemas.openxmlformats.org/officeDocument/2006/relationships/image" Target="../media/image17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1.jpeg"/><Relationship Id="rId1" Type="http://schemas.openxmlformats.org/officeDocument/2006/relationships/image" Target="../media/image2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14"/>
          <p:cNvSpPr>
            <a:spLocks noChangeArrowheads="1"/>
          </p:cNvSpPr>
          <p:nvPr/>
        </p:nvSpPr>
        <p:spPr bwMode="auto">
          <a:xfrm>
            <a:off x="4898" y="840302"/>
            <a:ext cx="9144000" cy="6017698"/>
          </a:xfrm>
          <a:prstGeom prst="rect">
            <a:avLst/>
          </a:prstGeom>
          <a:noFill/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dirty="0" smtClean="0"/>
          </a:p>
        </p:txBody>
      </p:sp>
      <p:grpSp>
        <p:nvGrpSpPr>
          <p:cNvPr id="16387" name="组合 8"/>
          <p:cNvGrpSpPr/>
          <p:nvPr/>
        </p:nvGrpSpPr>
        <p:grpSpPr bwMode="auto">
          <a:xfrm>
            <a:off x="396875" y="1803400"/>
            <a:ext cx="5170488" cy="1662113"/>
            <a:chOff x="-107591" y="2105677"/>
            <a:chExt cx="6893906" cy="1667212"/>
          </a:xfrm>
        </p:grpSpPr>
        <p:sp>
          <p:nvSpPr>
            <p:cNvPr id="25" name="矩形 24"/>
            <p:cNvSpPr>
              <a:spLocks noChangeArrowheads="1"/>
            </p:cNvSpPr>
            <p:nvPr/>
          </p:nvSpPr>
          <p:spPr bwMode="auto">
            <a:xfrm>
              <a:off x="1954019" y="2105677"/>
              <a:ext cx="3251163" cy="648095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lnSpc>
                  <a:spcPct val="150000"/>
                </a:lnSpc>
                <a:buFontTx/>
                <a:buNone/>
                <a:defRPr/>
              </a:pPr>
              <a:r>
                <a:rPr lang="en-US" altLang="zh-CN" sz="24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Unit 3 Lesson 13</a:t>
              </a:r>
              <a:endParaRPr lang="zh-CN" altLang="en-US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微软雅黑" panose="020B0503020204020204" pitchFamily="34" charset="-122"/>
              </a:endParaRPr>
            </a:p>
          </p:txBody>
        </p:sp>
        <p:sp>
          <p:nvSpPr>
            <p:cNvPr id="26" name="TextBox 2"/>
            <p:cNvSpPr txBox="1">
              <a:spLocks noChangeArrowheads="1"/>
            </p:cNvSpPr>
            <p:nvPr/>
          </p:nvSpPr>
          <p:spPr bwMode="auto">
            <a:xfrm>
              <a:off x="-107591" y="2753772"/>
              <a:ext cx="6893906" cy="1019117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buFontTx/>
                <a:buNone/>
                <a:defRPr/>
              </a:pPr>
              <a:r>
                <a:rPr lang="en-US" altLang="zh-CN" sz="60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+mn-ea"/>
                </a:rPr>
                <a:t> I’m Hungry!</a:t>
              </a:r>
              <a:endParaRPr lang="zh-CN" altLang="en-US" sz="60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endParaRPr>
            </a:p>
          </p:txBody>
        </p:sp>
      </p:grpSp>
      <p:sp>
        <p:nvSpPr>
          <p:cNvPr id="20" name="矩形 8"/>
          <p:cNvSpPr>
            <a:spLocks noChangeArrowheads="1"/>
          </p:cNvSpPr>
          <p:nvPr/>
        </p:nvSpPr>
        <p:spPr bwMode="auto">
          <a:xfrm>
            <a:off x="5367338" y="280988"/>
            <a:ext cx="3127375" cy="338137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河北教育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三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600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16389" name="图片 8" descr="英语冀教（三起）三年级下册（2012年新编）.jp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127750" y="1524000"/>
            <a:ext cx="3016250" cy="428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5367338" y="280988"/>
            <a:ext cx="3127375" cy="338137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河北教育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三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600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5603" name="Rectangle 2"/>
          <p:cNvSpPr txBox="1">
            <a:spLocks noChangeArrowheads="1"/>
          </p:cNvSpPr>
          <p:nvPr/>
        </p:nvSpPr>
        <p:spPr bwMode="auto">
          <a:xfrm>
            <a:off x="1943100" y="514350"/>
            <a:ext cx="4479925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914400" indent="-9144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90000"/>
              </a:lnSpc>
            </a:pPr>
            <a:r>
              <a:rPr lang="en-US" altLang="zh-CN" sz="4000" b="1">
                <a:solidFill>
                  <a:srgbClr val="0000FF"/>
                </a:solidFill>
                <a:latin typeface="Times New Roman" panose="02020603050405020304" pitchFamily="18" charset="0"/>
                <a:sym typeface="Calibri Light" panose="020F0302020204030204" pitchFamily="34" charset="0"/>
              </a:rPr>
              <a:t>New words</a:t>
            </a:r>
            <a:endParaRPr lang="en-US" altLang="zh-CN" sz="4000" b="1">
              <a:solidFill>
                <a:srgbClr val="0000FF"/>
              </a:solidFill>
              <a:latin typeface="Times New Roman" panose="02020603050405020304" pitchFamily="18" charset="0"/>
              <a:sym typeface="Calibri Light" panose="020F0302020204030204" pitchFamily="34" charset="0"/>
            </a:endParaRPr>
          </a:p>
        </p:txBody>
      </p:sp>
      <p:pic>
        <p:nvPicPr>
          <p:cNvPr id="25604" name="Picture 8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949575" y="2241550"/>
            <a:ext cx="5302250" cy="3875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直接连接符 6"/>
          <p:cNvSpPr>
            <a:spLocks noChangeShapeType="1"/>
          </p:cNvSpPr>
          <p:nvPr/>
        </p:nvSpPr>
        <p:spPr bwMode="auto">
          <a:xfrm flipH="1" flipV="1">
            <a:off x="2282825" y="5391150"/>
            <a:ext cx="2559050" cy="504825"/>
          </a:xfrm>
          <a:prstGeom prst="line">
            <a:avLst/>
          </a:prstGeom>
          <a:noFill/>
          <a:ln w="28575">
            <a:solidFill>
              <a:srgbClr val="00B050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" name="直接连接符 10"/>
          <p:cNvSpPr>
            <a:spLocks noChangeShapeType="1"/>
          </p:cNvSpPr>
          <p:nvPr/>
        </p:nvSpPr>
        <p:spPr bwMode="auto">
          <a:xfrm flipH="1" flipV="1">
            <a:off x="2498725" y="1692275"/>
            <a:ext cx="3136900" cy="2601913"/>
          </a:xfrm>
          <a:prstGeom prst="line">
            <a:avLst/>
          </a:prstGeom>
          <a:noFill/>
          <a:ln w="28575">
            <a:solidFill>
              <a:srgbClr val="00B050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" name="直接连接符 12"/>
          <p:cNvSpPr>
            <a:spLocks noChangeShapeType="1"/>
          </p:cNvSpPr>
          <p:nvPr/>
        </p:nvSpPr>
        <p:spPr bwMode="auto">
          <a:xfrm flipH="1" flipV="1">
            <a:off x="2527300" y="1638300"/>
            <a:ext cx="3328988" cy="2281238"/>
          </a:xfrm>
          <a:prstGeom prst="line">
            <a:avLst/>
          </a:prstGeom>
          <a:noFill/>
          <a:ln w="28575">
            <a:solidFill>
              <a:srgbClr val="00B050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" name="直接连接符 14"/>
          <p:cNvSpPr>
            <a:spLocks noChangeShapeType="1"/>
          </p:cNvSpPr>
          <p:nvPr/>
        </p:nvSpPr>
        <p:spPr bwMode="auto">
          <a:xfrm flipH="1" flipV="1">
            <a:off x="2446338" y="1746250"/>
            <a:ext cx="3097212" cy="2792413"/>
          </a:xfrm>
          <a:prstGeom prst="line">
            <a:avLst/>
          </a:prstGeom>
          <a:noFill/>
          <a:ln w="28575">
            <a:solidFill>
              <a:srgbClr val="00B050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" name="直接连接符 15"/>
          <p:cNvSpPr>
            <a:spLocks noChangeShapeType="1"/>
          </p:cNvSpPr>
          <p:nvPr/>
        </p:nvSpPr>
        <p:spPr bwMode="auto">
          <a:xfrm flipH="1" flipV="1">
            <a:off x="2384425" y="1870075"/>
            <a:ext cx="2370138" cy="2765425"/>
          </a:xfrm>
          <a:prstGeom prst="line">
            <a:avLst/>
          </a:prstGeom>
          <a:noFill/>
          <a:ln w="28575">
            <a:solidFill>
              <a:srgbClr val="00B050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" name="直接连接符 16"/>
          <p:cNvSpPr>
            <a:spLocks noChangeShapeType="1"/>
          </p:cNvSpPr>
          <p:nvPr/>
        </p:nvSpPr>
        <p:spPr bwMode="auto">
          <a:xfrm flipH="1" flipV="1">
            <a:off x="2425700" y="1774825"/>
            <a:ext cx="3178175" cy="3460750"/>
          </a:xfrm>
          <a:prstGeom prst="line">
            <a:avLst/>
          </a:prstGeom>
          <a:noFill/>
          <a:ln w="28575">
            <a:solidFill>
              <a:srgbClr val="00B050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8" name="直接连接符 17"/>
          <p:cNvSpPr>
            <a:spLocks noChangeShapeType="1"/>
          </p:cNvSpPr>
          <p:nvPr/>
        </p:nvSpPr>
        <p:spPr bwMode="auto">
          <a:xfrm flipH="1" flipV="1">
            <a:off x="2476500" y="1624013"/>
            <a:ext cx="3532188" cy="2609850"/>
          </a:xfrm>
          <a:prstGeom prst="line">
            <a:avLst/>
          </a:prstGeom>
          <a:noFill/>
          <a:ln w="28575">
            <a:solidFill>
              <a:srgbClr val="00B050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" name="三十二角星 18"/>
          <p:cNvSpPr>
            <a:spLocks noChangeArrowheads="1"/>
          </p:cNvSpPr>
          <p:nvPr/>
        </p:nvSpPr>
        <p:spPr bwMode="auto">
          <a:xfrm>
            <a:off x="952500" y="1023938"/>
            <a:ext cx="1636713" cy="922337"/>
          </a:xfrm>
          <a:prstGeom prst="star32">
            <a:avLst>
              <a:gd name="adj" fmla="val 37500"/>
            </a:avLst>
          </a:prstGeom>
          <a:solidFill>
            <a:srgbClr val="00CC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en-US" altLang="zh-CN" sz="4000" b="1" noProof="1">
                <a:latin typeface="Times New Roman" panose="02020603050405020304" pitchFamily="18" charset="0"/>
              </a:rPr>
              <a:t>food</a:t>
            </a:r>
            <a:endParaRPr lang="en-US" altLang="zh-CN" sz="4000" b="1" noProof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十六角星 19"/>
          <p:cNvSpPr>
            <a:spLocks noChangeArrowheads="1"/>
          </p:cNvSpPr>
          <p:nvPr/>
        </p:nvSpPr>
        <p:spPr bwMode="auto">
          <a:xfrm>
            <a:off x="1044575" y="4598988"/>
            <a:ext cx="1225550" cy="1260475"/>
          </a:xfrm>
          <a:prstGeom prst="star16">
            <a:avLst>
              <a:gd name="adj" fmla="val 37500"/>
            </a:avLst>
          </a:prstGeom>
          <a:solidFill>
            <a:srgbClr val="CC99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en-US" altLang="zh-CN" sz="4000" b="1" noProof="1">
                <a:latin typeface="Times New Roman" panose="02020603050405020304" pitchFamily="18" charset="0"/>
              </a:rPr>
              <a:t>table</a:t>
            </a:r>
            <a:endParaRPr lang="en-US" altLang="zh-CN" sz="4000" b="1" noProof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1" grpId="0" animBg="1"/>
      <p:bldP spid="13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5367338" y="280988"/>
            <a:ext cx="3127375" cy="338137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河北教育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三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600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6627" name="Rectangle 2"/>
          <p:cNvSpPr txBox="1">
            <a:spLocks noChangeArrowheads="1"/>
          </p:cNvSpPr>
          <p:nvPr/>
        </p:nvSpPr>
        <p:spPr bwMode="auto">
          <a:xfrm>
            <a:off x="1943100" y="514350"/>
            <a:ext cx="4479925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914400" indent="-9144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90000"/>
              </a:lnSpc>
            </a:pPr>
            <a:r>
              <a:rPr lang="en-US" altLang="zh-CN" sz="3600" b="1">
                <a:solidFill>
                  <a:srgbClr val="0000FF"/>
                </a:solidFill>
                <a:latin typeface="Times New Roman" panose="02020603050405020304" pitchFamily="18" charset="0"/>
                <a:sym typeface="Calibri Light" panose="020F0302020204030204" pitchFamily="34" charset="0"/>
              </a:rPr>
              <a:t>New words</a:t>
            </a:r>
            <a:endParaRPr lang="en-US" altLang="zh-CN" sz="3600" b="1">
              <a:solidFill>
                <a:srgbClr val="0000FF"/>
              </a:solidFill>
              <a:latin typeface="Times New Roman" panose="02020603050405020304" pitchFamily="18" charset="0"/>
              <a:sym typeface="Calibri Light" panose="020F0302020204030204" pitchFamily="34" charset="0"/>
            </a:endParaRPr>
          </a:p>
        </p:txBody>
      </p:sp>
      <p:pic>
        <p:nvPicPr>
          <p:cNvPr id="26628" name="Picture 6" descr="4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84213" y="1401763"/>
            <a:ext cx="1476375" cy="2570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直接连接符 5"/>
          <p:cNvSpPr>
            <a:spLocks noChangeShapeType="1"/>
          </p:cNvSpPr>
          <p:nvPr/>
        </p:nvSpPr>
        <p:spPr bwMode="auto">
          <a:xfrm flipV="1">
            <a:off x="1371600" y="2633663"/>
            <a:ext cx="1187450" cy="46037"/>
          </a:xfrm>
          <a:prstGeom prst="line">
            <a:avLst/>
          </a:prstGeom>
          <a:noFill/>
          <a:ln w="38100">
            <a:solidFill>
              <a:srgbClr val="008000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" name="十六角星 6"/>
          <p:cNvSpPr>
            <a:spLocks noChangeArrowheads="1"/>
          </p:cNvSpPr>
          <p:nvPr/>
        </p:nvSpPr>
        <p:spPr bwMode="auto">
          <a:xfrm>
            <a:off x="2274888" y="1787525"/>
            <a:ext cx="1276350" cy="1538288"/>
          </a:xfrm>
          <a:prstGeom prst="star16">
            <a:avLst>
              <a:gd name="adj" fmla="val 37500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eat</a:t>
            </a:r>
            <a:endParaRPr lang="en-US" altLang="zh-CN" sz="3600" b="1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8" name="十六角星 7"/>
          <p:cNvSpPr>
            <a:spLocks noChangeArrowheads="1"/>
          </p:cNvSpPr>
          <p:nvPr/>
        </p:nvSpPr>
        <p:spPr bwMode="auto">
          <a:xfrm>
            <a:off x="2794000" y="1870075"/>
            <a:ext cx="1679575" cy="1535113"/>
          </a:xfrm>
          <a:prstGeom prst="star16">
            <a:avLst>
              <a:gd name="adj" fmla="val 37500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吃</a:t>
            </a:r>
            <a:endParaRPr lang="zh-CN" altLang="en-US" sz="3600" b="1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pic>
        <p:nvPicPr>
          <p:cNvPr id="9" name="图片 8" descr="a2980dc7f83b32a40eb33ca02c_560"/>
          <p:cNvPicPr>
            <a:picLocks noChangeAspect="1" noChangeArrowheads="1"/>
          </p:cNvPicPr>
          <p:nvPr/>
        </p:nvPicPr>
        <p:blipFill>
          <a:blip r:embed="rId2" cstate="email"/>
          <a:srcRect b="-50"/>
          <a:stretch>
            <a:fillRect/>
          </a:stretch>
        </p:blipFill>
        <p:spPr bwMode="auto">
          <a:xfrm>
            <a:off x="6094413" y="1009650"/>
            <a:ext cx="1736725" cy="2709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文本框 13318"/>
          <p:cNvSpPr txBox="1">
            <a:spLocks noChangeArrowheads="1"/>
          </p:cNvSpPr>
          <p:nvPr/>
        </p:nvSpPr>
        <p:spPr bwMode="auto">
          <a:xfrm>
            <a:off x="5008563" y="2019300"/>
            <a:ext cx="80962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3600" b="1" noProof="1">
                <a:latin typeface="Times New Roman" panose="02020603050405020304" pitchFamily="18" charset="0"/>
                <a:ea typeface="微软雅黑" panose="020B0503020204020204" pitchFamily="34" charset="-122"/>
              </a:rPr>
              <a:t>eat</a:t>
            </a:r>
            <a:endParaRPr lang="en-US" altLang="zh-CN" sz="3600" b="1" noProof="1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pic>
        <p:nvPicPr>
          <p:cNvPr id="11" name="图片 10" descr="d0a3f4f254816540b17ec5a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964238" y="3783013"/>
            <a:ext cx="2132012" cy="2843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图片 11" descr="20089271549309864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81013" y="3741738"/>
            <a:ext cx="2132012" cy="2843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文本框 13319"/>
          <p:cNvSpPr txBox="1">
            <a:spLocks noChangeArrowheads="1"/>
          </p:cNvSpPr>
          <p:nvPr/>
        </p:nvSpPr>
        <p:spPr bwMode="auto">
          <a:xfrm>
            <a:off x="2374900" y="5418138"/>
            <a:ext cx="1341438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3600" b="1" noProof="1">
                <a:latin typeface="Times New Roman" panose="02020603050405020304" pitchFamily="18" charset="0"/>
                <a:ea typeface="微软雅黑" panose="020B0503020204020204" pitchFamily="34" charset="-122"/>
              </a:rPr>
              <a:t>eat</a:t>
            </a:r>
            <a:endParaRPr lang="en-US" altLang="zh-CN" sz="3600" b="1" noProof="1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14" name="文本框 13320"/>
          <p:cNvSpPr txBox="1">
            <a:spLocks noChangeArrowheads="1"/>
          </p:cNvSpPr>
          <p:nvPr/>
        </p:nvSpPr>
        <p:spPr bwMode="auto">
          <a:xfrm>
            <a:off x="4800600" y="5353050"/>
            <a:ext cx="1265238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3600" b="1" noProof="1">
                <a:latin typeface="Times New Roman" panose="02020603050405020304" pitchFamily="18" charset="0"/>
                <a:ea typeface="微软雅黑" panose="020B0503020204020204" pitchFamily="34" charset="-122"/>
              </a:rPr>
              <a:t>eat</a:t>
            </a:r>
            <a:endParaRPr lang="en-US" altLang="zh-CN" sz="3600" b="1" noProof="1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5" dur="1" fill="hold"/>
                                        <p:tgtEl>
                                          <p:spTgt spid="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9" dur="1" fill="hold"/>
                                        <p:tgtEl>
                                          <p:spTgt spid="1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4" dur="1" fill="hold"/>
                                        <p:tgtEl>
                                          <p:spTgt spid="1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8" dur="1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3" dur="1" fill="hold"/>
                                        <p:tgtEl>
                                          <p:spTgt spid="11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7" dur="1" fill="hold"/>
                                        <p:tgtEl>
                                          <p:spTgt spid="1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/>
      <p:bldP spid="8" grpId="0"/>
      <p:bldP spid="10" grpId="0"/>
      <p:bldP spid="1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5367338" y="280988"/>
            <a:ext cx="3127375" cy="338137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河北教育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三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600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7651" name="Rectangle 2"/>
          <p:cNvSpPr txBox="1">
            <a:spLocks noChangeArrowheads="1"/>
          </p:cNvSpPr>
          <p:nvPr/>
        </p:nvSpPr>
        <p:spPr bwMode="auto">
          <a:xfrm>
            <a:off x="1943100" y="514350"/>
            <a:ext cx="4479925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914400" indent="-9144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90000"/>
              </a:lnSpc>
            </a:pPr>
            <a:r>
              <a:rPr lang="en-US" altLang="zh-CN" sz="3600" b="1">
                <a:solidFill>
                  <a:srgbClr val="0000FF"/>
                </a:solidFill>
                <a:latin typeface="Times New Roman" panose="02020603050405020304" pitchFamily="18" charset="0"/>
                <a:sym typeface="Calibri Light" panose="020F0302020204030204" pitchFamily="34" charset="0"/>
              </a:rPr>
              <a:t>New words</a:t>
            </a:r>
            <a:endParaRPr lang="en-US" altLang="zh-CN" sz="3600" b="1">
              <a:solidFill>
                <a:srgbClr val="0000FF"/>
              </a:solidFill>
              <a:latin typeface="Times New Roman" panose="02020603050405020304" pitchFamily="18" charset="0"/>
              <a:sym typeface="Calibri Light" panose="020F0302020204030204" pitchFamily="34" charset="0"/>
            </a:endParaRPr>
          </a:p>
        </p:txBody>
      </p:sp>
      <p:pic>
        <p:nvPicPr>
          <p:cNvPr id="27652" name="Picture 4" descr="3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03238" y="1047750"/>
            <a:ext cx="1871662" cy="2730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直接连接符 5"/>
          <p:cNvSpPr>
            <a:spLocks noChangeShapeType="1"/>
          </p:cNvSpPr>
          <p:nvPr/>
        </p:nvSpPr>
        <p:spPr bwMode="auto">
          <a:xfrm>
            <a:off x="1597025" y="2273300"/>
            <a:ext cx="962025" cy="46038"/>
          </a:xfrm>
          <a:prstGeom prst="line">
            <a:avLst/>
          </a:prstGeom>
          <a:noFill/>
          <a:ln w="38100">
            <a:solidFill>
              <a:srgbClr val="008000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" name="十六角星 6"/>
          <p:cNvSpPr>
            <a:spLocks noChangeArrowheads="1"/>
          </p:cNvSpPr>
          <p:nvPr/>
        </p:nvSpPr>
        <p:spPr bwMode="auto">
          <a:xfrm>
            <a:off x="2520950" y="1514475"/>
            <a:ext cx="1276350" cy="1538288"/>
          </a:xfrm>
          <a:prstGeom prst="star16">
            <a:avLst>
              <a:gd name="adj" fmla="val 37500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drink</a:t>
            </a:r>
            <a:endParaRPr lang="en-US" altLang="zh-CN" sz="3600" b="1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8" name="十六角星 7"/>
          <p:cNvSpPr>
            <a:spLocks noChangeArrowheads="1"/>
          </p:cNvSpPr>
          <p:nvPr/>
        </p:nvSpPr>
        <p:spPr bwMode="auto">
          <a:xfrm>
            <a:off x="3270250" y="1570038"/>
            <a:ext cx="1677988" cy="1535112"/>
          </a:xfrm>
          <a:prstGeom prst="star16">
            <a:avLst>
              <a:gd name="adj" fmla="val 37500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喝</a:t>
            </a:r>
            <a:endParaRPr lang="zh-CN" altLang="en-US" sz="3600" b="1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pic>
        <p:nvPicPr>
          <p:cNvPr id="9" name="图片 8" descr="20110117154737385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918200" y="1206500"/>
            <a:ext cx="2857500" cy="2543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图片 10" descr="94249"/>
          <p:cNvPicPr>
            <a:picLocks noChangeAspect="1" noChangeArrowheads="1"/>
          </p:cNvPicPr>
          <p:nvPr/>
        </p:nvPicPr>
        <p:blipFill>
          <a:blip r:embed="rId3" cstate="email"/>
          <a:srcRect r="-1311"/>
          <a:stretch>
            <a:fillRect/>
          </a:stretch>
        </p:blipFill>
        <p:spPr bwMode="auto">
          <a:xfrm>
            <a:off x="5972175" y="4037013"/>
            <a:ext cx="2914650" cy="2570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图片 11" descr="12V60SP220-14052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69900" y="3981450"/>
            <a:ext cx="2079625" cy="2590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十六角星 12"/>
          <p:cNvSpPr>
            <a:spLocks noChangeArrowheads="1"/>
          </p:cNvSpPr>
          <p:nvPr/>
        </p:nvSpPr>
        <p:spPr bwMode="auto">
          <a:xfrm>
            <a:off x="4635500" y="1495425"/>
            <a:ext cx="1276350" cy="1538288"/>
          </a:xfrm>
          <a:prstGeom prst="star16">
            <a:avLst>
              <a:gd name="adj" fmla="val 37500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en-US" altLang="zh-CN" sz="3600" b="1">
                <a:latin typeface="Times New Roman" panose="02020603050405020304" pitchFamily="18" charset="0"/>
                <a:ea typeface="微软雅黑" panose="020B0503020204020204" pitchFamily="34" charset="-122"/>
              </a:rPr>
              <a:t>drink</a:t>
            </a:r>
            <a:endParaRPr lang="en-US" altLang="zh-CN" sz="3600" b="1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14" name="十六角星 13"/>
          <p:cNvSpPr>
            <a:spLocks noChangeArrowheads="1"/>
          </p:cNvSpPr>
          <p:nvPr/>
        </p:nvSpPr>
        <p:spPr bwMode="auto">
          <a:xfrm>
            <a:off x="4635500" y="4467225"/>
            <a:ext cx="1276350" cy="1538288"/>
          </a:xfrm>
          <a:prstGeom prst="star16">
            <a:avLst>
              <a:gd name="adj" fmla="val 37500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en-US" altLang="zh-CN" sz="3600" b="1">
                <a:latin typeface="Times New Roman" panose="02020603050405020304" pitchFamily="18" charset="0"/>
                <a:ea typeface="微软雅黑" panose="020B0503020204020204" pitchFamily="34" charset="-122"/>
              </a:rPr>
              <a:t>drink</a:t>
            </a:r>
            <a:endParaRPr lang="en-US" altLang="zh-CN" sz="3600" b="1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15" name="十六角星 14"/>
          <p:cNvSpPr>
            <a:spLocks noChangeArrowheads="1"/>
          </p:cNvSpPr>
          <p:nvPr/>
        </p:nvSpPr>
        <p:spPr bwMode="auto">
          <a:xfrm>
            <a:off x="2663825" y="4467225"/>
            <a:ext cx="1276350" cy="1538288"/>
          </a:xfrm>
          <a:prstGeom prst="star16">
            <a:avLst>
              <a:gd name="adj" fmla="val 37500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en-US" altLang="zh-CN" sz="3600" b="1">
                <a:latin typeface="Times New Roman" panose="02020603050405020304" pitchFamily="18" charset="0"/>
                <a:ea typeface="微软雅黑" panose="020B0503020204020204" pitchFamily="34" charset="-122"/>
              </a:rPr>
              <a:t>drink</a:t>
            </a:r>
            <a:endParaRPr lang="en-US" altLang="zh-CN" sz="3600" b="1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5" dur="1" fill="hold"/>
                                        <p:tgtEl>
                                          <p:spTgt spid="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4" dur="1" fill="hold"/>
                                        <p:tgtEl>
                                          <p:spTgt spid="11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3" dur="1" fill="hold"/>
                                        <p:tgtEl>
                                          <p:spTgt spid="1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/>
      <p:bldP spid="8" grpId="0"/>
      <p:bldP spid="13" grpId="0"/>
      <p:bldP spid="14" grpId="0"/>
      <p:bldP spid="1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5367338" y="280988"/>
            <a:ext cx="3127375" cy="338137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河北教育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三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600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8675" name="Rectangle 2"/>
          <p:cNvSpPr txBox="1">
            <a:spLocks noChangeArrowheads="1"/>
          </p:cNvSpPr>
          <p:nvPr/>
        </p:nvSpPr>
        <p:spPr bwMode="auto">
          <a:xfrm>
            <a:off x="1943100" y="514350"/>
            <a:ext cx="4479925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914400" indent="-9144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90000"/>
              </a:lnSpc>
            </a:pPr>
            <a:r>
              <a:rPr lang="en-US" altLang="zh-CN" sz="4000" b="1">
                <a:solidFill>
                  <a:srgbClr val="0000FF"/>
                </a:solidFill>
                <a:latin typeface="Times New Roman" panose="02020603050405020304" pitchFamily="18" charset="0"/>
                <a:sym typeface="Calibri Light" panose="020F0302020204030204" pitchFamily="34" charset="0"/>
              </a:rPr>
              <a:t>New sentence</a:t>
            </a:r>
            <a:endParaRPr lang="en-US" altLang="zh-CN" sz="4000" b="1">
              <a:solidFill>
                <a:srgbClr val="0000FF"/>
              </a:solidFill>
              <a:latin typeface="Times New Roman" panose="02020603050405020304" pitchFamily="18" charset="0"/>
              <a:sym typeface="Calibri Light" panose="020F0302020204030204" pitchFamily="34" charset="0"/>
            </a:endParaRPr>
          </a:p>
        </p:txBody>
      </p:sp>
      <p:pic>
        <p:nvPicPr>
          <p:cNvPr id="28676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778" t="10963" r="4974"/>
          <a:stretch>
            <a:fillRect/>
          </a:stretch>
        </p:blipFill>
        <p:spPr bwMode="auto">
          <a:xfrm>
            <a:off x="2752725" y="1314450"/>
            <a:ext cx="3233738" cy="510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5367338" y="280988"/>
            <a:ext cx="3127375" cy="338137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河北教育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三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600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9699" name="Rectangle 2"/>
          <p:cNvSpPr txBox="1">
            <a:spLocks noChangeArrowheads="1"/>
          </p:cNvSpPr>
          <p:nvPr/>
        </p:nvSpPr>
        <p:spPr bwMode="auto">
          <a:xfrm>
            <a:off x="1943100" y="514350"/>
            <a:ext cx="4479925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914400" indent="-9144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90000"/>
              </a:lnSpc>
            </a:pPr>
            <a:r>
              <a:rPr lang="en-US" altLang="zh-CN" sz="3200" b="1">
                <a:solidFill>
                  <a:srgbClr val="0000FF"/>
                </a:solidFill>
                <a:latin typeface="Times New Roman" panose="02020603050405020304" pitchFamily="18" charset="0"/>
                <a:sym typeface="Calibri Light" panose="020F0302020204030204" pitchFamily="34" charset="0"/>
              </a:rPr>
              <a:t>New sentence</a:t>
            </a:r>
            <a:endParaRPr lang="en-US" altLang="zh-CN" sz="3200" b="1">
              <a:solidFill>
                <a:srgbClr val="0000FF"/>
              </a:solidFill>
              <a:latin typeface="Times New Roman" panose="02020603050405020304" pitchFamily="18" charset="0"/>
              <a:sym typeface="Calibri Light" panose="020F0302020204030204" pitchFamily="34" charset="0"/>
            </a:endParaRPr>
          </a:p>
        </p:txBody>
      </p:sp>
      <p:pic>
        <p:nvPicPr>
          <p:cNvPr id="29700" name="Picture 6" descr="4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82" r="3125"/>
          <a:stretch>
            <a:fillRect/>
          </a:stretch>
        </p:blipFill>
        <p:spPr bwMode="auto">
          <a:xfrm>
            <a:off x="871538" y="1301750"/>
            <a:ext cx="4386262" cy="435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 Box 7"/>
          <p:cNvSpPr txBox="1">
            <a:spLocks noChangeArrowheads="1"/>
          </p:cNvSpPr>
          <p:nvPr/>
        </p:nvSpPr>
        <p:spPr bwMode="auto">
          <a:xfrm>
            <a:off x="1152525" y="6022975"/>
            <a:ext cx="2700338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3200" b="1">
                <a:latin typeface="Times New Roman" panose="02020603050405020304" pitchFamily="18" charset="0"/>
              </a:rPr>
              <a:t>hungry</a:t>
            </a:r>
            <a:endParaRPr lang="en-US" altLang="zh-CN" sz="32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 Box 8"/>
          <p:cNvSpPr txBox="1">
            <a:spLocks noChangeArrowheads="1"/>
          </p:cNvSpPr>
          <p:nvPr/>
        </p:nvSpPr>
        <p:spPr bwMode="auto">
          <a:xfrm>
            <a:off x="5803900" y="1920875"/>
            <a:ext cx="1592263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3200" b="1">
                <a:latin typeface="Times New Roman" panose="02020603050405020304" pitchFamily="18" charset="0"/>
              </a:rPr>
              <a:t>eat</a:t>
            </a:r>
            <a:endParaRPr lang="en-US" altLang="zh-CN" sz="32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703" name="AutoShape 9"/>
          <p:cNvSpPr>
            <a:spLocks noChangeArrowheads="1"/>
          </p:cNvSpPr>
          <p:nvPr/>
        </p:nvSpPr>
        <p:spPr bwMode="auto">
          <a:xfrm>
            <a:off x="1506538" y="5776913"/>
            <a:ext cx="323850" cy="433387"/>
          </a:xfrm>
          <a:prstGeom prst="upArrow">
            <a:avLst>
              <a:gd name="adj1" fmla="val 50000"/>
              <a:gd name="adj2" fmla="val 25086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pPr eaLnBrk="0" hangingPunct="0"/>
            <a:endParaRPr lang="zh-CN" altLang="en-US" sz="1100"/>
          </a:p>
        </p:txBody>
      </p:sp>
      <p:sp>
        <p:nvSpPr>
          <p:cNvPr id="29704" name="AutoShape 10"/>
          <p:cNvSpPr>
            <a:spLocks noChangeArrowheads="1"/>
          </p:cNvSpPr>
          <p:nvPr/>
        </p:nvSpPr>
        <p:spPr bwMode="auto">
          <a:xfrm>
            <a:off x="5308600" y="2170113"/>
            <a:ext cx="325438" cy="504825"/>
          </a:xfrm>
          <a:prstGeom prst="leftArrow">
            <a:avLst>
              <a:gd name="adj1" fmla="val 50000"/>
              <a:gd name="adj2" fmla="val 25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pPr eaLnBrk="0" hangingPunct="0"/>
            <a:endParaRPr lang="zh-CN" altLang="en-US" sz="1100"/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3328988" y="4343400"/>
            <a:ext cx="32004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</a:rPr>
              <a:t>I am hungry. </a:t>
            </a:r>
            <a:endParaRPr lang="en-US" altLang="zh-CN" sz="32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3343275" y="5238750"/>
            <a:ext cx="32004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</a:rPr>
              <a:t>I want to eat. </a:t>
            </a:r>
            <a:endParaRPr lang="en-US" altLang="zh-CN" sz="32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6300788" y="4343400"/>
            <a:ext cx="32004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我饿了。</a:t>
            </a:r>
            <a:endParaRPr lang="en-US" altLang="zh-CN" sz="32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TextBox 16"/>
          <p:cNvSpPr txBox="1">
            <a:spLocks noChangeArrowheads="1"/>
          </p:cNvSpPr>
          <p:nvPr/>
        </p:nvSpPr>
        <p:spPr bwMode="auto">
          <a:xfrm>
            <a:off x="6300788" y="5276850"/>
            <a:ext cx="32004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我想吃饭。</a:t>
            </a:r>
            <a:endParaRPr lang="en-US" altLang="zh-CN" sz="32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14" grpId="0"/>
      <p:bldP spid="15" grpId="0"/>
      <p:bldP spid="16" grpId="0"/>
      <p:bldP spid="1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5367338" y="280988"/>
            <a:ext cx="3127375" cy="338137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河北教育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三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600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30723" name="Rectangle 2"/>
          <p:cNvSpPr txBox="1">
            <a:spLocks noChangeArrowheads="1"/>
          </p:cNvSpPr>
          <p:nvPr/>
        </p:nvSpPr>
        <p:spPr bwMode="auto">
          <a:xfrm>
            <a:off x="2070100" y="863600"/>
            <a:ext cx="4479925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914400" indent="-9144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90000"/>
              </a:lnSpc>
            </a:pPr>
            <a:r>
              <a:rPr lang="en-US" altLang="zh-CN" sz="4800" b="1">
                <a:solidFill>
                  <a:srgbClr val="0000FF"/>
                </a:solidFill>
                <a:latin typeface="Times New Roman" panose="02020603050405020304" pitchFamily="18" charset="0"/>
                <a:sym typeface="Calibri Light" panose="020F0302020204030204" pitchFamily="34" charset="0"/>
              </a:rPr>
              <a:t>New sentence</a:t>
            </a:r>
            <a:endParaRPr lang="en-US" altLang="zh-CN" sz="4800" b="1">
              <a:solidFill>
                <a:srgbClr val="0000FF"/>
              </a:solidFill>
              <a:latin typeface="Times New Roman" panose="02020603050405020304" pitchFamily="18" charset="0"/>
              <a:sym typeface="Calibri Light" panose="020F0302020204030204" pitchFamily="34" charset="0"/>
            </a:endParaRPr>
          </a:p>
        </p:txBody>
      </p:sp>
      <p:pic>
        <p:nvPicPr>
          <p:cNvPr id="30724" name="图片 1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275"/>
          <a:stretch>
            <a:fillRect/>
          </a:stretch>
        </p:blipFill>
        <p:spPr bwMode="auto">
          <a:xfrm>
            <a:off x="2070100" y="1695450"/>
            <a:ext cx="4321175" cy="4705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5367338" y="280988"/>
            <a:ext cx="3127375" cy="338137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河北教育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三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600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31747" name="Rectangle 2"/>
          <p:cNvSpPr txBox="1">
            <a:spLocks noChangeArrowheads="1"/>
          </p:cNvSpPr>
          <p:nvPr/>
        </p:nvSpPr>
        <p:spPr bwMode="auto">
          <a:xfrm>
            <a:off x="1943100" y="514350"/>
            <a:ext cx="4479925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914400" indent="-9144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90000"/>
              </a:lnSpc>
            </a:pPr>
            <a:r>
              <a:rPr lang="en-US" altLang="zh-CN" sz="3200" b="1">
                <a:solidFill>
                  <a:srgbClr val="0000FF"/>
                </a:solidFill>
                <a:latin typeface="Times New Roman" panose="02020603050405020304" pitchFamily="18" charset="0"/>
                <a:sym typeface="Calibri Light" panose="020F0302020204030204" pitchFamily="34" charset="0"/>
              </a:rPr>
              <a:t>New sentence</a:t>
            </a:r>
            <a:endParaRPr lang="en-US" altLang="zh-CN" sz="3200" b="1">
              <a:solidFill>
                <a:srgbClr val="0000FF"/>
              </a:solidFill>
              <a:latin typeface="Times New Roman" panose="02020603050405020304" pitchFamily="18" charset="0"/>
              <a:sym typeface="Calibri Light" panose="020F0302020204030204" pitchFamily="34" charset="0"/>
            </a:endParaRPr>
          </a:p>
        </p:txBody>
      </p:sp>
      <p:pic>
        <p:nvPicPr>
          <p:cNvPr id="31748" name="Picture 4" descr="3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900" y="1282700"/>
            <a:ext cx="4291013" cy="441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749" name="AutoShape 7"/>
          <p:cNvSpPr>
            <a:spLocks noChangeArrowheads="1"/>
          </p:cNvSpPr>
          <p:nvPr/>
        </p:nvSpPr>
        <p:spPr bwMode="auto">
          <a:xfrm>
            <a:off x="1325563" y="5697538"/>
            <a:ext cx="377825" cy="503237"/>
          </a:xfrm>
          <a:prstGeom prst="upArrow">
            <a:avLst>
              <a:gd name="adj1" fmla="val 50000"/>
              <a:gd name="adj2" fmla="val 25054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pPr eaLnBrk="0" hangingPunct="0"/>
            <a:endParaRPr lang="zh-CN" altLang="en-US" sz="1100"/>
          </a:p>
        </p:txBody>
      </p:sp>
      <p:sp>
        <p:nvSpPr>
          <p:cNvPr id="31750" name="AutoShape 8"/>
          <p:cNvSpPr>
            <a:spLocks noChangeArrowheads="1"/>
          </p:cNvSpPr>
          <p:nvPr/>
        </p:nvSpPr>
        <p:spPr bwMode="auto">
          <a:xfrm>
            <a:off x="5026025" y="2314575"/>
            <a:ext cx="377825" cy="504825"/>
          </a:xfrm>
          <a:prstGeom prst="leftArrow">
            <a:avLst>
              <a:gd name="adj1" fmla="val 50000"/>
              <a:gd name="adj2" fmla="val 25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pPr eaLnBrk="0" hangingPunct="0"/>
            <a:endParaRPr lang="zh-CN" altLang="en-US" sz="1100"/>
          </a:p>
        </p:txBody>
      </p:sp>
      <p:sp>
        <p:nvSpPr>
          <p:cNvPr id="10" name="Text Box 7"/>
          <p:cNvSpPr txBox="1">
            <a:spLocks noChangeArrowheads="1"/>
          </p:cNvSpPr>
          <p:nvPr/>
        </p:nvSpPr>
        <p:spPr bwMode="auto">
          <a:xfrm>
            <a:off x="866775" y="6022975"/>
            <a:ext cx="2700338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3200" b="1">
                <a:latin typeface="Times New Roman" panose="02020603050405020304" pitchFamily="18" charset="0"/>
              </a:rPr>
              <a:t>thirsty</a:t>
            </a:r>
            <a:endParaRPr lang="en-US" altLang="zh-CN" sz="32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 Box 8"/>
          <p:cNvSpPr txBox="1">
            <a:spLocks noChangeArrowheads="1"/>
          </p:cNvSpPr>
          <p:nvPr/>
        </p:nvSpPr>
        <p:spPr bwMode="auto">
          <a:xfrm>
            <a:off x="5503863" y="2111375"/>
            <a:ext cx="2068512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3200" b="1">
                <a:latin typeface="Times New Roman" panose="02020603050405020304" pitchFamily="18" charset="0"/>
              </a:rPr>
              <a:t>drink</a:t>
            </a:r>
            <a:endParaRPr lang="en-US" altLang="zh-CN" sz="32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3343275" y="4381500"/>
            <a:ext cx="414337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</a:rPr>
              <a:t>I am thirsty. </a:t>
            </a:r>
            <a:endParaRPr lang="en-US" altLang="zh-CN" sz="32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3300413" y="5276850"/>
            <a:ext cx="46863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</a:rPr>
              <a:t>I want to drink. </a:t>
            </a:r>
            <a:endParaRPr lang="en-US" altLang="zh-CN" sz="32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6729413" y="4343400"/>
            <a:ext cx="32004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我渴了。</a:t>
            </a:r>
            <a:endParaRPr lang="en-US" altLang="zh-CN" sz="32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6729413" y="5276850"/>
            <a:ext cx="32004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我想喝水。</a:t>
            </a:r>
            <a:endParaRPr lang="en-US" altLang="zh-CN" sz="32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5367338" y="280988"/>
            <a:ext cx="3127375" cy="338137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河北教育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三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600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32771" name="Rectangle 2"/>
          <p:cNvSpPr txBox="1">
            <a:spLocks noChangeArrowheads="1"/>
          </p:cNvSpPr>
          <p:nvPr/>
        </p:nvSpPr>
        <p:spPr bwMode="auto">
          <a:xfrm>
            <a:off x="2224088" y="692150"/>
            <a:ext cx="4479925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914400" indent="-9144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90000"/>
              </a:lnSpc>
            </a:pPr>
            <a:r>
              <a:rPr lang="en-US" altLang="zh-CN" sz="3600" b="1">
                <a:solidFill>
                  <a:srgbClr val="0000FF"/>
                </a:solidFill>
                <a:latin typeface="Times New Roman" panose="02020603050405020304" pitchFamily="18" charset="0"/>
                <a:sym typeface="Calibri Light" panose="020F0302020204030204" pitchFamily="34" charset="0"/>
              </a:rPr>
              <a:t>Let’s do it!</a:t>
            </a:r>
            <a:endParaRPr lang="en-US" altLang="zh-CN" sz="3600" b="1">
              <a:solidFill>
                <a:srgbClr val="0000FF"/>
              </a:solidFill>
              <a:latin typeface="Times New Roman" panose="02020603050405020304" pitchFamily="18" charset="0"/>
              <a:sym typeface="Calibri Light" panose="020F0302020204030204" pitchFamily="34" charset="0"/>
            </a:endParaRPr>
          </a:p>
        </p:txBody>
      </p:sp>
      <p:pic>
        <p:nvPicPr>
          <p:cNvPr id="6" name="图片 5" descr="8a4d8df3-8206-4370-87e8-2acf4fccd5a1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2263" y="2071688"/>
            <a:ext cx="3008312" cy="450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文本框 20482"/>
          <p:cNvSpPr txBox="1">
            <a:spLocks noChangeArrowheads="1"/>
          </p:cNvSpPr>
          <p:nvPr/>
        </p:nvSpPr>
        <p:spPr bwMode="auto">
          <a:xfrm>
            <a:off x="4403725" y="3259138"/>
            <a:ext cx="431165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3600" b="1">
                <a:latin typeface="Times New Roman" panose="02020603050405020304" pitchFamily="18" charset="0"/>
              </a:rPr>
              <a:t>I am ____. </a:t>
            </a:r>
            <a:endParaRPr lang="en-US" altLang="zh-CN" sz="36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文本框 20483"/>
          <p:cNvSpPr txBox="1">
            <a:spLocks noChangeArrowheads="1"/>
          </p:cNvSpPr>
          <p:nvPr/>
        </p:nvSpPr>
        <p:spPr bwMode="auto">
          <a:xfrm>
            <a:off x="4332288" y="4267200"/>
            <a:ext cx="4383087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3600" b="1">
                <a:latin typeface="Times New Roman" panose="02020603050405020304" pitchFamily="18" charset="0"/>
              </a:rPr>
              <a:t>I want to _____. </a:t>
            </a:r>
            <a:endParaRPr lang="en-US" altLang="zh-CN" sz="36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图片 8" descr="6445-11100G012076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4" b="24"/>
          <a:stretch>
            <a:fillRect/>
          </a:stretch>
        </p:blipFill>
        <p:spPr bwMode="auto">
          <a:xfrm>
            <a:off x="0" y="1876425"/>
            <a:ext cx="3725863" cy="467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图片 9" descr="1240B343cP-14960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79"/>
          <a:stretch>
            <a:fillRect/>
          </a:stretch>
        </p:blipFill>
        <p:spPr bwMode="auto">
          <a:xfrm>
            <a:off x="536575" y="1506538"/>
            <a:ext cx="2865438" cy="5084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图片 10" descr="90fba69c45d00f984f220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882" b="2705"/>
          <a:stretch>
            <a:fillRect/>
          </a:stretch>
        </p:blipFill>
        <p:spPr bwMode="auto">
          <a:xfrm>
            <a:off x="400050" y="1827213"/>
            <a:ext cx="3200400" cy="4764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1" dur="1" fill="hold"/>
                                        <p:tgtEl>
                                          <p:spTgt spid="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0" dur="5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100000" y="100000"/>
                                      <p:to x="250000" y="250000"/>
                                    </p:animScale>
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rAng="0" ptsTypes="">
                                      <p:cBhvr>
                                        <p:cTn id="21" dur="5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9" presetClass="exit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0">
                                          <p:val>
                                            <p:strVal val="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ppt_h/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4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5367338" y="280988"/>
            <a:ext cx="3127375" cy="338137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河北教育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三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600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33795" name="Rectangle 2"/>
          <p:cNvSpPr txBox="1">
            <a:spLocks noChangeArrowheads="1"/>
          </p:cNvSpPr>
          <p:nvPr/>
        </p:nvSpPr>
        <p:spPr bwMode="auto">
          <a:xfrm>
            <a:off x="1943100" y="514350"/>
            <a:ext cx="4479925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914400" indent="-9144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90000"/>
              </a:lnSpc>
            </a:pPr>
            <a:r>
              <a:rPr lang="en-US" altLang="zh-CN" sz="3200" b="1">
                <a:solidFill>
                  <a:srgbClr val="0000FF"/>
                </a:solidFill>
                <a:latin typeface="Times New Roman" panose="02020603050405020304" pitchFamily="18" charset="0"/>
                <a:sym typeface="Calibri Light" panose="020F0302020204030204" pitchFamily="34" charset="0"/>
              </a:rPr>
              <a:t>New sentence</a:t>
            </a:r>
            <a:endParaRPr lang="en-US" altLang="zh-CN" sz="3200" b="1">
              <a:solidFill>
                <a:srgbClr val="0000FF"/>
              </a:solidFill>
              <a:latin typeface="Times New Roman" panose="02020603050405020304" pitchFamily="18" charset="0"/>
              <a:sym typeface="Calibri Light" panose="020F0302020204030204" pitchFamily="34" charset="0"/>
            </a:endParaRPr>
          </a:p>
        </p:txBody>
      </p:sp>
      <p:pic>
        <p:nvPicPr>
          <p:cNvPr id="33796" name="Picture 2" descr="C:\Users\Administrator\Desktop\222.jp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4500" y="1504950"/>
            <a:ext cx="4160838" cy="4500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AutoShape 9"/>
          <p:cNvSpPr>
            <a:spLocks noChangeArrowheads="1"/>
          </p:cNvSpPr>
          <p:nvPr/>
        </p:nvSpPr>
        <p:spPr bwMode="auto">
          <a:xfrm>
            <a:off x="5986463" y="1258888"/>
            <a:ext cx="2728912" cy="2074862"/>
          </a:xfrm>
          <a:prstGeom prst="wedgeRoundRectCallout">
            <a:avLst>
              <a:gd name="adj1" fmla="val -63741"/>
              <a:gd name="adj2" fmla="val 96556"/>
              <a:gd name="adj3" fmla="val 16667"/>
            </a:avLst>
          </a:prstGeom>
          <a:solidFill>
            <a:srgbClr val="E6FBFE">
              <a:alpha val="50195"/>
            </a:srgbClr>
          </a:solidFill>
          <a:ln w="9525">
            <a:solidFill>
              <a:srgbClr val="4BCFE1"/>
            </a:solidFill>
            <a:miter lim="800000"/>
          </a:ln>
        </p:spPr>
        <p:txBody>
          <a:bodyPr/>
          <a:lstStyle/>
          <a:p>
            <a:pPr eaLnBrk="0" hangingPunct="0"/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</a:rPr>
              <a:t>Mmm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endParaRPr lang="en-US" altLang="zh-CN" sz="3200" b="1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 eaLnBrk="0" hangingPunct="0"/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</a:rPr>
              <a:t>This juice is good.</a:t>
            </a:r>
            <a:endParaRPr lang="en-US" altLang="zh-CN" sz="32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AutoShape 10"/>
          <p:cNvSpPr>
            <a:spLocks noChangeArrowheads="1"/>
          </p:cNvSpPr>
          <p:nvPr/>
        </p:nvSpPr>
        <p:spPr bwMode="auto">
          <a:xfrm>
            <a:off x="71438" y="2447925"/>
            <a:ext cx="2028825" cy="847725"/>
          </a:xfrm>
          <a:prstGeom prst="wedgeRoundRectCallout">
            <a:avLst>
              <a:gd name="adj1" fmla="val 58519"/>
              <a:gd name="adj2" fmla="val -50093"/>
              <a:gd name="adj3" fmla="val 16667"/>
            </a:avLst>
          </a:prstGeom>
          <a:solidFill>
            <a:srgbClr val="E6FBFE">
              <a:alpha val="50195"/>
            </a:srgbClr>
          </a:solidFill>
          <a:ln w="9525">
            <a:solidFill>
              <a:srgbClr val="4BCFE1"/>
            </a:solidFill>
            <a:miter lim="800000"/>
          </a:ln>
        </p:spPr>
        <p:txBody>
          <a:bodyPr/>
          <a:lstStyle/>
          <a:p>
            <a:pPr eaLnBrk="0" hangingPunct="0"/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</a:rPr>
              <a:t>Let’s eat.</a:t>
            </a:r>
            <a:endParaRPr lang="en-US" altLang="zh-CN" sz="3200" b="1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 eaLnBrk="0" hangingPunct="0"/>
            <a:endParaRPr lang="en-US" altLang="zh-CN" sz="32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图片 4506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37238" y="4343400"/>
            <a:ext cx="1255712" cy="2152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十六角星 10"/>
          <p:cNvSpPr>
            <a:spLocks noChangeArrowheads="1"/>
          </p:cNvSpPr>
          <p:nvPr/>
        </p:nvSpPr>
        <p:spPr bwMode="auto">
          <a:xfrm>
            <a:off x="7543800" y="4416425"/>
            <a:ext cx="1276350" cy="1538288"/>
          </a:xfrm>
          <a:prstGeom prst="star16">
            <a:avLst>
              <a:gd name="adj" fmla="val 37500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juice</a:t>
            </a:r>
            <a:endParaRPr lang="en-US" altLang="zh-CN" sz="3200" b="1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cxnSp>
        <p:nvCxnSpPr>
          <p:cNvPr id="13" name="直接箭头连接符 12"/>
          <p:cNvCxnSpPr>
            <a:cxnSpLocks noChangeShapeType="1"/>
          </p:cNvCxnSpPr>
          <p:nvPr/>
        </p:nvCxnSpPr>
        <p:spPr bwMode="auto">
          <a:xfrm>
            <a:off x="6915150" y="5702300"/>
            <a:ext cx="685800" cy="6350"/>
          </a:xfrm>
          <a:prstGeom prst="straightConnector1">
            <a:avLst/>
          </a:prstGeom>
          <a:noFill/>
          <a:ln w="38100">
            <a:solidFill>
              <a:srgbClr val="008000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5" name="十六角星 14"/>
          <p:cNvSpPr>
            <a:spLocks noChangeArrowheads="1"/>
          </p:cNvSpPr>
          <p:nvPr/>
        </p:nvSpPr>
        <p:spPr bwMode="auto">
          <a:xfrm>
            <a:off x="7529513" y="5319713"/>
            <a:ext cx="1276350" cy="1538287"/>
          </a:xfrm>
          <a:prstGeom prst="star16">
            <a:avLst>
              <a:gd name="adj" fmla="val 37500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果汁</a:t>
            </a:r>
            <a:endParaRPr lang="en-US" altLang="zh-CN" sz="3200" b="1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11" grpId="0"/>
      <p:bldP spid="1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5367338" y="280988"/>
            <a:ext cx="3127375" cy="338137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河北教育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三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600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1100138" y="1549400"/>
            <a:ext cx="2871787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</a:rPr>
              <a:t>Let’s eat.</a:t>
            </a:r>
            <a:endParaRPr lang="en-US" altLang="zh-CN" sz="32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3800475" y="1587500"/>
            <a:ext cx="42291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让我们吃吧。</a:t>
            </a:r>
            <a:endParaRPr lang="en-US" altLang="zh-CN" sz="32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 2"/>
          <p:cNvSpPr>
            <a:spLocks noChangeArrowheads="1"/>
          </p:cNvSpPr>
          <p:nvPr/>
        </p:nvSpPr>
        <p:spPr bwMode="auto">
          <a:xfrm>
            <a:off x="574675" y="2582863"/>
            <a:ext cx="42354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zh-CN" altLang="en-US" sz="3200" b="1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句型结构：</a:t>
            </a:r>
            <a:endParaRPr lang="zh-CN" altLang="en-US" sz="320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18" name="TextBox 8"/>
          <p:cNvSpPr txBox="1">
            <a:spLocks noChangeArrowheads="1"/>
          </p:cNvSpPr>
          <p:nvPr/>
        </p:nvSpPr>
        <p:spPr bwMode="auto">
          <a:xfrm>
            <a:off x="2811463" y="2214563"/>
            <a:ext cx="4968875" cy="979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80000"/>
              </a:lnSpc>
            </a:pPr>
            <a:r>
              <a:rPr lang="en-US" altLang="zh-CN" sz="3200" b="1">
                <a:latin typeface="Times New Roman" panose="02020603050405020304" pitchFamily="18" charset="0"/>
                <a:ea typeface="微软雅黑" panose="020B0503020204020204" pitchFamily="34" charset="-122"/>
              </a:rPr>
              <a:t>Let’s+ </a:t>
            </a:r>
            <a:r>
              <a:rPr lang="zh-CN" altLang="en-US" sz="3200" b="1">
                <a:latin typeface="Times New Roman" panose="02020603050405020304" pitchFamily="18" charset="0"/>
                <a:ea typeface="微软雅黑" panose="020B0503020204020204" pitchFamily="34" charset="-122"/>
              </a:rPr>
              <a:t>动词原形</a:t>
            </a:r>
            <a:r>
              <a:rPr lang="en-US" altLang="zh-CN" sz="3200" b="1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endParaRPr lang="zh-CN" altLang="en-US" sz="3200" b="1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21" name="TextBox 8"/>
          <p:cNvSpPr txBox="1">
            <a:spLocks noChangeArrowheads="1"/>
          </p:cNvSpPr>
          <p:nvPr/>
        </p:nvSpPr>
        <p:spPr bwMode="auto">
          <a:xfrm>
            <a:off x="6357938" y="2219325"/>
            <a:ext cx="3876675" cy="85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80000"/>
              </a:lnSpc>
            </a:pPr>
            <a:r>
              <a:rPr lang="zh-CN" altLang="en-US" sz="3200" b="1">
                <a:latin typeface="Times New Roman" panose="02020603050405020304" pitchFamily="18" charset="0"/>
                <a:ea typeface="微软雅黑" panose="020B0503020204020204" pitchFamily="34" charset="-122"/>
              </a:rPr>
              <a:t>让我们</a:t>
            </a:r>
            <a:r>
              <a:rPr lang="en-US" altLang="zh-CN" sz="2400" b="1">
                <a:latin typeface="Times New Roman" panose="02020603050405020304" pitchFamily="18" charset="0"/>
                <a:ea typeface="微软雅黑" panose="020B0503020204020204" pitchFamily="34" charset="-122"/>
              </a:rPr>
              <a:t>…</a:t>
            </a:r>
            <a:endParaRPr lang="zh-CN" altLang="en-US" sz="2400" b="1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22" name="矩形 1"/>
          <p:cNvSpPr>
            <a:spLocks noChangeArrowheads="1"/>
          </p:cNvSpPr>
          <p:nvPr/>
        </p:nvSpPr>
        <p:spPr bwMode="auto">
          <a:xfrm>
            <a:off x="649288" y="3716338"/>
            <a:ext cx="2760662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zh-CN" altLang="en-US" sz="3200" b="1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例句：</a:t>
            </a:r>
            <a:endParaRPr lang="zh-CN" altLang="en-US" sz="320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1998663" y="3662363"/>
            <a:ext cx="3681412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200" b="1">
                <a:latin typeface="Times New Roman" panose="02020603050405020304" pitchFamily="18" charset="0"/>
              </a:rPr>
              <a:t>Let’s play.</a:t>
            </a:r>
            <a:endParaRPr lang="en-US" altLang="zh-CN" sz="32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TextBox 8"/>
          <p:cNvSpPr txBox="1">
            <a:spLocks noChangeArrowheads="1"/>
          </p:cNvSpPr>
          <p:nvPr/>
        </p:nvSpPr>
        <p:spPr bwMode="auto">
          <a:xfrm>
            <a:off x="4230688" y="3335338"/>
            <a:ext cx="4968875" cy="85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80000"/>
              </a:lnSpc>
            </a:pPr>
            <a:r>
              <a:rPr lang="zh-CN" altLang="en-US" sz="3200" b="1">
                <a:latin typeface="Times New Roman" panose="02020603050405020304" pitchFamily="18" charset="0"/>
                <a:ea typeface="微软雅黑" panose="020B0503020204020204" pitchFamily="34" charset="-122"/>
              </a:rPr>
              <a:t>让我们一起玩吧。</a:t>
            </a:r>
            <a:endParaRPr lang="zh-CN" altLang="en-US" sz="3200" b="1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34827" name="Rectangle 2"/>
          <p:cNvSpPr txBox="1">
            <a:spLocks noChangeArrowheads="1"/>
          </p:cNvSpPr>
          <p:nvPr/>
        </p:nvSpPr>
        <p:spPr bwMode="auto">
          <a:xfrm>
            <a:off x="1943100" y="638175"/>
            <a:ext cx="4479925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914400" indent="-9144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90000"/>
              </a:lnSpc>
            </a:pPr>
            <a:r>
              <a:rPr lang="en-US" altLang="zh-CN" sz="3200" b="1">
                <a:solidFill>
                  <a:srgbClr val="0000FF"/>
                </a:solidFill>
                <a:latin typeface="Times New Roman" panose="02020603050405020304" pitchFamily="18" charset="0"/>
                <a:sym typeface="Calibri Light" panose="020F0302020204030204" pitchFamily="34" charset="0"/>
              </a:rPr>
              <a:t>Summary</a:t>
            </a:r>
            <a:endParaRPr lang="en-US" altLang="zh-CN" sz="3200" b="1">
              <a:solidFill>
                <a:srgbClr val="0000FF"/>
              </a:solidFill>
              <a:latin typeface="Times New Roman" panose="02020603050405020304" pitchFamily="18" charset="0"/>
              <a:sym typeface="Calibri Light" panose="020F0302020204030204" pitchFamily="34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6" grpId="0"/>
      <p:bldP spid="17" grpId="0"/>
      <p:bldP spid="18" grpId="0"/>
      <p:bldP spid="21" grpId="0"/>
      <p:bldP spid="22" grpId="0"/>
      <p:bldP spid="24" grpId="0"/>
      <p:bldP spid="2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5367338" y="280988"/>
            <a:ext cx="3127375" cy="338137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河北教育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三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600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17411" name="Picture 11" descr="D:\淘宝课件\冀教版小学英语三年级下册  三年级起点\17春冀教（三起）三英下--教材图片素材\Unit 2\015.jp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0" y="1577975"/>
            <a:ext cx="1860550" cy="1835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2" name="Picture 3" descr="D:\淘宝课件\冀教版小学英语三年级下册  三年级起点\17春冀教（三起）三英下--教材图片素材\Unit 2\small\big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302125" y="1397000"/>
            <a:ext cx="1425575" cy="2052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3" name="Rectangle 2"/>
          <p:cNvSpPr txBox="1">
            <a:spLocks noChangeArrowheads="1"/>
          </p:cNvSpPr>
          <p:nvPr/>
        </p:nvSpPr>
        <p:spPr bwMode="auto">
          <a:xfrm>
            <a:off x="2370138" y="565150"/>
            <a:ext cx="4478337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914400" indent="-9144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90000"/>
              </a:lnSpc>
            </a:pPr>
            <a:r>
              <a:rPr lang="en-US" altLang="zh-CN" sz="4400" b="1">
                <a:solidFill>
                  <a:srgbClr val="0000FF"/>
                </a:solidFill>
                <a:latin typeface="Times New Roman" panose="02020603050405020304" pitchFamily="18" charset="0"/>
                <a:sym typeface="Calibri Light" panose="020F0302020204030204" pitchFamily="34" charset="0"/>
              </a:rPr>
              <a:t>Review</a:t>
            </a:r>
            <a:endParaRPr lang="en-US" altLang="zh-CN" sz="4400" b="1">
              <a:solidFill>
                <a:srgbClr val="0000FF"/>
              </a:solidFill>
              <a:latin typeface="Times New Roman" panose="02020603050405020304" pitchFamily="18" charset="0"/>
              <a:sym typeface="Calibri Light" panose="020F0302020204030204" pitchFamily="34" charset="0"/>
            </a:endParaRPr>
          </a:p>
        </p:txBody>
      </p:sp>
      <p:sp>
        <p:nvSpPr>
          <p:cNvPr id="15" name="Text Box 2"/>
          <p:cNvSpPr txBox="1">
            <a:spLocks noChangeArrowheads="1"/>
          </p:cNvSpPr>
          <p:nvPr/>
        </p:nvSpPr>
        <p:spPr bwMode="auto">
          <a:xfrm>
            <a:off x="-19050" y="892175"/>
            <a:ext cx="3176588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altLang="zh-CN" sz="3200" b="1">
                <a:latin typeface="Times New Roman" panose="02020603050405020304" pitchFamily="18" charset="0"/>
              </a:rPr>
              <a:t>What’s this?</a:t>
            </a:r>
            <a:endParaRPr lang="zh-CN" altLang="zh-CN" sz="32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159" name="Text Box 2"/>
          <p:cNvSpPr txBox="1">
            <a:spLocks noChangeArrowheads="1"/>
          </p:cNvSpPr>
          <p:nvPr/>
        </p:nvSpPr>
        <p:spPr bwMode="auto">
          <a:xfrm>
            <a:off x="-163513" y="3324225"/>
            <a:ext cx="2079626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</a:rPr>
              <a:t>elephant</a:t>
            </a:r>
            <a:endParaRPr lang="zh-CN" altLang="zh-CN" sz="32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157" name="Text Box 2"/>
          <p:cNvSpPr txBox="1">
            <a:spLocks noChangeArrowheads="1"/>
          </p:cNvSpPr>
          <p:nvPr/>
        </p:nvSpPr>
        <p:spPr bwMode="auto">
          <a:xfrm>
            <a:off x="4494213" y="3270250"/>
            <a:ext cx="1090612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</a:rPr>
              <a:t>bird</a:t>
            </a:r>
            <a:endParaRPr lang="zh-CN" altLang="zh-CN" sz="32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7417" name="Picture 4" descr="896e8e829c8107b7f703a645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068513" y="1581150"/>
            <a:ext cx="1920875" cy="1743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" name="Text Box 2"/>
          <p:cNvSpPr txBox="1">
            <a:spLocks noChangeArrowheads="1"/>
          </p:cNvSpPr>
          <p:nvPr/>
        </p:nvSpPr>
        <p:spPr bwMode="auto">
          <a:xfrm>
            <a:off x="2474913" y="3278188"/>
            <a:ext cx="1366837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</a:rPr>
              <a:t>bear</a:t>
            </a:r>
            <a:endParaRPr lang="zh-CN" altLang="zh-CN" sz="32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" name="Text Box 2"/>
          <p:cNvSpPr txBox="1">
            <a:spLocks noChangeArrowheads="1"/>
          </p:cNvSpPr>
          <p:nvPr/>
        </p:nvSpPr>
        <p:spPr bwMode="auto">
          <a:xfrm>
            <a:off x="4705350" y="6024563"/>
            <a:ext cx="1370013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</a:rPr>
              <a:t>fish</a:t>
            </a:r>
            <a:endParaRPr lang="zh-CN" altLang="zh-CN" sz="32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7420" name="Picture 6" descr="虎2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7150" y="4249738"/>
            <a:ext cx="1822450" cy="1692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" name="Text Box 2"/>
          <p:cNvSpPr txBox="1">
            <a:spLocks noChangeArrowheads="1"/>
          </p:cNvSpPr>
          <p:nvPr/>
        </p:nvSpPr>
        <p:spPr bwMode="auto">
          <a:xfrm>
            <a:off x="355600" y="6027738"/>
            <a:ext cx="10922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</a:rPr>
              <a:t>tiger</a:t>
            </a:r>
            <a:endParaRPr lang="zh-CN" altLang="zh-CN" sz="32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7422" name="Picture 3" descr="panda4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2030413" y="4121150"/>
            <a:ext cx="1828800" cy="1903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" name="Text Box 2"/>
          <p:cNvSpPr txBox="1">
            <a:spLocks noChangeArrowheads="1"/>
          </p:cNvSpPr>
          <p:nvPr/>
        </p:nvSpPr>
        <p:spPr bwMode="auto">
          <a:xfrm>
            <a:off x="2289175" y="6026150"/>
            <a:ext cx="13684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</a:rPr>
              <a:t>panda</a:t>
            </a:r>
            <a:endParaRPr lang="zh-CN" altLang="zh-CN" sz="32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7424" name="Picture 17" descr="C:\Users\Administrator\Desktop\我做的课件\英语冀教（三起）三年级下册（2012年新编）\Unit 1 Animals on the Farm Lesson 3 Fish and Birds\素材\【素材】Unit 1 Lesson 3 图片fish1（冀教版）.jp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4214813" y="4078288"/>
            <a:ext cx="2022475" cy="1981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" name="Text Box 2"/>
          <p:cNvSpPr txBox="1">
            <a:spLocks noChangeArrowheads="1"/>
          </p:cNvSpPr>
          <p:nvPr/>
        </p:nvSpPr>
        <p:spPr bwMode="auto">
          <a:xfrm>
            <a:off x="6848475" y="3252788"/>
            <a:ext cx="1189038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</a:rPr>
              <a:t>wolf</a:t>
            </a:r>
            <a:endParaRPr lang="zh-CN" altLang="zh-CN" sz="32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7426" name="Picture 4" descr="58168417ba5bf56f21a4e9eb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6181725" y="1509713"/>
            <a:ext cx="2555875" cy="1754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27" name="Picture 5" descr="3180104286878933496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6292850" y="4092575"/>
            <a:ext cx="2395538" cy="1962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" name="Text Box 2"/>
          <p:cNvSpPr txBox="1">
            <a:spLocks noChangeArrowheads="1"/>
          </p:cNvSpPr>
          <p:nvPr/>
        </p:nvSpPr>
        <p:spPr bwMode="auto">
          <a:xfrm>
            <a:off x="6645275" y="6026150"/>
            <a:ext cx="1636713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</a:rPr>
              <a:t>snake</a:t>
            </a:r>
            <a:endParaRPr lang="zh-CN" altLang="zh-CN" sz="32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1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1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6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1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1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6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6159" grpId="0"/>
      <p:bldP spid="6157" grpId="0"/>
      <p:bldP spid="23" grpId="0"/>
      <p:bldP spid="24" grpId="0"/>
      <p:bldP spid="26" grpId="0"/>
      <p:bldP spid="28" grpId="0"/>
      <p:bldP spid="20" grpId="0"/>
      <p:bldP spid="2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5367338" y="280988"/>
            <a:ext cx="3127375" cy="338137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河北教育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三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600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1100138" y="1504950"/>
            <a:ext cx="2871787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</a:rPr>
              <a:t>I am hungry.</a:t>
            </a:r>
            <a:endParaRPr lang="en-US" altLang="zh-CN" sz="32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3800475" y="1543050"/>
            <a:ext cx="42291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我饿了。</a:t>
            </a:r>
            <a:endParaRPr lang="en-US" altLang="zh-CN" sz="32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 2"/>
          <p:cNvSpPr>
            <a:spLocks noChangeArrowheads="1"/>
          </p:cNvSpPr>
          <p:nvPr/>
        </p:nvSpPr>
        <p:spPr bwMode="auto">
          <a:xfrm>
            <a:off x="587375" y="2625725"/>
            <a:ext cx="302577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zh-CN" altLang="en-US" sz="3200" b="1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句型结构：</a:t>
            </a:r>
            <a:endParaRPr lang="zh-CN" altLang="en-US" sz="320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18" name="TextBox 8"/>
          <p:cNvSpPr txBox="1">
            <a:spLocks noChangeArrowheads="1"/>
          </p:cNvSpPr>
          <p:nvPr/>
        </p:nvSpPr>
        <p:spPr bwMode="auto">
          <a:xfrm>
            <a:off x="2851150" y="2259013"/>
            <a:ext cx="3549650" cy="979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80000"/>
              </a:lnSpc>
            </a:pPr>
            <a:r>
              <a:rPr lang="en-US" altLang="zh-CN" sz="3200" b="1">
                <a:latin typeface="Times New Roman" panose="02020603050405020304" pitchFamily="18" charset="0"/>
                <a:ea typeface="微软雅黑" panose="020B0503020204020204" pitchFamily="34" charset="-122"/>
              </a:rPr>
              <a:t>I am+ </a:t>
            </a:r>
            <a:r>
              <a:rPr lang="zh-CN" altLang="en-US" sz="3200" b="1">
                <a:latin typeface="Times New Roman" panose="02020603050405020304" pitchFamily="18" charset="0"/>
                <a:ea typeface="微软雅黑" panose="020B0503020204020204" pitchFamily="34" charset="-122"/>
              </a:rPr>
              <a:t>形容词</a:t>
            </a:r>
            <a:r>
              <a:rPr lang="en-US" altLang="zh-CN" sz="3200" b="1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endParaRPr lang="zh-CN" altLang="en-US" sz="3200" b="1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21" name="TextBox 8"/>
          <p:cNvSpPr txBox="1">
            <a:spLocks noChangeArrowheads="1"/>
          </p:cNvSpPr>
          <p:nvPr/>
        </p:nvSpPr>
        <p:spPr bwMode="auto">
          <a:xfrm>
            <a:off x="5937250" y="2244725"/>
            <a:ext cx="3549650" cy="979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80000"/>
              </a:lnSpc>
            </a:pPr>
            <a:r>
              <a:rPr lang="zh-CN" altLang="en-US" sz="3200" b="1">
                <a:latin typeface="Times New Roman" panose="02020603050405020304" pitchFamily="18" charset="0"/>
                <a:ea typeface="微软雅黑" panose="020B0503020204020204" pitchFamily="34" charset="-122"/>
              </a:rPr>
              <a:t>我</a:t>
            </a:r>
            <a:r>
              <a:rPr lang="en-US" altLang="zh-CN" sz="3200" b="1">
                <a:latin typeface="Times New Roman" panose="02020603050405020304" pitchFamily="18" charset="0"/>
                <a:ea typeface="微软雅黑" panose="020B0503020204020204" pitchFamily="34" charset="-122"/>
              </a:rPr>
              <a:t>…</a:t>
            </a:r>
            <a:endParaRPr lang="zh-CN" altLang="en-US" sz="3200" b="1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22" name="矩形 1"/>
          <p:cNvSpPr>
            <a:spLocks noChangeArrowheads="1"/>
          </p:cNvSpPr>
          <p:nvPr/>
        </p:nvSpPr>
        <p:spPr bwMode="auto">
          <a:xfrm>
            <a:off x="677863" y="3649663"/>
            <a:ext cx="197167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zh-CN" altLang="en-US" sz="3200" b="1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例句：</a:t>
            </a:r>
            <a:endParaRPr lang="zh-CN" altLang="en-US" sz="320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2198688" y="3717925"/>
            <a:ext cx="2630487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200" b="1">
                <a:latin typeface="Times New Roman" panose="02020603050405020304" pitchFamily="18" charset="0"/>
              </a:rPr>
              <a:t>I am thirsty.</a:t>
            </a:r>
            <a:endParaRPr lang="en-US" altLang="zh-CN" sz="32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TextBox 8"/>
          <p:cNvSpPr txBox="1">
            <a:spLocks noChangeArrowheads="1"/>
          </p:cNvSpPr>
          <p:nvPr/>
        </p:nvSpPr>
        <p:spPr bwMode="auto">
          <a:xfrm>
            <a:off x="4851400" y="3360738"/>
            <a:ext cx="3549650" cy="979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80000"/>
              </a:lnSpc>
            </a:pPr>
            <a:r>
              <a:rPr lang="zh-CN" altLang="en-US" sz="3200" b="1">
                <a:latin typeface="Times New Roman" panose="02020603050405020304" pitchFamily="18" charset="0"/>
                <a:ea typeface="微软雅黑" panose="020B0503020204020204" pitchFamily="34" charset="-122"/>
              </a:rPr>
              <a:t>我渴了。</a:t>
            </a:r>
            <a:endParaRPr lang="zh-CN" altLang="en-US" sz="3200" b="1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2198688" y="4681538"/>
            <a:ext cx="2630487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200" b="1">
                <a:latin typeface="Times New Roman" panose="02020603050405020304" pitchFamily="18" charset="0"/>
              </a:rPr>
              <a:t>I am angry.</a:t>
            </a:r>
            <a:endParaRPr lang="en-US" altLang="zh-CN" sz="32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TextBox 8"/>
          <p:cNvSpPr txBox="1">
            <a:spLocks noChangeArrowheads="1"/>
          </p:cNvSpPr>
          <p:nvPr/>
        </p:nvSpPr>
        <p:spPr bwMode="auto">
          <a:xfrm>
            <a:off x="4851400" y="4351338"/>
            <a:ext cx="3549650" cy="979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80000"/>
              </a:lnSpc>
            </a:pPr>
            <a:r>
              <a:rPr lang="zh-CN" altLang="en-US" sz="3200" b="1">
                <a:latin typeface="Times New Roman" panose="02020603050405020304" pitchFamily="18" charset="0"/>
                <a:ea typeface="微软雅黑" panose="020B0503020204020204" pitchFamily="34" charset="-122"/>
              </a:rPr>
              <a:t>我生气了。</a:t>
            </a:r>
            <a:endParaRPr lang="zh-CN" altLang="en-US" sz="3200" b="1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35853" name="Rectangle 2"/>
          <p:cNvSpPr txBox="1">
            <a:spLocks noChangeArrowheads="1"/>
          </p:cNvSpPr>
          <p:nvPr/>
        </p:nvSpPr>
        <p:spPr bwMode="auto">
          <a:xfrm>
            <a:off x="1943100" y="638175"/>
            <a:ext cx="4479925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914400" indent="-9144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90000"/>
              </a:lnSpc>
            </a:pPr>
            <a:r>
              <a:rPr lang="en-US" altLang="zh-CN" sz="3200" b="1">
                <a:solidFill>
                  <a:srgbClr val="0000FF"/>
                </a:solidFill>
                <a:latin typeface="Times New Roman" panose="02020603050405020304" pitchFamily="18" charset="0"/>
                <a:sym typeface="Calibri Light" panose="020F0302020204030204" pitchFamily="34" charset="0"/>
              </a:rPr>
              <a:t>Summary</a:t>
            </a:r>
            <a:endParaRPr lang="en-US" altLang="zh-CN" sz="3200" b="1">
              <a:solidFill>
                <a:srgbClr val="0000FF"/>
              </a:solidFill>
              <a:latin typeface="Times New Roman" panose="02020603050405020304" pitchFamily="18" charset="0"/>
              <a:sym typeface="Calibri Light" panose="020F0302020204030204" pitchFamily="34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6" grpId="0"/>
      <p:bldP spid="17" grpId="0"/>
      <p:bldP spid="17" grpId="1"/>
      <p:bldP spid="18" grpId="0" build="p"/>
      <p:bldP spid="21" grpId="0" build="p"/>
      <p:bldP spid="22" grpId="0"/>
      <p:bldP spid="24" grpId="0"/>
      <p:bldP spid="25" grpId="0" build="p"/>
      <p:bldP spid="15" grpId="0"/>
      <p:bldP spid="19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5367338" y="280988"/>
            <a:ext cx="3127375" cy="338137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河北教育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三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600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1100138" y="1504950"/>
            <a:ext cx="2871787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</a:rPr>
              <a:t>I want to eat.</a:t>
            </a:r>
            <a:endParaRPr lang="en-US" altLang="zh-CN" sz="32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3800475" y="1543050"/>
            <a:ext cx="42291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我想吃饭。</a:t>
            </a:r>
            <a:endParaRPr lang="en-US" altLang="zh-CN" sz="32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 2"/>
          <p:cNvSpPr>
            <a:spLocks noChangeArrowheads="1"/>
          </p:cNvSpPr>
          <p:nvPr/>
        </p:nvSpPr>
        <p:spPr bwMode="auto">
          <a:xfrm>
            <a:off x="195263" y="2709863"/>
            <a:ext cx="3303587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zh-CN" altLang="en-US" sz="3200" b="1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句型结构：</a:t>
            </a:r>
            <a:endParaRPr lang="zh-CN" altLang="en-US" sz="320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18" name="TextBox 8"/>
          <p:cNvSpPr txBox="1">
            <a:spLocks noChangeArrowheads="1"/>
          </p:cNvSpPr>
          <p:nvPr/>
        </p:nvSpPr>
        <p:spPr bwMode="auto">
          <a:xfrm>
            <a:off x="2408238" y="2312988"/>
            <a:ext cx="4967287" cy="979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80000"/>
              </a:lnSpc>
            </a:pPr>
            <a:r>
              <a:rPr lang="en-US" altLang="zh-CN" sz="3200" b="1">
                <a:latin typeface="Times New Roman" panose="02020603050405020304" pitchFamily="18" charset="0"/>
                <a:ea typeface="微软雅黑" panose="020B0503020204020204" pitchFamily="34" charset="-122"/>
              </a:rPr>
              <a:t>I want+ to+ </a:t>
            </a:r>
            <a:r>
              <a:rPr lang="zh-CN" altLang="en-US" sz="3200" b="1">
                <a:latin typeface="Times New Roman" panose="02020603050405020304" pitchFamily="18" charset="0"/>
                <a:ea typeface="微软雅黑" panose="020B0503020204020204" pitchFamily="34" charset="-122"/>
              </a:rPr>
              <a:t>动词原形</a:t>
            </a:r>
            <a:r>
              <a:rPr lang="en-US" altLang="zh-CN" sz="3200" b="1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endParaRPr lang="zh-CN" altLang="en-US" sz="3200" b="1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21" name="TextBox 8"/>
          <p:cNvSpPr txBox="1">
            <a:spLocks noChangeArrowheads="1"/>
          </p:cNvSpPr>
          <p:nvPr/>
        </p:nvSpPr>
        <p:spPr bwMode="auto">
          <a:xfrm>
            <a:off x="6854825" y="2312988"/>
            <a:ext cx="2289175" cy="979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80000"/>
              </a:lnSpc>
            </a:pPr>
            <a:r>
              <a:rPr lang="zh-CN" altLang="en-US" sz="3200" b="1">
                <a:latin typeface="Times New Roman" panose="02020603050405020304" pitchFamily="18" charset="0"/>
                <a:ea typeface="微软雅黑" panose="020B0503020204020204" pitchFamily="34" charset="-122"/>
              </a:rPr>
              <a:t>我想要</a:t>
            </a:r>
            <a:r>
              <a:rPr lang="en-US" altLang="zh-CN" sz="3200" b="1">
                <a:latin typeface="Times New Roman" panose="02020603050405020304" pitchFamily="18" charset="0"/>
                <a:ea typeface="微软雅黑" panose="020B0503020204020204" pitchFamily="34" charset="-122"/>
              </a:rPr>
              <a:t>…</a:t>
            </a:r>
            <a:endParaRPr lang="zh-CN" altLang="en-US" sz="3200" b="1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22" name="矩形 1"/>
          <p:cNvSpPr>
            <a:spLocks noChangeArrowheads="1"/>
          </p:cNvSpPr>
          <p:nvPr/>
        </p:nvSpPr>
        <p:spPr bwMode="auto">
          <a:xfrm>
            <a:off x="279400" y="3733800"/>
            <a:ext cx="2154238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zh-CN" altLang="en-US" sz="3200" b="1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例句：</a:t>
            </a:r>
            <a:endParaRPr lang="zh-CN" altLang="en-US" sz="320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1957388" y="3722688"/>
            <a:ext cx="4586287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200" b="1">
                <a:latin typeface="Times New Roman" panose="02020603050405020304" pitchFamily="18" charset="0"/>
              </a:rPr>
              <a:t>I want to swim.</a:t>
            </a:r>
            <a:endParaRPr lang="en-US" altLang="zh-CN" sz="32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TextBox 8"/>
          <p:cNvSpPr txBox="1">
            <a:spLocks noChangeArrowheads="1"/>
          </p:cNvSpPr>
          <p:nvPr/>
        </p:nvSpPr>
        <p:spPr bwMode="auto">
          <a:xfrm>
            <a:off x="5141913" y="3375025"/>
            <a:ext cx="3876675" cy="979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80000"/>
              </a:lnSpc>
            </a:pPr>
            <a:r>
              <a:rPr lang="zh-CN" altLang="en-US" sz="3200" b="1">
                <a:latin typeface="Times New Roman" panose="02020603050405020304" pitchFamily="18" charset="0"/>
                <a:ea typeface="微软雅黑" panose="020B0503020204020204" pitchFamily="34" charset="-122"/>
              </a:rPr>
              <a:t>我想游泳。</a:t>
            </a:r>
            <a:endParaRPr lang="zh-CN" altLang="en-US" sz="3200" b="1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1957388" y="4713288"/>
            <a:ext cx="42989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200" b="1">
                <a:latin typeface="Times New Roman" panose="02020603050405020304" pitchFamily="18" charset="0"/>
              </a:rPr>
              <a:t>I want to watch TV.</a:t>
            </a:r>
            <a:endParaRPr lang="en-US" altLang="zh-CN" sz="32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TextBox 8"/>
          <p:cNvSpPr txBox="1">
            <a:spLocks noChangeArrowheads="1"/>
          </p:cNvSpPr>
          <p:nvPr/>
        </p:nvSpPr>
        <p:spPr bwMode="auto">
          <a:xfrm>
            <a:off x="5951538" y="4295775"/>
            <a:ext cx="3876675" cy="979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80000"/>
              </a:lnSpc>
            </a:pPr>
            <a:r>
              <a:rPr lang="zh-CN" altLang="en-US" sz="3200" b="1">
                <a:latin typeface="Times New Roman" panose="02020603050405020304" pitchFamily="18" charset="0"/>
                <a:ea typeface="微软雅黑" panose="020B0503020204020204" pitchFamily="34" charset="-122"/>
              </a:rPr>
              <a:t>我想看电视。</a:t>
            </a:r>
            <a:endParaRPr lang="zh-CN" altLang="en-US" sz="3200" b="1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36877" name="Rectangle 2"/>
          <p:cNvSpPr txBox="1">
            <a:spLocks noChangeArrowheads="1"/>
          </p:cNvSpPr>
          <p:nvPr/>
        </p:nvSpPr>
        <p:spPr bwMode="auto">
          <a:xfrm>
            <a:off x="1943100" y="638175"/>
            <a:ext cx="4479925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914400" indent="-9144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90000"/>
              </a:lnSpc>
            </a:pPr>
            <a:r>
              <a:rPr lang="en-US" altLang="zh-CN" sz="3200" b="1">
                <a:solidFill>
                  <a:srgbClr val="0000FF"/>
                </a:solidFill>
                <a:latin typeface="Times New Roman" panose="02020603050405020304" pitchFamily="18" charset="0"/>
                <a:sym typeface="Calibri Light" panose="020F0302020204030204" pitchFamily="34" charset="0"/>
              </a:rPr>
              <a:t>Summary</a:t>
            </a:r>
            <a:endParaRPr lang="en-US" altLang="zh-CN" sz="3200" b="1">
              <a:solidFill>
                <a:srgbClr val="0000FF"/>
              </a:solidFill>
              <a:latin typeface="Times New Roman" panose="02020603050405020304" pitchFamily="18" charset="0"/>
              <a:sym typeface="Calibri Light" panose="020F0302020204030204" pitchFamily="34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6" grpId="0"/>
      <p:bldP spid="17" grpId="0"/>
      <p:bldP spid="17" grpId="1"/>
      <p:bldP spid="18" grpId="0" build="p"/>
      <p:bldP spid="21" grpId="0" build="p"/>
      <p:bldP spid="22" grpId="0"/>
      <p:bldP spid="24" grpId="0"/>
      <p:bldP spid="25" grpId="0" build="p"/>
      <p:bldP spid="15" grpId="0"/>
      <p:bldP spid="19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5367338" y="280988"/>
            <a:ext cx="3127375" cy="338137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河北教育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三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600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37891" name="Rectangle 2"/>
          <p:cNvSpPr txBox="1">
            <a:spLocks noChangeArrowheads="1"/>
          </p:cNvSpPr>
          <p:nvPr/>
        </p:nvSpPr>
        <p:spPr bwMode="auto">
          <a:xfrm>
            <a:off x="2224088" y="635000"/>
            <a:ext cx="4479925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914400" indent="-9144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90000"/>
              </a:lnSpc>
            </a:pPr>
            <a:r>
              <a:rPr lang="en-US" altLang="zh-CN" sz="3600" b="1">
                <a:solidFill>
                  <a:srgbClr val="0000FF"/>
                </a:solidFill>
                <a:latin typeface="Times New Roman" panose="02020603050405020304" pitchFamily="18" charset="0"/>
                <a:sym typeface="Calibri Light" panose="020F0302020204030204" pitchFamily="34" charset="0"/>
              </a:rPr>
              <a:t>Let’s do it!</a:t>
            </a:r>
            <a:endParaRPr lang="en-US" altLang="zh-CN" sz="3600" b="1">
              <a:solidFill>
                <a:srgbClr val="0000FF"/>
              </a:solidFill>
              <a:latin typeface="Times New Roman" panose="02020603050405020304" pitchFamily="18" charset="0"/>
              <a:sym typeface="Calibri Light" panose="020F0302020204030204" pitchFamily="34" charset="0"/>
            </a:endParaRPr>
          </a:p>
        </p:txBody>
      </p:sp>
      <p:sp>
        <p:nvSpPr>
          <p:cNvPr id="37892" name="Rectangle 4"/>
          <p:cNvSpPr txBox="1">
            <a:spLocks noChangeArrowheads="1"/>
          </p:cNvSpPr>
          <p:nvPr/>
        </p:nvSpPr>
        <p:spPr bwMode="auto">
          <a:xfrm>
            <a:off x="342900" y="1085850"/>
            <a:ext cx="8801100" cy="5772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</a:pPr>
            <a:r>
              <a:rPr lang="en-US" altLang="zh-CN" sz="3600" b="1">
                <a:latin typeface="Times New Roman" panose="02020603050405020304" pitchFamily="18" charset="0"/>
                <a:sym typeface="Calibri" panose="020F0502020204030204" pitchFamily="34" charset="0"/>
              </a:rPr>
              <a:t>(    ) 1. I___ eat.   </a:t>
            </a:r>
            <a:endParaRPr lang="en-US" altLang="zh-CN" sz="3600" b="1">
              <a:latin typeface="Times New Roman" panose="02020603050405020304" pitchFamily="18" charset="0"/>
              <a:sym typeface="Calibri" panose="020F0502020204030204" pitchFamily="34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600" b="1">
                <a:latin typeface="Times New Roman" panose="02020603050405020304" pitchFamily="18" charset="0"/>
                <a:sym typeface="Calibri" panose="020F0502020204030204" pitchFamily="34" charset="0"/>
              </a:rPr>
              <a:t>       A. want to  B. want  C. am</a:t>
            </a:r>
            <a:endParaRPr lang="en-US" altLang="zh-CN" sz="3600" b="1">
              <a:latin typeface="Times New Roman" panose="02020603050405020304" pitchFamily="18" charset="0"/>
              <a:sym typeface="Calibri" panose="020F0502020204030204" pitchFamily="34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600" b="1">
                <a:latin typeface="Times New Roman" panose="02020603050405020304" pitchFamily="18" charset="0"/>
                <a:sym typeface="Calibri" panose="020F0502020204030204" pitchFamily="34" charset="0"/>
              </a:rPr>
              <a:t>(    ) 2. ___drink!   </a:t>
            </a:r>
            <a:endParaRPr lang="en-US" altLang="zh-CN" sz="3600" b="1">
              <a:latin typeface="Times New Roman" panose="02020603050405020304" pitchFamily="18" charset="0"/>
              <a:sym typeface="Calibri" panose="020F0502020204030204" pitchFamily="34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600" b="1">
                <a:latin typeface="Times New Roman" panose="02020603050405020304" pitchFamily="18" charset="0"/>
                <a:sym typeface="Calibri" panose="020F0502020204030204" pitchFamily="34" charset="0"/>
              </a:rPr>
              <a:t>      A. Let  B. Let’s  C. Let is</a:t>
            </a:r>
            <a:endParaRPr lang="en-US" altLang="zh-CN" sz="3600" b="1">
              <a:latin typeface="Times New Roman" panose="02020603050405020304" pitchFamily="18" charset="0"/>
              <a:sym typeface="Calibri" panose="020F0502020204030204" pitchFamily="34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600" b="1">
                <a:latin typeface="Times New Roman" panose="02020603050405020304" pitchFamily="18" charset="0"/>
                <a:sym typeface="Calibri" panose="020F0502020204030204" pitchFamily="34" charset="0"/>
              </a:rPr>
              <a:t>(    ) 3. I’m__. I want to drink. </a:t>
            </a:r>
            <a:endParaRPr lang="en-US" altLang="zh-CN" sz="3600" b="1">
              <a:latin typeface="Times New Roman" panose="02020603050405020304" pitchFamily="18" charset="0"/>
              <a:sym typeface="Calibri" panose="020F0502020204030204" pitchFamily="34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600" b="1">
                <a:latin typeface="Times New Roman" panose="02020603050405020304" pitchFamily="18" charset="0"/>
                <a:sym typeface="Calibri" panose="020F0502020204030204" pitchFamily="34" charset="0"/>
              </a:rPr>
              <a:t>      A. hungry  B. good  C. thirsty</a:t>
            </a:r>
            <a:endParaRPr lang="en-US" altLang="zh-CN" sz="3600" b="1">
              <a:latin typeface="Times New Roman" panose="02020603050405020304" pitchFamily="18" charset="0"/>
              <a:sym typeface="Calibri" panose="020F0502020204030204" pitchFamily="34" charset="0"/>
            </a:endParaRPr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714375" y="1219200"/>
            <a:ext cx="608013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</a:rPr>
              <a:t>A </a:t>
            </a:r>
            <a:endParaRPr lang="en-US" altLang="zh-CN" sz="36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Rectangle 7"/>
          <p:cNvSpPr>
            <a:spLocks noChangeArrowheads="1"/>
          </p:cNvSpPr>
          <p:nvPr/>
        </p:nvSpPr>
        <p:spPr bwMode="auto">
          <a:xfrm>
            <a:off x="728663" y="2644775"/>
            <a:ext cx="65722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en-US" altLang="zh-CN" sz="36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714375" y="4081463"/>
            <a:ext cx="71437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en-US" altLang="zh-CN" sz="36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5367338" y="280988"/>
            <a:ext cx="3127375" cy="338137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河北教育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三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600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38915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322"/>
          <a:stretch>
            <a:fillRect/>
          </a:stretch>
        </p:blipFill>
        <p:spPr bwMode="auto">
          <a:xfrm>
            <a:off x="1492250" y="3333750"/>
            <a:ext cx="6399213" cy="3257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TextBox 1"/>
          <p:cNvSpPr txBox="1">
            <a:spLocks noChangeArrowheads="1"/>
          </p:cNvSpPr>
          <p:nvPr/>
        </p:nvSpPr>
        <p:spPr bwMode="auto">
          <a:xfrm>
            <a:off x="2098675" y="4329113"/>
            <a:ext cx="268288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b="1">
                <a:solidFill>
                  <a:srgbClr val="FF0000"/>
                </a:solidFill>
              </a:rPr>
              <a:t>1</a:t>
            </a:r>
            <a:endParaRPr lang="zh-CN" altLang="en-US" sz="2400" b="1">
              <a:solidFill>
                <a:srgbClr val="FF0000"/>
              </a:solidFill>
            </a:endParaRPr>
          </a:p>
        </p:txBody>
      </p:sp>
      <p:sp>
        <p:nvSpPr>
          <p:cNvPr id="13" name="TextBox 2"/>
          <p:cNvSpPr txBox="1">
            <a:spLocks noChangeArrowheads="1"/>
          </p:cNvSpPr>
          <p:nvPr/>
        </p:nvSpPr>
        <p:spPr bwMode="auto">
          <a:xfrm>
            <a:off x="2098675" y="5164138"/>
            <a:ext cx="268288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b="1">
                <a:solidFill>
                  <a:srgbClr val="FF0000"/>
                </a:solidFill>
              </a:rPr>
              <a:t>4</a:t>
            </a:r>
            <a:endParaRPr lang="zh-CN" altLang="en-US" sz="2400" b="1">
              <a:solidFill>
                <a:srgbClr val="FF0000"/>
              </a:solidFill>
            </a:endParaRPr>
          </a:p>
        </p:txBody>
      </p:sp>
      <p:sp>
        <p:nvSpPr>
          <p:cNvPr id="14" name="TextBox 5"/>
          <p:cNvSpPr txBox="1">
            <a:spLocks noChangeArrowheads="1"/>
          </p:cNvSpPr>
          <p:nvPr/>
        </p:nvSpPr>
        <p:spPr bwMode="auto">
          <a:xfrm>
            <a:off x="2098675" y="5956300"/>
            <a:ext cx="26987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b="1">
                <a:solidFill>
                  <a:srgbClr val="FF0000"/>
                </a:solidFill>
              </a:rPr>
              <a:t>3</a:t>
            </a:r>
            <a:endParaRPr lang="zh-CN" altLang="en-US" sz="2400" b="1">
              <a:solidFill>
                <a:srgbClr val="FF0000"/>
              </a:solidFill>
            </a:endParaRPr>
          </a:p>
        </p:txBody>
      </p:sp>
      <p:sp>
        <p:nvSpPr>
          <p:cNvPr id="38919" name="Rectangle 2"/>
          <p:cNvSpPr txBox="1">
            <a:spLocks noChangeArrowheads="1"/>
          </p:cNvSpPr>
          <p:nvPr/>
        </p:nvSpPr>
        <p:spPr bwMode="auto">
          <a:xfrm>
            <a:off x="2224088" y="692150"/>
            <a:ext cx="4479925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914400" indent="-9144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90000"/>
              </a:lnSpc>
            </a:pPr>
            <a:r>
              <a:rPr lang="en-US" altLang="zh-CN" sz="4800" b="1">
                <a:solidFill>
                  <a:srgbClr val="0000FF"/>
                </a:solidFill>
                <a:latin typeface="Times New Roman" panose="02020603050405020304" pitchFamily="18" charset="0"/>
                <a:sym typeface="Calibri Light" panose="020F0302020204030204" pitchFamily="34" charset="0"/>
              </a:rPr>
              <a:t>Let’s do it! </a:t>
            </a:r>
            <a:endParaRPr lang="en-US" altLang="zh-CN" sz="4800" b="1">
              <a:solidFill>
                <a:srgbClr val="0000FF"/>
              </a:solidFill>
              <a:latin typeface="Times New Roman" panose="02020603050405020304" pitchFamily="18" charset="0"/>
              <a:sym typeface="Calibri Light" panose="020F0302020204030204" pitchFamily="34" charset="0"/>
            </a:endParaRPr>
          </a:p>
        </p:txBody>
      </p:sp>
      <p:pic>
        <p:nvPicPr>
          <p:cNvPr id="38920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6226"/>
          <a:stretch>
            <a:fillRect/>
          </a:stretch>
        </p:blipFill>
        <p:spPr bwMode="auto">
          <a:xfrm>
            <a:off x="1492250" y="1497013"/>
            <a:ext cx="6399213" cy="1874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5367338" y="280988"/>
            <a:ext cx="3127375" cy="338137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河北教育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三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600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39939" name="Rectangle 2"/>
          <p:cNvSpPr txBox="1">
            <a:spLocks noChangeArrowheads="1"/>
          </p:cNvSpPr>
          <p:nvPr/>
        </p:nvSpPr>
        <p:spPr bwMode="auto">
          <a:xfrm>
            <a:off x="1943100" y="514350"/>
            <a:ext cx="4479925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914400" indent="-9144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90000"/>
              </a:lnSpc>
            </a:pPr>
            <a:r>
              <a:rPr lang="en-US" altLang="zh-CN" sz="4800" b="1">
                <a:solidFill>
                  <a:srgbClr val="0000FF"/>
                </a:solidFill>
                <a:latin typeface="Times New Roman" panose="02020603050405020304" pitchFamily="18" charset="0"/>
                <a:sym typeface="Calibri Light" panose="020F0302020204030204" pitchFamily="34" charset="0"/>
              </a:rPr>
              <a:t>Let’s sing!</a:t>
            </a:r>
            <a:endParaRPr lang="en-US" altLang="zh-CN" sz="4800" b="1">
              <a:solidFill>
                <a:srgbClr val="0000FF"/>
              </a:solidFill>
              <a:latin typeface="Times New Roman" panose="02020603050405020304" pitchFamily="18" charset="0"/>
              <a:sym typeface="Calibri Light" panose="020F0302020204030204" pitchFamily="34" charset="0"/>
            </a:endParaRP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2071688" y="1352550"/>
            <a:ext cx="4479925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914400" indent="-9144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90000"/>
              </a:lnSpc>
            </a:pPr>
            <a:r>
              <a:rPr lang="en-US" altLang="zh-CN" sz="3600" b="1">
                <a:latin typeface="Times New Roman" panose="02020603050405020304" pitchFamily="18" charset="0"/>
                <a:sym typeface="Calibri Light" panose="020F0302020204030204" pitchFamily="34" charset="0"/>
              </a:rPr>
              <a:t>Eat and Drink</a:t>
            </a:r>
            <a:endParaRPr lang="en-US" altLang="zh-CN" sz="3600" b="1">
              <a:latin typeface="Times New Roman" panose="02020603050405020304" pitchFamily="18" charset="0"/>
              <a:sym typeface="Calibri Light" panose="020F0302020204030204" pitchFamily="34" charset="0"/>
            </a:endParaRPr>
          </a:p>
        </p:txBody>
      </p:sp>
      <p:sp>
        <p:nvSpPr>
          <p:cNvPr id="6" name="Rectangle 2"/>
          <p:cNvSpPr txBox="1">
            <a:spLocks noChangeArrowheads="1"/>
          </p:cNvSpPr>
          <p:nvPr/>
        </p:nvSpPr>
        <p:spPr bwMode="auto">
          <a:xfrm>
            <a:off x="323850" y="2019300"/>
            <a:ext cx="8386763" cy="457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9144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en-US" altLang="zh-CN" sz="3600" b="1">
                <a:latin typeface="Times New Roman" panose="02020603050405020304" pitchFamily="18" charset="0"/>
                <a:sym typeface="Calibri Light" panose="020F0302020204030204" pitchFamily="34" charset="0"/>
              </a:rPr>
              <a:t>I am hungry. Now I eat.</a:t>
            </a:r>
            <a:endParaRPr lang="en-US" altLang="zh-CN" sz="3600" b="1">
              <a:latin typeface="Times New Roman" panose="02020603050405020304" pitchFamily="18" charset="0"/>
              <a:sym typeface="Calibri Light" panose="020F0302020204030204" pitchFamily="34" charset="0"/>
            </a:endParaRPr>
          </a:p>
          <a:p>
            <a:pPr algn="ctr">
              <a:lnSpc>
                <a:spcPct val="150000"/>
              </a:lnSpc>
            </a:pPr>
            <a:r>
              <a:rPr lang="en-US" altLang="zh-CN" sz="3600" b="1">
                <a:latin typeface="Times New Roman" panose="02020603050405020304" pitchFamily="18" charset="0"/>
                <a:sym typeface="Calibri Light" panose="020F0302020204030204" pitchFamily="34" charset="0"/>
              </a:rPr>
              <a:t>Hungry, hungry, rice and meat.</a:t>
            </a:r>
            <a:endParaRPr lang="en-US" altLang="zh-CN" sz="3600" b="1">
              <a:latin typeface="Times New Roman" panose="02020603050405020304" pitchFamily="18" charset="0"/>
              <a:sym typeface="Calibri Light" panose="020F0302020204030204" pitchFamily="34" charset="0"/>
            </a:endParaRPr>
          </a:p>
          <a:p>
            <a:pPr algn="ctr">
              <a:lnSpc>
                <a:spcPct val="150000"/>
              </a:lnSpc>
            </a:pPr>
            <a:r>
              <a:rPr lang="en-US" altLang="zh-CN" sz="3600" b="1">
                <a:latin typeface="Times New Roman" panose="02020603050405020304" pitchFamily="18" charset="0"/>
                <a:sym typeface="Calibri Light" panose="020F0302020204030204" pitchFamily="34" charset="0"/>
              </a:rPr>
              <a:t>I am thirsty. Now I drink.</a:t>
            </a:r>
            <a:endParaRPr lang="en-US" altLang="zh-CN" sz="3600" b="1">
              <a:latin typeface="Times New Roman" panose="02020603050405020304" pitchFamily="18" charset="0"/>
              <a:sym typeface="Calibri Light" panose="020F0302020204030204" pitchFamily="34" charset="0"/>
            </a:endParaRPr>
          </a:p>
          <a:p>
            <a:pPr algn="ctr">
              <a:lnSpc>
                <a:spcPct val="150000"/>
              </a:lnSpc>
            </a:pPr>
            <a:r>
              <a:rPr lang="en-US" altLang="zh-CN" sz="3600" b="1">
                <a:latin typeface="Times New Roman" panose="02020603050405020304" pitchFamily="18" charset="0"/>
                <a:sym typeface="Calibri Light" panose="020F0302020204030204" pitchFamily="34" charset="0"/>
              </a:rPr>
              <a:t>Thirsty, thirsty, juice and tea.</a:t>
            </a:r>
            <a:endParaRPr lang="en-US" altLang="zh-CN" sz="3600" b="1">
              <a:latin typeface="Times New Roman" panose="02020603050405020304" pitchFamily="18" charset="0"/>
              <a:sym typeface="Calibri Light" panose="020F0302020204030204" pitchFamily="34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5367338" y="280988"/>
            <a:ext cx="3127375" cy="338137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河北教育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三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600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40963" name="Rectangle 2"/>
          <p:cNvSpPr txBox="1">
            <a:spLocks noChangeArrowheads="1"/>
          </p:cNvSpPr>
          <p:nvPr/>
        </p:nvSpPr>
        <p:spPr bwMode="auto">
          <a:xfrm>
            <a:off x="2235200" y="717550"/>
            <a:ext cx="4478338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914400" indent="-9144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90000"/>
              </a:lnSpc>
            </a:pPr>
            <a:r>
              <a:rPr lang="en-US" altLang="zh-CN" sz="4800" b="1">
                <a:solidFill>
                  <a:srgbClr val="0000FF"/>
                </a:solidFill>
                <a:latin typeface="Times New Roman" panose="02020603050405020304" pitchFamily="18" charset="0"/>
                <a:sym typeface="Calibri Light" panose="020F0302020204030204" pitchFamily="34" charset="0"/>
              </a:rPr>
              <a:t>Homework</a:t>
            </a:r>
            <a:endParaRPr lang="en-US" altLang="zh-CN" sz="4800" b="1">
              <a:solidFill>
                <a:srgbClr val="0000FF"/>
              </a:solidFill>
              <a:latin typeface="Times New Roman" panose="02020603050405020304" pitchFamily="18" charset="0"/>
              <a:sym typeface="Calibri Light" panose="020F0302020204030204" pitchFamily="34" charset="0"/>
            </a:endParaRPr>
          </a:p>
          <a:p>
            <a:pPr algn="ctr">
              <a:lnSpc>
                <a:spcPct val="90000"/>
              </a:lnSpc>
            </a:pPr>
            <a:endParaRPr lang="en-US" altLang="zh-CN" sz="4800" b="1">
              <a:solidFill>
                <a:srgbClr val="0000FF"/>
              </a:solidFill>
              <a:latin typeface="Times New Roman" panose="02020603050405020304" pitchFamily="18" charset="0"/>
              <a:sym typeface="Calibri Light" panose="020F0302020204030204" pitchFamily="34" charset="0"/>
            </a:endParaRPr>
          </a:p>
        </p:txBody>
      </p:sp>
      <p:sp>
        <p:nvSpPr>
          <p:cNvPr id="6" name="TextBox 3"/>
          <p:cNvSpPr>
            <a:spLocks noChangeArrowheads="1"/>
          </p:cNvSpPr>
          <p:nvPr/>
        </p:nvSpPr>
        <p:spPr bwMode="auto">
          <a:xfrm>
            <a:off x="0" y="1812925"/>
            <a:ext cx="9144000" cy="221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300" b="1">
                <a:latin typeface="Times New Roman" panose="02020603050405020304" pitchFamily="18" charset="0"/>
                <a:ea typeface="微软雅黑" panose="020B0503020204020204" pitchFamily="34" charset="-122"/>
              </a:rPr>
              <a:t>1</a:t>
            </a:r>
            <a:r>
              <a:rPr lang="zh-CN" altLang="en-US" sz="2300" b="1">
                <a:latin typeface="Times New Roman" panose="02020603050405020304" pitchFamily="18" charset="0"/>
                <a:ea typeface="微软雅黑" panose="020B0503020204020204" pitchFamily="34" charset="-122"/>
              </a:rPr>
              <a:t>、熟记本节课所学的句型、短语和单词，必须会听、说、读、写。</a:t>
            </a:r>
            <a:endParaRPr lang="en-US" altLang="zh-CN" sz="2300" b="1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zh-CN" sz="2300" b="1">
                <a:latin typeface="Times New Roman" panose="02020603050405020304" pitchFamily="18" charset="0"/>
                <a:ea typeface="微软雅黑" panose="020B0503020204020204" pitchFamily="34" charset="-122"/>
              </a:rPr>
              <a:t>2</a:t>
            </a:r>
            <a:r>
              <a:rPr lang="zh-CN" altLang="en-US" sz="2300" b="1">
                <a:latin typeface="Times New Roman" panose="02020603050405020304" pitchFamily="18" charset="0"/>
                <a:ea typeface="微软雅黑" panose="020B0503020204020204" pitchFamily="34" charset="-122"/>
              </a:rPr>
              <a:t>、能理解和使用一下口语：</a:t>
            </a:r>
            <a:endParaRPr lang="en-US" altLang="zh-CN" sz="2300" b="1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zh-CN" sz="2300" b="1">
                <a:latin typeface="Times New Roman" panose="02020603050405020304" pitchFamily="18" charset="0"/>
                <a:ea typeface="微软雅黑" panose="020B0503020204020204" pitchFamily="34" charset="-122"/>
                <a:sym typeface="Calibri Light" panose="020F0302020204030204" pitchFamily="34" charset="0"/>
              </a:rPr>
              <a:t> I’m hungry. I want to eat. Let’s eat!</a:t>
            </a:r>
            <a:endParaRPr lang="zh-CN" altLang="en-US" sz="2300" b="1">
              <a:latin typeface="Times New Roman" panose="02020603050405020304" pitchFamily="18" charset="0"/>
              <a:ea typeface="微软雅黑" panose="020B0503020204020204" pitchFamily="34" charset="-122"/>
              <a:sym typeface="Calibri Light" panose="020F0302020204030204" pitchFamily="34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zh-CN" sz="2300" b="1">
                <a:latin typeface="Times New Roman" panose="02020603050405020304" pitchFamily="18" charset="0"/>
                <a:ea typeface="微软雅黑" panose="020B0503020204020204" pitchFamily="34" charset="-122"/>
                <a:sym typeface="Calibri Light" panose="020F0302020204030204" pitchFamily="34" charset="0"/>
              </a:rPr>
              <a:t> I’m thirsty. I want to drink. Let’s drink!</a:t>
            </a:r>
            <a:endParaRPr lang="zh-CN" altLang="en-US" sz="2300" b="1">
              <a:latin typeface="Times New Roman" panose="02020603050405020304" pitchFamily="18" charset="0"/>
              <a:ea typeface="微软雅黑" panose="020B0503020204020204" pitchFamily="34" charset="-122"/>
              <a:sym typeface="Calibri Light" panose="020F0302020204030204" pitchFamily="34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5367338" y="280988"/>
            <a:ext cx="3127375" cy="338137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河北教育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三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600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18435" name="Picture 11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249363" y="1644650"/>
            <a:ext cx="6283325" cy="4862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2"/>
          <p:cNvSpPr txBox="1">
            <a:spLocks noChangeArrowheads="1"/>
          </p:cNvSpPr>
          <p:nvPr/>
        </p:nvSpPr>
        <p:spPr bwMode="auto">
          <a:xfrm>
            <a:off x="1436688" y="5627688"/>
            <a:ext cx="43815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</a:rPr>
              <a:t>1</a:t>
            </a:r>
            <a:endParaRPr lang="zh-CN" altLang="en-US" sz="2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2"/>
          <p:cNvSpPr txBox="1">
            <a:spLocks noChangeArrowheads="1"/>
          </p:cNvSpPr>
          <p:nvPr/>
        </p:nvSpPr>
        <p:spPr bwMode="auto">
          <a:xfrm>
            <a:off x="4605338" y="5245100"/>
            <a:ext cx="4381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endParaRPr lang="zh-CN" altLang="en-US" sz="2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2"/>
          <p:cNvSpPr txBox="1">
            <a:spLocks noChangeArrowheads="1"/>
          </p:cNvSpPr>
          <p:nvPr/>
        </p:nvSpPr>
        <p:spPr bwMode="auto">
          <a:xfrm>
            <a:off x="4595813" y="5626100"/>
            <a:ext cx="4381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</a:rPr>
              <a:t>3</a:t>
            </a:r>
            <a:endParaRPr lang="zh-CN" altLang="en-US" sz="2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Box 2"/>
          <p:cNvSpPr txBox="1">
            <a:spLocks noChangeArrowheads="1"/>
          </p:cNvSpPr>
          <p:nvPr/>
        </p:nvSpPr>
        <p:spPr bwMode="auto">
          <a:xfrm>
            <a:off x="4597400" y="6021388"/>
            <a:ext cx="43815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</a:rPr>
              <a:t>5</a:t>
            </a:r>
            <a:endParaRPr lang="zh-CN" altLang="en-US" sz="2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Box 2"/>
          <p:cNvSpPr txBox="1">
            <a:spLocks noChangeArrowheads="1"/>
          </p:cNvSpPr>
          <p:nvPr/>
        </p:nvSpPr>
        <p:spPr bwMode="auto">
          <a:xfrm>
            <a:off x="1428750" y="6005513"/>
            <a:ext cx="43656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</a:rPr>
              <a:t>6</a:t>
            </a:r>
            <a:endParaRPr lang="zh-CN" altLang="en-US" sz="2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441" name="Rectangle 2"/>
          <p:cNvSpPr txBox="1">
            <a:spLocks noChangeArrowheads="1"/>
          </p:cNvSpPr>
          <p:nvPr/>
        </p:nvSpPr>
        <p:spPr bwMode="auto">
          <a:xfrm>
            <a:off x="2152650" y="630238"/>
            <a:ext cx="4478338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914400" indent="-9144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90000"/>
              </a:lnSpc>
            </a:pPr>
            <a:r>
              <a:rPr lang="en-US" altLang="zh-CN" sz="4000" b="1">
                <a:solidFill>
                  <a:srgbClr val="0000FF"/>
                </a:solidFill>
                <a:latin typeface="Times New Roman" panose="02020603050405020304" pitchFamily="18" charset="0"/>
                <a:sym typeface="Calibri Light" panose="020F0302020204030204" pitchFamily="34" charset="0"/>
              </a:rPr>
              <a:t>Review</a:t>
            </a:r>
            <a:endParaRPr lang="en-US" altLang="zh-CN" sz="4000" b="1">
              <a:solidFill>
                <a:srgbClr val="0000FF"/>
              </a:solidFill>
              <a:latin typeface="Times New Roman" panose="02020603050405020304" pitchFamily="18" charset="0"/>
              <a:sym typeface="Calibri Light" panose="020F0302020204030204" pitchFamily="34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5367338" y="280988"/>
            <a:ext cx="3127375" cy="338137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河北教育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三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600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9459" name="Rectangle 2"/>
          <p:cNvSpPr txBox="1">
            <a:spLocks noChangeArrowheads="1"/>
          </p:cNvSpPr>
          <p:nvPr/>
        </p:nvSpPr>
        <p:spPr bwMode="auto">
          <a:xfrm>
            <a:off x="1943100" y="514350"/>
            <a:ext cx="4479925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914400" indent="-9144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90000"/>
              </a:lnSpc>
            </a:pPr>
            <a:r>
              <a:rPr lang="en-US" altLang="zh-CN" sz="3600" b="1">
                <a:solidFill>
                  <a:srgbClr val="0000FF"/>
                </a:solidFill>
                <a:latin typeface="Times New Roman" panose="02020603050405020304" pitchFamily="18" charset="0"/>
                <a:sym typeface="Calibri Light" panose="020F0302020204030204" pitchFamily="34" charset="0"/>
              </a:rPr>
              <a:t>New words</a:t>
            </a:r>
            <a:endParaRPr lang="en-US" altLang="zh-CN" sz="3600" b="1">
              <a:solidFill>
                <a:srgbClr val="0000FF"/>
              </a:solidFill>
              <a:latin typeface="Times New Roman" panose="02020603050405020304" pitchFamily="18" charset="0"/>
              <a:sym typeface="Calibri Light" panose="020F0302020204030204" pitchFamily="34" charset="0"/>
            </a:endParaRPr>
          </a:p>
        </p:txBody>
      </p:sp>
      <p:pic>
        <p:nvPicPr>
          <p:cNvPr id="19460" name="Picture 8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741488" y="1668463"/>
            <a:ext cx="5300662" cy="3875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" name="Text Box 2"/>
          <p:cNvSpPr txBox="1">
            <a:spLocks noChangeArrowheads="1"/>
          </p:cNvSpPr>
          <p:nvPr/>
        </p:nvSpPr>
        <p:spPr bwMode="auto">
          <a:xfrm>
            <a:off x="401638" y="5732463"/>
            <a:ext cx="849312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altLang="zh-CN" sz="3600" b="1">
                <a:latin typeface="Times New Roman" panose="02020603050405020304" pitchFamily="18" charset="0"/>
              </a:rPr>
              <a:t>What can you see from the picture?</a:t>
            </a:r>
            <a:endParaRPr lang="zh-CN" altLang="zh-CN" sz="36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5367338" y="280988"/>
            <a:ext cx="3127375" cy="338137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河北教育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三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600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20483" name="图片 7169" descr="127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501650" y="1765300"/>
            <a:ext cx="4043363" cy="3997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直接连接符 13"/>
          <p:cNvSpPr>
            <a:spLocks noChangeShapeType="1"/>
          </p:cNvSpPr>
          <p:nvPr/>
        </p:nvSpPr>
        <p:spPr bwMode="auto">
          <a:xfrm flipV="1">
            <a:off x="4187825" y="3657600"/>
            <a:ext cx="1306513" cy="46038"/>
          </a:xfrm>
          <a:prstGeom prst="line">
            <a:avLst/>
          </a:prstGeom>
          <a:noFill/>
          <a:ln w="38100">
            <a:solidFill>
              <a:srgbClr val="008000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" name="十六角星 14"/>
          <p:cNvSpPr>
            <a:spLocks noChangeArrowheads="1"/>
          </p:cNvSpPr>
          <p:nvPr/>
        </p:nvSpPr>
        <p:spPr bwMode="auto">
          <a:xfrm>
            <a:off x="5345113" y="2697163"/>
            <a:ext cx="1444625" cy="1747837"/>
          </a:xfrm>
          <a:prstGeom prst="star16">
            <a:avLst>
              <a:gd name="adj" fmla="val 37500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table</a:t>
            </a:r>
            <a:endParaRPr lang="en-US" altLang="zh-CN" sz="3600" b="1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16" name="十六角星 15"/>
          <p:cNvSpPr>
            <a:spLocks noChangeArrowheads="1"/>
          </p:cNvSpPr>
          <p:nvPr/>
        </p:nvSpPr>
        <p:spPr bwMode="auto">
          <a:xfrm>
            <a:off x="6653213" y="2727325"/>
            <a:ext cx="1884362" cy="1714500"/>
          </a:xfrm>
          <a:prstGeom prst="star16">
            <a:avLst>
              <a:gd name="adj" fmla="val 37500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餐桌</a:t>
            </a:r>
            <a:endParaRPr lang="zh-CN" altLang="en-US" sz="3600" b="1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20487" name="Rectangle 2"/>
          <p:cNvSpPr txBox="1">
            <a:spLocks noChangeArrowheads="1"/>
          </p:cNvSpPr>
          <p:nvPr/>
        </p:nvSpPr>
        <p:spPr bwMode="auto">
          <a:xfrm>
            <a:off x="2019300" y="914400"/>
            <a:ext cx="4479925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914400" indent="-9144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90000"/>
              </a:lnSpc>
            </a:pPr>
            <a:r>
              <a:rPr lang="en-US" altLang="zh-CN" sz="3600" b="1">
                <a:solidFill>
                  <a:srgbClr val="0000FF"/>
                </a:solidFill>
                <a:latin typeface="Times New Roman" panose="02020603050405020304" pitchFamily="18" charset="0"/>
                <a:sym typeface="Calibri Light" panose="020F0302020204030204" pitchFamily="34" charset="0"/>
              </a:rPr>
              <a:t>New words</a:t>
            </a:r>
            <a:endParaRPr lang="en-US" altLang="zh-CN" sz="3600" b="1">
              <a:solidFill>
                <a:srgbClr val="0000FF"/>
              </a:solidFill>
              <a:latin typeface="Times New Roman" panose="02020603050405020304" pitchFamily="18" charset="0"/>
              <a:sym typeface="Calibri Light" panose="020F0302020204030204" pitchFamily="34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/>
      <p:bldP spid="1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5367338" y="280988"/>
            <a:ext cx="3127375" cy="338137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河北教育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三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600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1507" name="Rectangle 2"/>
          <p:cNvSpPr txBox="1">
            <a:spLocks noChangeArrowheads="1"/>
          </p:cNvSpPr>
          <p:nvPr/>
        </p:nvSpPr>
        <p:spPr bwMode="auto">
          <a:xfrm>
            <a:off x="1952625" y="598488"/>
            <a:ext cx="4479925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914400" indent="-9144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90000"/>
              </a:lnSpc>
            </a:pPr>
            <a:r>
              <a:rPr lang="en-US" altLang="zh-CN" sz="3200" b="1">
                <a:solidFill>
                  <a:srgbClr val="0000FF"/>
                </a:solidFill>
                <a:latin typeface="Times New Roman" panose="02020603050405020304" pitchFamily="18" charset="0"/>
                <a:sym typeface="Calibri Light" panose="020F0302020204030204" pitchFamily="34" charset="0"/>
              </a:rPr>
              <a:t>New words</a:t>
            </a:r>
            <a:endParaRPr lang="en-US" altLang="zh-CN" sz="3200" b="1">
              <a:solidFill>
                <a:srgbClr val="0000FF"/>
              </a:solidFill>
              <a:latin typeface="Times New Roman" panose="02020603050405020304" pitchFamily="18" charset="0"/>
              <a:sym typeface="Calibri Light" panose="020F0302020204030204" pitchFamily="34" charset="0"/>
            </a:endParaRPr>
          </a:p>
        </p:txBody>
      </p:sp>
      <p:pic>
        <p:nvPicPr>
          <p:cNvPr id="9" name="图片 8" descr="20091125_115850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762000" y="1430338"/>
            <a:ext cx="3581400" cy="3590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直接连接符 9"/>
          <p:cNvSpPr>
            <a:spLocks noChangeShapeType="1"/>
          </p:cNvSpPr>
          <p:nvPr/>
        </p:nvSpPr>
        <p:spPr bwMode="auto">
          <a:xfrm flipV="1">
            <a:off x="3513138" y="2606675"/>
            <a:ext cx="1516062" cy="46038"/>
          </a:xfrm>
          <a:prstGeom prst="line">
            <a:avLst/>
          </a:prstGeom>
          <a:noFill/>
          <a:ln w="38100">
            <a:solidFill>
              <a:srgbClr val="008000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11" name="图片 10" descr="20090225142313_947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343400" y="3159125"/>
            <a:ext cx="3789363" cy="3284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直接连接符 11"/>
          <p:cNvSpPr>
            <a:spLocks noChangeShapeType="1"/>
          </p:cNvSpPr>
          <p:nvPr/>
        </p:nvSpPr>
        <p:spPr bwMode="auto">
          <a:xfrm flipH="1">
            <a:off x="3295650" y="5676900"/>
            <a:ext cx="2301875" cy="441325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8" name="十六角星 17"/>
          <p:cNvSpPr>
            <a:spLocks noChangeArrowheads="1"/>
          </p:cNvSpPr>
          <p:nvPr/>
        </p:nvSpPr>
        <p:spPr bwMode="auto">
          <a:xfrm>
            <a:off x="4986338" y="1739900"/>
            <a:ext cx="1241425" cy="1512888"/>
          </a:xfrm>
          <a:prstGeom prst="star16">
            <a:avLst>
              <a:gd name="adj" fmla="val 37500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en-US" altLang="zh-CN" sz="3200" b="1">
                <a:latin typeface="Times New Roman" panose="02020603050405020304" pitchFamily="18" charset="0"/>
                <a:ea typeface="微软雅黑" panose="020B0503020204020204" pitchFamily="34" charset="-122"/>
              </a:rPr>
              <a:t>table</a:t>
            </a:r>
            <a:endParaRPr lang="en-US" altLang="zh-CN" sz="3200" b="1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19" name="十六角星 18"/>
          <p:cNvSpPr>
            <a:spLocks noChangeArrowheads="1"/>
          </p:cNvSpPr>
          <p:nvPr/>
        </p:nvSpPr>
        <p:spPr bwMode="auto">
          <a:xfrm>
            <a:off x="1998663" y="5345113"/>
            <a:ext cx="1243012" cy="1512887"/>
          </a:xfrm>
          <a:prstGeom prst="star16">
            <a:avLst>
              <a:gd name="adj" fmla="val 37500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en-US" altLang="zh-CN" sz="3200" b="1">
                <a:latin typeface="Times New Roman" panose="02020603050405020304" pitchFamily="18" charset="0"/>
                <a:ea typeface="微软雅黑" panose="020B0503020204020204" pitchFamily="34" charset="-122"/>
              </a:rPr>
              <a:t>table</a:t>
            </a:r>
            <a:endParaRPr lang="en-US" altLang="zh-CN" sz="3200" b="1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1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2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2" grpId="0" animBg="1"/>
      <p:bldP spid="18" grpId="0"/>
      <p:bldP spid="1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5367338" y="280988"/>
            <a:ext cx="3127375" cy="338137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河北教育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三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600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2531" name="Rectangle 2"/>
          <p:cNvSpPr txBox="1">
            <a:spLocks noChangeArrowheads="1"/>
          </p:cNvSpPr>
          <p:nvPr/>
        </p:nvSpPr>
        <p:spPr bwMode="auto">
          <a:xfrm>
            <a:off x="1943100" y="619125"/>
            <a:ext cx="4479925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914400" indent="-9144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90000"/>
              </a:lnSpc>
            </a:pPr>
            <a:r>
              <a:rPr lang="en-US" altLang="zh-CN" sz="4000" b="1">
                <a:solidFill>
                  <a:srgbClr val="0000FF"/>
                </a:solidFill>
                <a:latin typeface="Times New Roman" panose="02020603050405020304" pitchFamily="18" charset="0"/>
                <a:sym typeface="Calibri Light" panose="020F0302020204030204" pitchFamily="34" charset="0"/>
              </a:rPr>
              <a:t>New words</a:t>
            </a:r>
            <a:endParaRPr lang="en-US" altLang="zh-CN" sz="4000" b="1">
              <a:solidFill>
                <a:srgbClr val="0000FF"/>
              </a:solidFill>
              <a:latin typeface="Times New Roman" panose="02020603050405020304" pitchFamily="18" charset="0"/>
              <a:sym typeface="Calibri Light" panose="020F0302020204030204" pitchFamily="34" charset="0"/>
            </a:endParaRPr>
          </a:p>
        </p:txBody>
      </p:sp>
      <p:sp>
        <p:nvSpPr>
          <p:cNvPr id="13" name="标题 1"/>
          <p:cNvSpPr txBox="1">
            <a:spLocks noChangeArrowheads="1"/>
          </p:cNvSpPr>
          <p:nvPr/>
        </p:nvSpPr>
        <p:spPr bwMode="auto">
          <a:xfrm>
            <a:off x="0" y="1252538"/>
            <a:ext cx="749458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720725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4000" b="1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Calibri Light" panose="020F0302020204030204" pitchFamily="34" charset="0"/>
              </a:rPr>
              <a:t>　</a:t>
            </a:r>
            <a:r>
              <a:rPr lang="en-US" altLang="zh-CN" sz="4000" b="1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Calibri Light" panose="020F0302020204030204" pitchFamily="34" charset="0"/>
              </a:rPr>
              <a:t>desk</a:t>
            </a:r>
            <a:r>
              <a:rPr lang="zh-CN" altLang="en-US" sz="4000" b="1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Calibri Light" panose="020F0302020204030204" pitchFamily="34" charset="0"/>
              </a:rPr>
              <a:t>与</a:t>
            </a:r>
            <a:r>
              <a:rPr lang="en-US" altLang="zh-CN" sz="4000" b="1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Calibri Light" panose="020F0302020204030204" pitchFamily="34" charset="0"/>
              </a:rPr>
              <a:t>table</a:t>
            </a:r>
            <a:r>
              <a:rPr lang="zh-CN" altLang="en-US" sz="4000" b="1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Calibri Light" panose="020F0302020204030204" pitchFamily="34" charset="0"/>
              </a:rPr>
              <a:t>的区别</a:t>
            </a:r>
            <a:endParaRPr lang="zh-CN" altLang="en-US" sz="400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  <a:sym typeface="Calibri Light" panose="020F0302020204030204" pitchFamily="34" charset="0"/>
            </a:endParaRPr>
          </a:p>
        </p:txBody>
      </p:sp>
      <p:sp>
        <p:nvSpPr>
          <p:cNvPr id="14" name="内容占位符 2"/>
          <p:cNvSpPr txBox="1">
            <a:spLocks noChangeArrowheads="1"/>
          </p:cNvSpPr>
          <p:nvPr/>
        </p:nvSpPr>
        <p:spPr bwMode="auto">
          <a:xfrm>
            <a:off x="0" y="2489200"/>
            <a:ext cx="9170988" cy="3519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28600" indent="720725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40000"/>
              </a:lnSpc>
            </a:pPr>
            <a:r>
              <a:rPr lang="zh-CN" altLang="en-US" sz="2400" b="1">
                <a:latin typeface="Times New Roman" panose="02020603050405020304" pitchFamily="18" charset="0"/>
                <a:ea typeface="微软雅黑" panose="020B0503020204020204" pitchFamily="34" charset="-122"/>
                <a:sym typeface="Calibri" panose="020F0502020204030204" pitchFamily="34" charset="0"/>
              </a:rPr>
              <a:t>在汉语中，这两个词都被称为“桌子”，而在英语中，它们仍是有所区别的。</a:t>
            </a:r>
            <a:endParaRPr lang="zh-CN" altLang="en-US" sz="2400" b="1">
              <a:latin typeface="Times New Roman" panose="02020603050405020304" pitchFamily="18" charset="0"/>
              <a:ea typeface="微软雅黑" panose="020B0503020204020204" pitchFamily="34" charset="-122"/>
              <a:sym typeface="Calibri" panose="020F0502020204030204" pitchFamily="34" charset="0"/>
            </a:endParaRPr>
          </a:p>
          <a:p>
            <a:pPr>
              <a:lnSpc>
                <a:spcPct val="140000"/>
              </a:lnSpc>
            </a:pPr>
            <a:r>
              <a:rPr lang="en-US" altLang="zh-CN" sz="2400" b="1">
                <a:latin typeface="Times New Roman" panose="02020603050405020304" pitchFamily="18" charset="0"/>
                <a:ea typeface="微软雅黑" panose="020B0503020204020204" pitchFamily="34" charset="-122"/>
                <a:sym typeface="Calibri" panose="020F0502020204030204" pitchFamily="34" charset="0"/>
              </a:rPr>
              <a:t>desk</a:t>
            </a:r>
            <a:r>
              <a:rPr lang="zh-CN" altLang="en-US" sz="2400" b="1">
                <a:latin typeface="Times New Roman" panose="02020603050405020304" pitchFamily="18" charset="0"/>
                <a:ea typeface="微软雅黑" panose="020B0503020204020204" pitchFamily="34" charset="-122"/>
                <a:sym typeface="Calibri" panose="020F0502020204030204" pitchFamily="34" charset="0"/>
              </a:rPr>
              <a:t>通常指有抽屉的桌子，用于办公、读书、写字等，即“书桌”、“写字台”、“办公桌”；</a:t>
            </a:r>
            <a:endParaRPr lang="zh-CN" altLang="en-US" sz="2400" b="1">
              <a:latin typeface="Times New Roman" panose="02020603050405020304" pitchFamily="18" charset="0"/>
              <a:ea typeface="微软雅黑" panose="020B0503020204020204" pitchFamily="34" charset="-122"/>
              <a:sym typeface="Calibri" panose="020F0502020204030204" pitchFamily="34" charset="0"/>
            </a:endParaRPr>
          </a:p>
          <a:p>
            <a:pPr>
              <a:lnSpc>
                <a:spcPct val="140000"/>
              </a:lnSpc>
            </a:pPr>
            <a:r>
              <a:rPr lang="en-US" altLang="zh-CN" sz="2400" b="1">
                <a:latin typeface="Times New Roman" panose="02020603050405020304" pitchFamily="18" charset="0"/>
                <a:ea typeface="微软雅黑" panose="020B0503020204020204" pitchFamily="34" charset="-122"/>
                <a:sym typeface="Calibri" panose="020F0502020204030204" pitchFamily="34" charset="0"/>
              </a:rPr>
              <a:t>table</a:t>
            </a:r>
            <a:r>
              <a:rPr lang="zh-CN" altLang="en-US" sz="2400" b="1">
                <a:latin typeface="Times New Roman" panose="02020603050405020304" pitchFamily="18" charset="0"/>
                <a:ea typeface="微软雅黑" panose="020B0503020204020204" pitchFamily="34" charset="-122"/>
                <a:sym typeface="Calibri" panose="020F0502020204030204" pitchFamily="34" charset="0"/>
              </a:rPr>
              <a:t>通常指由若干条腿支撑着的平板，没有抽屉，即“餐桌”、“会议桌”、“工作台”、等。</a:t>
            </a:r>
            <a:endParaRPr lang="zh-CN" altLang="en-US" sz="2400" b="1">
              <a:latin typeface="Times New Roman" panose="02020603050405020304" pitchFamily="18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1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5367338" y="280988"/>
            <a:ext cx="3127375" cy="338137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河北教育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三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600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3555" name="Rectangle 2"/>
          <p:cNvSpPr txBox="1">
            <a:spLocks noChangeArrowheads="1"/>
          </p:cNvSpPr>
          <p:nvPr/>
        </p:nvSpPr>
        <p:spPr bwMode="auto">
          <a:xfrm>
            <a:off x="1943100" y="514350"/>
            <a:ext cx="4479925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914400" indent="-9144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90000"/>
              </a:lnSpc>
            </a:pPr>
            <a:r>
              <a:rPr lang="en-US" altLang="zh-CN" sz="4000" b="1">
                <a:solidFill>
                  <a:srgbClr val="0000FF"/>
                </a:solidFill>
                <a:latin typeface="Times New Roman" panose="02020603050405020304" pitchFamily="18" charset="0"/>
                <a:sym typeface="Calibri Light" panose="020F0302020204030204" pitchFamily="34" charset="0"/>
              </a:rPr>
              <a:t>New words</a:t>
            </a:r>
            <a:endParaRPr lang="en-US" altLang="zh-CN" sz="4000" b="1">
              <a:solidFill>
                <a:srgbClr val="0000FF"/>
              </a:solidFill>
              <a:latin typeface="Times New Roman" panose="02020603050405020304" pitchFamily="18" charset="0"/>
              <a:sym typeface="Calibri Light" panose="020F0302020204030204" pitchFamily="34" charset="0"/>
            </a:endParaRPr>
          </a:p>
        </p:txBody>
      </p:sp>
      <p:sp>
        <p:nvSpPr>
          <p:cNvPr id="13" name="三十二角星 12"/>
          <p:cNvSpPr>
            <a:spLocks noChangeArrowheads="1"/>
          </p:cNvSpPr>
          <p:nvPr/>
        </p:nvSpPr>
        <p:spPr bwMode="auto">
          <a:xfrm>
            <a:off x="2532063" y="1117600"/>
            <a:ext cx="1728787" cy="981075"/>
          </a:xfrm>
          <a:prstGeom prst="star32">
            <a:avLst>
              <a:gd name="adj" fmla="val 37500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en-US" altLang="zh-CN" sz="4000" b="1" noProof="1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food</a:t>
            </a:r>
            <a:endParaRPr lang="en-US" altLang="zh-CN" sz="4000" b="1" noProof="1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14" name="三十二角星 13"/>
          <p:cNvSpPr>
            <a:spLocks noChangeArrowheads="1"/>
          </p:cNvSpPr>
          <p:nvPr/>
        </p:nvSpPr>
        <p:spPr bwMode="auto">
          <a:xfrm>
            <a:off x="4421188" y="1117600"/>
            <a:ext cx="2054225" cy="981075"/>
          </a:xfrm>
          <a:prstGeom prst="star32">
            <a:avLst>
              <a:gd name="adj" fmla="val 37500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4000" b="1" noProof="1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食物</a:t>
            </a:r>
            <a:endParaRPr lang="zh-CN" altLang="en-US" sz="4000" b="1" noProof="1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pic>
        <p:nvPicPr>
          <p:cNvPr id="23558" name="图片 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089150" y="1966913"/>
            <a:ext cx="4627563" cy="4565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5367338" y="280988"/>
            <a:ext cx="3127375" cy="338137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河北教育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三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600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4579" name="Rectangle 2"/>
          <p:cNvSpPr txBox="1">
            <a:spLocks noChangeArrowheads="1"/>
          </p:cNvSpPr>
          <p:nvPr/>
        </p:nvSpPr>
        <p:spPr bwMode="auto">
          <a:xfrm>
            <a:off x="1943100" y="514350"/>
            <a:ext cx="4479925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914400" indent="-9144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90000"/>
              </a:lnSpc>
            </a:pPr>
            <a:r>
              <a:rPr lang="en-US" altLang="zh-CN" sz="3600" b="1">
                <a:solidFill>
                  <a:srgbClr val="0000FF"/>
                </a:solidFill>
                <a:latin typeface="Times New Roman" panose="02020603050405020304" pitchFamily="18" charset="0"/>
                <a:sym typeface="Calibri Light" panose="020F0302020204030204" pitchFamily="34" charset="0"/>
              </a:rPr>
              <a:t>New words</a:t>
            </a:r>
            <a:endParaRPr lang="en-US" altLang="zh-CN" sz="3600" b="1">
              <a:solidFill>
                <a:srgbClr val="0000FF"/>
              </a:solidFill>
              <a:latin typeface="Times New Roman" panose="02020603050405020304" pitchFamily="18" charset="0"/>
              <a:sym typeface="Calibri Light" panose="020F0302020204030204" pitchFamily="34" charset="0"/>
            </a:endParaRPr>
          </a:p>
        </p:txBody>
      </p:sp>
      <p:pic>
        <p:nvPicPr>
          <p:cNvPr id="7" name="图片 6" descr="08070410185566"/>
          <p:cNvPicPr>
            <a:picLocks noChangeAspect="1" noChangeArrowheads="1"/>
          </p:cNvPicPr>
          <p:nvPr/>
        </p:nvPicPr>
        <p:blipFill>
          <a:blip r:embed="rId1" cstate="email"/>
          <a:srcRect l="-278"/>
          <a:stretch>
            <a:fillRect/>
          </a:stretch>
        </p:blipFill>
        <p:spPr bwMode="auto">
          <a:xfrm>
            <a:off x="4608513" y="3798888"/>
            <a:ext cx="3862387" cy="2852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图片 8" descr="2531170_180453135000_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962025" y="1246188"/>
            <a:ext cx="3259138" cy="4494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三十二角星 10"/>
          <p:cNvSpPr>
            <a:spLocks noChangeArrowheads="1"/>
          </p:cNvSpPr>
          <p:nvPr/>
        </p:nvSpPr>
        <p:spPr bwMode="auto">
          <a:xfrm>
            <a:off x="4260850" y="2263775"/>
            <a:ext cx="1728788" cy="981075"/>
          </a:xfrm>
          <a:prstGeom prst="star32">
            <a:avLst>
              <a:gd name="adj" fmla="val 37500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en-US" altLang="zh-CN" sz="3600" b="1" noProof="1">
                <a:latin typeface="Times New Roman" panose="02020603050405020304" pitchFamily="18" charset="0"/>
                <a:ea typeface="微软雅黑" panose="020B0503020204020204" pitchFamily="34" charset="-122"/>
              </a:rPr>
              <a:t>food</a:t>
            </a:r>
            <a:endParaRPr lang="en-US" altLang="zh-CN" sz="3600" b="1" noProof="1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12" name="三十二角星 11"/>
          <p:cNvSpPr>
            <a:spLocks noChangeArrowheads="1"/>
          </p:cNvSpPr>
          <p:nvPr/>
        </p:nvSpPr>
        <p:spPr bwMode="auto">
          <a:xfrm>
            <a:off x="2992438" y="5648325"/>
            <a:ext cx="1728787" cy="981075"/>
          </a:xfrm>
          <a:prstGeom prst="star32">
            <a:avLst>
              <a:gd name="adj" fmla="val 37500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en-US" altLang="zh-CN" sz="3600" b="1" noProof="1">
                <a:latin typeface="Times New Roman" panose="02020603050405020304" pitchFamily="18" charset="0"/>
                <a:ea typeface="微软雅黑" panose="020B0503020204020204" pitchFamily="34" charset="-122"/>
              </a:rPr>
              <a:t>food</a:t>
            </a:r>
            <a:endParaRPr lang="en-US" altLang="zh-CN" sz="3600" b="1" noProof="1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tags/tag1.xml><?xml version="1.0" encoding="utf-8"?>
<p:tagLst xmlns:p="http://schemas.openxmlformats.org/presentationml/2006/main">
  <p:tag name="KSO_WPP_MARK_KEY" val="2e326cc6-ab71-4c12-ada4-f06f057a8457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1881</Words>
  <Application>WPS 演示</Application>
  <PresentationFormat>全屏显示(4:3)</PresentationFormat>
  <Paragraphs>304</Paragraphs>
  <Slides>26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7" baseType="lpstr">
      <vt:lpstr>Arial</vt:lpstr>
      <vt:lpstr>宋体</vt:lpstr>
      <vt:lpstr>Wingdings</vt:lpstr>
      <vt:lpstr>Calibri Light</vt:lpstr>
      <vt:lpstr>Calibri</vt:lpstr>
      <vt:lpstr>微软雅黑</vt:lpstr>
      <vt:lpstr>Calibri</vt:lpstr>
      <vt:lpstr>Times New Roman</vt:lpstr>
      <vt:lpstr>Arial Unicode MS</vt:lpstr>
      <vt:lpstr>Arial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keywords>第一PPT模板网-WWW.1PPT.COM</cp:keywords>
  <dc:subject>第一PPT模板网-WWW.1PPT.COM</dc:subject>
  <cp:lastModifiedBy>小树</cp:lastModifiedBy>
  <cp:revision>1055</cp:revision>
  <dcterms:created xsi:type="dcterms:W3CDTF">2013-07-01T03:05:00Z</dcterms:created>
  <dcterms:modified xsi:type="dcterms:W3CDTF">2023-03-04T12:06:02Z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2045286DFB654DACB671E4247DC3581C</vt:lpwstr>
  </property>
</Properties>
</file>