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0" r:id="rId3"/>
    <p:sldId id="533" r:id="rId5"/>
    <p:sldId id="535" r:id="rId6"/>
    <p:sldId id="536" r:id="rId7"/>
    <p:sldId id="534" r:id="rId8"/>
    <p:sldId id="538" r:id="rId9"/>
    <p:sldId id="540" r:id="rId10"/>
    <p:sldId id="541" r:id="rId11"/>
    <p:sldId id="539" r:id="rId12"/>
    <p:sldId id="549" r:id="rId13"/>
    <p:sldId id="548" r:id="rId14"/>
    <p:sldId id="547" r:id="rId15"/>
    <p:sldId id="546" r:id="rId16"/>
    <p:sldId id="552" r:id="rId17"/>
    <p:sldId id="550" r:id="rId18"/>
    <p:sldId id="567" r:id="rId19"/>
    <p:sldId id="566" r:id="rId20"/>
    <p:sldId id="564" r:id="rId21"/>
    <p:sldId id="543" r:id="rId22"/>
    <p:sldId id="414" r:id="rId23"/>
    <p:sldId id="551" r:id="rId24"/>
    <p:sldId id="26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4BCFE1"/>
    <a:srgbClr val="0000FF"/>
    <a:srgbClr val="B2F3FC"/>
    <a:srgbClr val="57D2E3"/>
    <a:srgbClr val="21B1C5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5E3061C-E27B-4223-AA13-F7B08E88579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77CE274-8DE5-42C1-9A7A-EFEC3AC252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AE481E6-E730-4874-9E17-941691D48B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3B5DA7C-81FA-439D-9730-F2D5A83627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jpeg"/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8" y="1697566"/>
            <a:ext cx="6123248" cy="2132535"/>
            <a:chOff x="-629653" y="1814835"/>
            <a:chExt cx="8163613" cy="213884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937299" y="1814835"/>
              <a:ext cx="4918898" cy="5816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15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29653" y="2626326"/>
              <a:ext cx="8163613" cy="1327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What’s your </a:t>
              </a:r>
              <a:r>
                <a:rPr lang="en-US" altLang="zh-CN" sz="4000" b="1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favourite</a:t>
              </a: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food?</a:t>
              </a:r>
              <a:endPara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6" y="1547815"/>
            <a:ext cx="3020751" cy="415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1943101" y="4714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2" descr="QQ图片201405051245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2303" y="1677988"/>
            <a:ext cx="2233613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韭菜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28048" y="3546476"/>
            <a:ext cx="182046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葱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3943" y="1755776"/>
            <a:ext cx="19192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土豆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87028" y="3683001"/>
            <a:ext cx="1984772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樱桃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82541" y="3679825"/>
            <a:ext cx="1846659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油菜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52776" y="1755775"/>
            <a:ext cx="1918097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菠菜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52513" y="5245100"/>
            <a:ext cx="1740694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QQ图片2014050512522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51860" y="5343526"/>
            <a:ext cx="18192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QQ图片2014050513011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44428" y="5205414"/>
            <a:ext cx="1899047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Text Box 3"/>
          <p:cNvSpPr txBox="1">
            <a:spLocks noChangeArrowheads="1"/>
          </p:cNvSpPr>
          <p:nvPr/>
        </p:nvSpPr>
        <p:spPr bwMode="auto">
          <a:xfrm>
            <a:off x="965597" y="974726"/>
            <a:ext cx="4814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00B050"/>
                </a:solidFill>
                <a:latin typeface="Times New Roman" panose="02020603050405020304" pitchFamily="18" charset="0"/>
              </a:rPr>
              <a:t>Fruit or Vegetables</a:t>
            </a:r>
            <a:endParaRPr lang="zh-CN" altLang="en-US" sz="3600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2" descr="QQ图片201405051229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2203" y="4383089"/>
            <a:ext cx="3099197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菜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51710" y="1844675"/>
            <a:ext cx="3348038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QQ图片201405051230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3000" y="4340226"/>
            <a:ext cx="2787254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水果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97769" y="1871663"/>
            <a:ext cx="2709863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965597" y="1104901"/>
            <a:ext cx="3805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00B050"/>
                </a:solidFill>
                <a:latin typeface="Times New Roman" panose="02020603050405020304" pitchFamily="18" charset="0"/>
              </a:rPr>
              <a:t>Fruit or Vegetables</a:t>
            </a:r>
            <a:endParaRPr lang="zh-CN" altLang="en-US" sz="2800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sentence-1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92919" y="4597400"/>
            <a:ext cx="50863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I like chicken.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239316" y="5407026"/>
            <a:ext cx="5372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我喜欢鸡肉。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1" name="Picture 3" descr="716854361144299022033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6035" y="1574800"/>
            <a:ext cx="28003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鱼肉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68379" y="1530350"/>
            <a:ext cx="425410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455319" y="4625975"/>
            <a:ext cx="50863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I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don’t 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like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fish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4201716" y="5435601"/>
            <a:ext cx="5372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我不喜欢鱼肉。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2" name="Picture 3" descr="651149957144299022035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75148" y="1524001"/>
            <a:ext cx="3026569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25210712514429902203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6300" y="1485900"/>
            <a:ext cx="3064669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1197769" y="4467226"/>
            <a:ext cx="4000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I like fruit.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1159669" y="5399088"/>
            <a:ext cx="6515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Times New Roman" panose="02020603050405020304" pitchFamily="18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I don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’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t like vegetables.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048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sentence-1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1931" y="1501775"/>
            <a:ext cx="8148638" cy="8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I like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3600" b="1" dirty="0">
                <a:latin typeface="Times New Roman" panose="02020603050405020304" pitchFamily="18" charset="0"/>
              </a:rPr>
              <a:t>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I don’t like ...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2647" y="2867026"/>
            <a:ext cx="75713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用来表达自己喜欢或不喜欢的食物。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sentence-1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2530" name="Picture 2" descr="QQ图片201405061123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3369" y="1481139"/>
            <a:ext cx="3657600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2"/>
          <p:cNvSpPr txBox="1">
            <a:spLocks noChangeArrowheads="1"/>
          </p:cNvSpPr>
          <p:nvPr/>
        </p:nvSpPr>
        <p:spPr bwMode="auto">
          <a:xfrm>
            <a:off x="2224088" y="63500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441032" y="3287714"/>
            <a:ext cx="4550569" cy="165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I like </a:t>
            </a:r>
            <a:r>
              <a:rPr lang="en-US" altLang="zh-CN" sz="3600" b="1">
                <a:latin typeface="Times New Roman" panose="02020603050405020304" pitchFamily="18" charset="0"/>
              </a:rPr>
              <a:t>____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I don’t like ____ 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sentence-2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1931" y="1109664"/>
            <a:ext cx="5154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don’t like meat.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11931" y="2009775"/>
            <a:ext cx="4392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Rice is okay.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01217" y="3040064"/>
            <a:ext cx="47732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like dumplings.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46447" y="4913313"/>
            <a:ext cx="81486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My favourite food is noodles.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01217" y="4013200"/>
            <a:ext cx="60031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Dumplings are good.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67226" y="1357313"/>
            <a:ext cx="39469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我不喜欢肉。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456510" y="2300288"/>
            <a:ext cx="39469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米饭好吃。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56510" y="3316288"/>
            <a:ext cx="39469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我喜欢饺子。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456510" y="4303713"/>
            <a:ext cx="39469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饺子好吃。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88632" y="5867401"/>
            <a:ext cx="60745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我最喜欢的食物是面条。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sentence-2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6953" y="1069975"/>
            <a:ext cx="81474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My favourite food is noodles.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40532" y="2071688"/>
            <a:ext cx="25753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20554" y="2071688"/>
            <a:ext cx="45553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（形容词）最喜欢的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801416" y="3116263"/>
            <a:ext cx="70056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用来表达最喜欢的事物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3154" y="3116263"/>
            <a:ext cx="1943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用法：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69269" y="4117975"/>
            <a:ext cx="81474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My favourite +</a:t>
            </a: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事物全称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+ is + ... 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29816" y="4132263"/>
            <a:ext cx="1943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句型：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29816" y="5137151"/>
            <a:ext cx="1943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69269" y="5133975"/>
            <a:ext cx="81474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My favourite fruit is apple. 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752600"/>
            <a:ext cx="14859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 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314700" y="1828800"/>
            <a:ext cx="14859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  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143500" y="1752600"/>
            <a:ext cx="14859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 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pic>
        <p:nvPicPr>
          <p:cNvPr id="25605" name="Picture 6" descr="81_P_12669593631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5447" y="4951413"/>
            <a:ext cx="1600200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8" descr="2776078_162052025679_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63779" y="4681539"/>
            <a:ext cx="1950244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9" descr="5736135_103906643116_2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10213" y="1333501"/>
            <a:ext cx="20574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0" descr="12959453764d3e8ea0a735b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96854" y="1430338"/>
            <a:ext cx="1951434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1" descr="9665012_163337442144_2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19200" y="4681539"/>
            <a:ext cx="21145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2" descr="1887213_104414429109_2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81113" y="1428751"/>
            <a:ext cx="1935956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92982" y="2911475"/>
            <a:ext cx="8147447" cy="63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A: </a:t>
            </a:r>
            <a:r>
              <a:rPr lang="zh-CN" altLang="en-US" sz="3200" b="1">
                <a:latin typeface="Times New Roman" panose="02020603050405020304" pitchFamily="18" charset="0"/>
              </a:rPr>
              <a:t>What</a:t>
            </a:r>
            <a:r>
              <a:rPr lang="en-US" altLang="zh-CN" sz="3200" b="1">
                <a:latin typeface="Times New Roman" panose="02020603050405020304" pitchFamily="18" charset="0"/>
              </a:rPr>
              <a:t>’</a:t>
            </a:r>
            <a:r>
              <a:rPr lang="zh-CN" altLang="en-US" sz="3200" b="1">
                <a:latin typeface="Times New Roman" panose="02020603050405020304" pitchFamily="18" charset="0"/>
              </a:rPr>
              <a:t>s your favourite food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2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play!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96553" y="3768725"/>
            <a:ext cx="8147447" cy="63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B: My favourite food is ...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65685" y="2836863"/>
            <a:ext cx="181570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z="3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51235" y="1199963"/>
            <a:ext cx="8604647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 ______ (喜欢) rice.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 ___________ (不喜欢) meat.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Li Ming ___________ (喜欢水果).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 ___________________(不喜欢蔬菜).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My favourite food is ________ (鸡肉).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3254" y="1370013"/>
            <a:ext cx="10203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like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245394" y="2497138"/>
            <a:ext cx="23693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 like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595562" y="3420738"/>
            <a:ext cx="26539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likes fruit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134666" y="4466901"/>
            <a:ext cx="53685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 like vegetables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516885" y="5413550"/>
            <a:ext cx="2057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chicken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33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play!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9" grpId="0" bldLvl="0"/>
      <p:bldP spid="10" grpId="0" bldLvl="0"/>
      <p:bldP spid="11" grpId="0" bldLvl="0"/>
      <p:bldP spid="1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Picture 7" descr="4941779_104625056296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9600" y="4184651"/>
            <a:ext cx="285750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2" descr="3602427020070521071557466_000_6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26331" y="4157663"/>
            <a:ext cx="2958704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5" descr="img_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6098" y="1331914"/>
            <a:ext cx="295870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10713163559"/>
          <p:cNvPicPr>
            <a:picLocks noChangeAspect="1" noChangeArrowheads="1"/>
          </p:cNvPicPr>
          <p:nvPr/>
        </p:nvPicPr>
        <p:blipFill>
          <a:blip r:embed="rId4" cstate="email"/>
          <a:srcRect l="-613"/>
          <a:stretch>
            <a:fillRect/>
          </a:stretch>
        </p:blipFill>
        <p:spPr bwMode="auto">
          <a:xfrm>
            <a:off x="4391026" y="1358900"/>
            <a:ext cx="2927747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22798" y="3152775"/>
            <a:ext cx="23491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noodles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711304" y="3133725"/>
            <a:ext cx="256460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dumplings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794273" y="5754688"/>
            <a:ext cx="17549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soup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107781" y="5727700"/>
            <a:ext cx="1647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rice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94050" y="606842"/>
            <a:ext cx="3176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What’s this?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2234803" y="113908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3758" y="2371088"/>
            <a:ext cx="9320213" cy="195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、熟记本节课所学句型和单词，必须会听、说、读、写。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your family member “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 your favourite food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?”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（询问你的家庭成员“你最喜欢什么食物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？”）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674" name="Rectangle 2"/>
          <p:cNvSpPr txBox="1">
            <a:spLocks noChangeArrowheads="1"/>
          </p:cNvSpPr>
          <p:nvPr/>
        </p:nvSpPr>
        <p:spPr bwMode="auto">
          <a:xfrm>
            <a:off x="2234804" y="7175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8675" name="Rectangle 2"/>
          <p:cNvSpPr txBox="1">
            <a:spLocks noRot="1" noChangeArrowheads="1"/>
          </p:cNvSpPr>
          <p:nvPr/>
        </p:nvSpPr>
        <p:spPr bwMode="auto">
          <a:xfrm>
            <a:off x="588169" y="1389064"/>
            <a:ext cx="7768829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3. Make a survey.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调查你的朋友和家人喜欢或不喜欢的食物，完成下列表格。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graphicFrame>
        <p:nvGraphicFramePr>
          <p:cNvPr id="8" name="Group 62"/>
          <p:cNvGraphicFramePr>
            <a:graphicFrameLocks noGrp="1"/>
          </p:cNvGraphicFramePr>
          <p:nvPr/>
        </p:nvGraphicFramePr>
        <p:xfrm>
          <a:off x="582216" y="3313114"/>
          <a:ext cx="8055769" cy="3260726"/>
        </p:xfrm>
        <a:graphic>
          <a:graphicData uri="http://schemas.openxmlformats.org/drawingml/2006/table">
            <a:tbl>
              <a:tblPr/>
              <a:tblGrid>
                <a:gridCol w="1724438"/>
                <a:gridCol w="1717444"/>
                <a:gridCol w="2404144"/>
                <a:gridCol w="2209743"/>
              </a:tblGrid>
              <a:tr h="77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endParaRPr kumimoji="0" lang="en-US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 like</a:t>
                      </a:r>
                      <a:endParaRPr kumimoji="0" lang="en-US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endParaRPr kumimoji="0" lang="en-US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kern="1200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kern="1200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191105" y="2923955"/>
            <a:ext cx="597291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Would you like some dumplings?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71139" y="1933355"/>
            <a:ext cx="264687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当有人问你：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06857" y="3971705"/>
            <a:ext cx="264687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你可以回答：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417695" y="4698780"/>
            <a:ext cx="6642497" cy="74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please./ No, thanks.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6" name="Rectangle 2"/>
          <p:cNvSpPr txBox="1">
            <a:spLocks noChangeArrowheads="1"/>
          </p:cNvSpPr>
          <p:nvPr/>
        </p:nvSpPr>
        <p:spPr bwMode="auto">
          <a:xfrm>
            <a:off x="0" y="895350"/>
            <a:ext cx="53639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6094810" y="3171825"/>
            <a:ext cx="8251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400"/>
          </a:p>
        </p:txBody>
      </p:sp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3484960" y="3052763"/>
            <a:ext cx="2369344" cy="163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What</a:t>
            </a:r>
            <a:r>
              <a:rPr lang="en-US" altLang="zh-CN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s this?  </a:t>
            </a:r>
            <a:endParaRPr lang="zh-CN" altLang="en-US" sz="20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Are you hungry?</a:t>
            </a:r>
            <a:endParaRPr lang="zh-CN" altLang="en-US" sz="20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Are you thirsty? </a:t>
            </a:r>
            <a:endParaRPr lang="zh-CN" altLang="en-US" sz="20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Would you like some </a:t>
            </a:r>
            <a:r>
              <a:rPr lang="en-US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?</a:t>
            </a:r>
            <a:endParaRPr lang="zh-CN" altLang="en-US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11" descr="果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05500" y="3071813"/>
            <a:ext cx="1740694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2" descr="饺子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6128" y="3052763"/>
            <a:ext cx="1960959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3" descr="米饭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38838" y="1135063"/>
            <a:ext cx="1731169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4" descr="苹果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91853" y="5132389"/>
            <a:ext cx="1671638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5" descr="香蕉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3581" y="5097464"/>
            <a:ext cx="1806179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6" descr="橘子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6638" y="5110163"/>
            <a:ext cx="1826419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7" descr="面条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53754" y="1228726"/>
            <a:ext cx="1869281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8" descr="汤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77841" y="1228726"/>
            <a:ext cx="183237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31329" y="713883"/>
            <a:ext cx="32357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Work in pairs</a:t>
            </a:r>
            <a:endParaRPr lang="en-US" altLang="zh-CN" sz="4000" b="1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094810" y="3171825"/>
            <a:ext cx="8251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40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433763" y="3214689"/>
            <a:ext cx="2370535" cy="9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你喜欢吃哪些？</a:t>
            </a:r>
            <a:endParaRPr lang="en-US" altLang="zh-CN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你不喜欢吃哪些？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3" name="Picture 11" descr="果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05500" y="3071813"/>
            <a:ext cx="1740694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2" descr="饺子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6128" y="3052763"/>
            <a:ext cx="1960959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3" descr="米饭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38838" y="1135063"/>
            <a:ext cx="1731169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4" descr="苹果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91853" y="5132389"/>
            <a:ext cx="1671638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5" descr="香蕉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3581" y="5097464"/>
            <a:ext cx="1806179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6" descr="橘子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6638" y="5110163"/>
            <a:ext cx="1826419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7" descr="面条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53754" y="1228726"/>
            <a:ext cx="1869281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8" descr="汤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77841" y="1228726"/>
            <a:ext cx="183237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4" name="Picture 2" descr="鸡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5654" y="1663700"/>
            <a:ext cx="2730103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鸡肉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17231" y="1663700"/>
            <a:ext cx="300990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46623" y="4603750"/>
            <a:ext cx="23026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chicken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79169" y="4603751"/>
            <a:ext cx="19276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chicken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547812" y="5613401"/>
            <a:ext cx="7596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鸡和鸡肉都用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chicken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表示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16" grpId="1" bldLvl="0"/>
      <p:bldP spid="28" grpId="0" bldLvl="0"/>
      <p:bldP spid="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879181" y="2389188"/>
            <a:ext cx="15001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fish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8" descr="鱼肉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4216400"/>
            <a:ext cx="32766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96566" y="1430339"/>
            <a:ext cx="32766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5243513" y="4711700"/>
            <a:ext cx="11358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fish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319588" y="6027738"/>
            <a:ext cx="60471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鱼和鱼肉都用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fish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表示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8" grpId="0" bldLvl="0"/>
      <p:bldP spid="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2" descr="橘子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13760" y="1263651"/>
            <a:ext cx="212526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苹果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00387" y="1266825"/>
            <a:ext cx="2100263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水果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1788" y="4303714"/>
            <a:ext cx="2364581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香蕉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3204" y="1266825"/>
            <a:ext cx="213479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498057" y="3394076"/>
            <a:ext cx="11739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friut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AutoShape 14"/>
          <p:cNvCxnSpPr>
            <a:cxnSpLocks noChangeShapeType="1"/>
          </p:cNvCxnSpPr>
          <p:nvPr/>
        </p:nvCxnSpPr>
        <p:spPr bwMode="auto">
          <a:xfrm flipV="1">
            <a:off x="4054079" y="3216276"/>
            <a:ext cx="1190" cy="468313"/>
          </a:xfrm>
          <a:prstGeom prst="straightConnector1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15"/>
          <p:cNvCxnSpPr>
            <a:cxnSpLocks noChangeShapeType="1"/>
          </p:cNvCxnSpPr>
          <p:nvPr/>
        </p:nvCxnSpPr>
        <p:spPr bwMode="auto">
          <a:xfrm flipV="1">
            <a:off x="5439966" y="3082926"/>
            <a:ext cx="310753" cy="601663"/>
          </a:xfrm>
          <a:prstGeom prst="straightConnector1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6"/>
          <p:cNvCxnSpPr>
            <a:cxnSpLocks noChangeShapeType="1"/>
          </p:cNvCxnSpPr>
          <p:nvPr/>
        </p:nvCxnSpPr>
        <p:spPr bwMode="auto">
          <a:xfrm flipH="1" flipV="1">
            <a:off x="2765823" y="3216275"/>
            <a:ext cx="463153" cy="463550"/>
          </a:xfrm>
          <a:prstGeom prst="straightConnector1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13"/>
          <p:cNvCxnSpPr>
            <a:cxnSpLocks noChangeShapeType="1"/>
          </p:cNvCxnSpPr>
          <p:nvPr/>
        </p:nvCxnSpPr>
        <p:spPr bwMode="auto">
          <a:xfrm rot="5400000">
            <a:off x="3703241" y="4419204"/>
            <a:ext cx="720725" cy="16669"/>
          </a:xfrm>
          <a:prstGeom prst="straightConnector1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14950" y="4822826"/>
            <a:ext cx="4243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friut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是水果的总称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  <p:bldP spid="1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674019" y="5695950"/>
            <a:ext cx="33408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vegetables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2" descr="蔬菜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560" y="1431926"/>
            <a:ext cx="5319713" cy="41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014788" y="5661026"/>
            <a:ext cx="5429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vegetables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是蔬菜的总称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6" grpId="0" bldLvl="0"/>
    </p:bldLst>
  </p:timing>
</p:sld>
</file>

<file path=ppt/tags/tag1.xml><?xml version="1.0" encoding="utf-8"?>
<p:tagLst xmlns:p="http://schemas.openxmlformats.org/presentationml/2006/main">
  <p:tag name="KSO_WPP_MARK_KEY" val="1d72c959-533f-48d0-99de-e5fed570762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1853</Words>
  <Application>WPS 演示</Application>
  <PresentationFormat>全屏显示(4:3)</PresentationFormat>
  <Paragraphs>234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1103</cp:revision>
  <dcterms:created xsi:type="dcterms:W3CDTF">2013-07-01T03:05:00Z</dcterms:created>
  <dcterms:modified xsi:type="dcterms:W3CDTF">2023-03-04T12:09:45Z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BFB1399570B148858A4EB567D0B8D450</vt:lpwstr>
  </property>
</Properties>
</file>