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80" r:id="rId3"/>
    <p:sldId id="607" r:id="rId5"/>
    <p:sldId id="612" r:id="rId6"/>
    <p:sldId id="613" r:id="rId7"/>
    <p:sldId id="614" r:id="rId8"/>
    <p:sldId id="582" r:id="rId9"/>
    <p:sldId id="619" r:id="rId10"/>
    <p:sldId id="601" r:id="rId11"/>
    <p:sldId id="625" r:id="rId12"/>
    <p:sldId id="628" r:id="rId13"/>
    <p:sldId id="630" r:id="rId14"/>
    <p:sldId id="599" r:id="rId15"/>
    <p:sldId id="621" r:id="rId16"/>
    <p:sldId id="606" r:id="rId17"/>
    <p:sldId id="603" r:id="rId18"/>
    <p:sldId id="622" r:id="rId19"/>
    <p:sldId id="414" r:id="rId20"/>
    <p:sldId id="268" r:id="rId21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4BCFE1"/>
    <a:srgbClr val="0000FF"/>
    <a:srgbClr val="B2F3FC"/>
    <a:srgbClr val="57D2E3"/>
    <a:srgbClr val="21B1C5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91" autoAdjust="0"/>
    <p:restoredTop sz="66048" autoAdjust="0"/>
  </p:normalViewPr>
  <p:slideViewPr>
    <p:cSldViewPr snapToGrid="0">
      <p:cViewPr>
        <p:scale>
          <a:sx n="100" d="100"/>
          <a:sy n="100" d="100"/>
        </p:scale>
        <p:origin x="-162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D91265F-A929-47D1-B628-0B976BB1795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4D6669C-F954-4BC4-B22B-B7C3A5188F0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CF4475E-CD75-4087-8293-28108ABA13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AECED18-7AAC-4400-BA8E-C82D895F30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2.jpeg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2.xml"/><Relationship Id="rId7" Type="http://schemas.openxmlformats.org/officeDocument/2006/relationships/oleObject" Target="../embeddings/oleObject3.bin"/><Relationship Id="rId6" Type="http://schemas.openxmlformats.org/officeDocument/2006/relationships/image" Target="../media/image9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jpeg"/><Relationship Id="rId8" Type="http://schemas.openxmlformats.org/officeDocument/2006/relationships/image" Target="../media/image28.jpeg"/><Relationship Id="rId7" Type="http://schemas.openxmlformats.org/officeDocument/2006/relationships/image" Target="../media/image27.jpe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40.jpe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3.png"/><Relationship Id="rId1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-1" y="1987551"/>
            <a:ext cx="6128147" cy="1350110"/>
            <a:chOff x="-636184" y="2105677"/>
            <a:chExt cx="8170145" cy="1354843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281349" y="2105677"/>
              <a:ext cx="4184463" cy="582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3 Lesson 17</a:t>
              </a:r>
              <a:endPara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636184" y="2626610"/>
              <a:ext cx="8170145" cy="8339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Tx/>
                <a:buNone/>
                <a:defRPr/>
              </a:pPr>
              <a:r>
                <a:rPr lang="en-US" altLang="zh-CN" sz="4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What’s for Breakfast?</a:t>
              </a:r>
              <a:endParaRPr lang="zh-CN" altLang="en-US" sz="4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4" name="图片 8" descr="英语冀教（三起）三年级下册（2012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8147" y="1547814"/>
            <a:ext cx="3005138" cy="4348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7410" name="Picture 17" descr="001558d90b3310903fe22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42223" y="2039938"/>
            <a:ext cx="286821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8"/>
          <p:cNvSpPr>
            <a:spLocks noChangeArrowheads="1"/>
          </p:cNvSpPr>
          <p:nvPr/>
        </p:nvSpPr>
        <p:spPr bwMode="auto">
          <a:xfrm>
            <a:off x="108347" y="1162051"/>
            <a:ext cx="4344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A: What’s for lunch?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Picture 9" descr="b96f3449bbb1a53d-1eb91a43796dedc5-278907d31314d65681399755860b5fa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1360" y="2022476"/>
            <a:ext cx="2764631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1" descr="e913d5abd825f3da-ddb8e70395582e98-28cca2675a82167f220dc456e85b31ba_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62050" y="4506913"/>
            <a:ext cx="197167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5" descr="ac75323d6b6de243-a58ff320b7144183-d160427391edede3579e5edb49d3b5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06642" y="4371975"/>
            <a:ext cx="2431256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13" descr="cbb48417418234c0-e44dfafb712c48c3-5ce10f03bacd04ff3e17b6fbc2cf79a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305175" y="4545014"/>
            <a:ext cx="2132410" cy="21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Rectangle 6"/>
          <p:cNvSpPr>
            <a:spLocks noChangeArrowheads="1"/>
          </p:cNvSpPr>
          <p:nvPr/>
        </p:nvSpPr>
        <p:spPr bwMode="auto">
          <a:xfrm>
            <a:off x="4517232" y="1174751"/>
            <a:ext cx="51601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B: I like ___ for lunch. 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7417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434" name="Rectangle 2"/>
          <p:cNvSpPr txBox="1">
            <a:spLocks noChangeArrowheads="1"/>
          </p:cNvSpPr>
          <p:nvPr/>
        </p:nvSpPr>
        <p:spPr bwMode="auto">
          <a:xfrm>
            <a:off x="1845469" y="658813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Summary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250031" y="1873251"/>
            <a:ext cx="59543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</a:rPr>
              <a:t> What’s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  <a:r>
              <a:rPr lang="en-US" altLang="zh-CN" sz="3200" b="1">
                <a:latin typeface="Times New Roman" panose="02020603050405020304" pitchFamily="18" charset="0"/>
              </a:rPr>
              <a:t> breakfast?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4832748" y="1887538"/>
            <a:ext cx="45839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早餐吃什么？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15516" y="3133726"/>
            <a:ext cx="51601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>
                <a:latin typeface="Times New Roman" panose="02020603050405020304" pitchFamily="18" charset="0"/>
              </a:rPr>
              <a:t>I like ___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  <a:r>
              <a:rPr lang="en-US" altLang="zh-CN" sz="3200" b="1">
                <a:latin typeface="Times New Roman" panose="02020603050405020304" pitchFamily="18" charset="0"/>
              </a:rPr>
              <a:t> breakfast. 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4974431" y="3151188"/>
            <a:ext cx="45827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我早餐喜欢吃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458" name="Rectangle 2"/>
          <p:cNvSpPr txBox="1">
            <a:spLocks noChangeArrowheads="1"/>
          </p:cNvSpPr>
          <p:nvPr/>
        </p:nvSpPr>
        <p:spPr bwMode="auto">
          <a:xfrm>
            <a:off x="1964532" y="67468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Letters and sounds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9459" name="Picture 19" descr="360截图20140416194725354"/>
          <p:cNvPicPr>
            <a:picLocks noChangeAspect="1" noChangeArrowheads="1"/>
          </p:cNvPicPr>
          <p:nvPr/>
        </p:nvPicPr>
        <p:blipFill>
          <a:blip r:embed="rId1" cstate="email">
            <a:lum bright="6000"/>
          </a:blip>
          <a:srcRect/>
          <a:stretch>
            <a:fillRect/>
          </a:stretch>
        </p:blipFill>
        <p:spPr bwMode="auto">
          <a:xfrm>
            <a:off x="1651398" y="1727200"/>
            <a:ext cx="543520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20" descr="图片1"/>
          <p:cNvPicPr>
            <a:picLocks noChangeAspect="1" noChangeArrowheads="1"/>
          </p:cNvPicPr>
          <p:nvPr/>
        </p:nvPicPr>
        <p:blipFill>
          <a:blip r:embed="rId2" cstate="email">
            <a:lum bright="6000"/>
          </a:blip>
          <a:srcRect/>
          <a:stretch>
            <a:fillRect/>
          </a:stretch>
        </p:blipFill>
        <p:spPr bwMode="auto">
          <a:xfrm>
            <a:off x="1651398" y="3043238"/>
            <a:ext cx="543520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2222897" y="1868489"/>
            <a:ext cx="1257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</a:rPr>
              <a:t> /h/</a:t>
            </a:r>
            <a:endParaRPr lang="en-US" altLang="zh-CN" sz="40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2313385" y="3201989"/>
            <a:ext cx="1257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</a:rPr>
              <a:t>/w/</a:t>
            </a:r>
            <a:endParaRPr lang="en-US" altLang="zh-CN" sz="40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63" name="Picture 10" descr="图片1"/>
          <p:cNvPicPr>
            <a:picLocks noChangeAspect="1" noChangeArrowheads="1"/>
          </p:cNvPicPr>
          <p:nvPr/>
        </p:nvPicPr>
        <p:blipFill>
          <a:blip r:embed="rId3" cstate="email">
            <a:lum bright="6000"/>
          </a:blip>
          <a:srcRect/>
          <a:stretch>
            <a:fillRect/>
          </a:stretch>
        </p:blipFill>
        <p:spPr bwMode="auto">
          <a:xfrm>
            <a:off x="1651397" y="4256089"/>
            <a:ext cx="5385197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11" descr="图片1"/>
          <p:cNvPicPr>
            <a:picLocks noChangeAspect="1" noChangeArrowheads="1"/>
          </p:cNvPicPr>
          <p:nvPr/>
        </p:nvPicPr>
        <p:blipFill>
          <a:blip r:embed="rId4" cstate="email">
            <a:lum bright="6000"/>
          </a:blip>
          <a:srcRect/>
          <a:stretch>
            <a:fillRect/>
          </a:stretch>
        </p:blipFill>
        <p:spPr bwMode="auto">
          <a:xfrm>
            <a:off x="1651398" y="5429250"/>
            <a:ext cx="5435203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180035" y="4313239"/>
            <a:ext cx="1257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</a:rPr>
              <a:t> /r/</a:t>
            </a:r>
            <a:endParaRPr lang="en-US" altLang="zh-CN" sz="40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2171700" y="5554664"/>
            <a:ext cx="1428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</a:rPr>
              <a:t> /ju:/</a:t>
            </a:r>
            <a:endParaRPr lang="en-US" altLang="zh-CN" sz="40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482" name="Rectangle 2"/>
          <p:cNvSpPr txBox="1">
            <a:spLocks noChangeArrowheads="1"/>
          </p:cNvSpPr>
          <p:nvPr/>
        </p:nvSpPr>
        <p:spPr bwMode="auto">
          <a:xfrm>
            <a:off x="2224088" y="5556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Letters and sounds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8" name="文本框 17"/>
          <p:cNvSpPr txBox="1">
            <a:spLocks noChangeArrowheads="1"/>
          </p:cNvSpPr>
          <p:nvPr/>
        </p:nvSpPr>
        <p:spPr bwMode="auto">
          <a:xfrm>
            <a:off x="850107" y="1192213"/>
            <a:ext cx="5561410" cy="52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字母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h, w, r, u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的发音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17"/>
          <p:cNvSpPr txBox="1">
            <a:spLocks noChangeArrowheads="1"/>
          </p:cNvSpPr>
          <p:nvPr/>
        </p:nvSpPr>
        <p:spPr bwMode="auto">
          <a:xfrm>
            <a:off x="479822" y="4138614"/>
            <a:ext cx="8261747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发音要领：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发音时气流自由逸出口腔，只在通过声门时发生轻微摩擦。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7"/>
          <p:cNvSpPr txBox="1">
            <a:spLocks noChangeArrowheads="1"/>
          </p:cNvSpPr>
          <p:nvPr/>
        </p:nvSpPr>
        <p:spPr bwMode="auto">
          <a:xfrm>
            <a:off x="577454" y="5775326"/>
            <a:ext cx="7793831" cy="58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例词：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hair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头发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hate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恨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him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他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303610" y="2025650"/>
            <a:ext cx="8732044" cy="1005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27380"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字母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h, w, r, u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分别住进了不同的单词家中，让我们一起来看一看吧！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641748" y="3462338"/>
            <a:ext cx="7446169" cy="52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）字母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的发音是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/h/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456010" y="1535113"/>
            <a:ext cx="4873228" cy="52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）字母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的发音是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/w/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17"/>
          <p:cNvSpPr txBox="1">
            <a:spLocks noChangeArrowheads="1"/>
          </p:cNvSpPr>
          <p:nvPr/>
        </p:nvSpPr>
        <p:spPr bwMode="auto">
          <a:xfrm>
            <a:off x="545307" y="2497139"/>
            <a:ext cx="8261747" cy="1688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发音要领：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发音时，双唇略收圆，并突出，舌后部向软腭抬高，气流经口腔，由双唇间空隙而出，但是上齿不能接触下唇，声带要振动，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/w/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是浊辅音。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7"/>
          <p:cNvSpPr txBox="1">
            <a:spLocks noChangeArrowheads="1"/>
          </p:cNvSpPr>
          <p:nvPr/>
        </p:nvSpPr>
        <p:spPr bwMode="auto">
          <a:xfrm>
            <a:off x="545306" y="5165725"/>
            <a:ext cx="7792641" cy="52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例词：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woman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女人 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word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字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wash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洗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509" name="Rectangle 2"/>
          <p:cNvSpPr txBox="1">
            <a:spLocks noChangeArrowheads="1"/>
          </p:cNvSpPr>
          <p:nvPr/>
        </p:nvSpPr>
        <p:spPr bwMode="auto">
          <a:xfrm>
            <a:off x="1964532" y="63023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Letters and sounds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456010" y="1535113"/>
            <a:ext cx="4873228" cy="52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）字母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的发音是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/r/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17"/>
          <p:cNvSpPr txBox="1">
            <a:spLocks noChangeArrowheads="1"/>
          </p:cNvSpPr>
          <p:nvPr/>
        </p:nvSpPr>
        <p:spPr bwMode="auto">
          <a:xfrm>
            <a:off x="545307" y="2497139"/>
            <a:ext cx="8261747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发音要领：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发音时，舌尖向上齿龈卷起，舌两侧稍收拢，双唇略突出，气流通过舌尖和齿龈形成轻微摩擦，发声时声带震动。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7"/>
          <p:cNvSpPr txBox="1">
            <a:spLocks noChangeArrowheads="1"/>
          </p:cNvSpPr>
          <p:nvPr/>
        </p:nvSpPr>
        <p:spPr bwMode="auto">
          <a:xfrm>
            <a:off x="545306" y="5165725"/>
            <a:ext cx="7792641" cy="52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例词：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right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对的 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rich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富有的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533" name="Rectangle 2"/>
          <p:cNvSpPr txBox="1">
            <a:spLocks noChangeArrowheads="1"/>
          </p:cNvSpPr>
          <p:nvPr/>
        </p:nvSpPr>
        <p:spPr bwMode="auto">
          <a:xfrm>
            <a:off x="1964532" y="63023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Letters and sounds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456010" y="1535113"/>
            <a:ext cx="4873228" cy="52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字母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的发音是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</a:t>
            </a:r>
            <a:r>
              <a:rPr lang="en-US" altLang="zh-CN" sz="2400" b="1" dirty="0">
                <a:solidFill>
                  <a:srgbClr val="00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ju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17"/>
          <p:cNvSpPr txBox="1">
            <a:spLocks noChangeArrowheads="1"/>
          </p:cNvSpPr>
          <p:nvPr/>
        </p:nvSpPr>
        <p:spPr bwMode="auto">
          <a:xfrm>
            <a:off x="545307" y="2497138"/>
            <a:ext cx="8261747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发音要领：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发音时嘴唇是向内聚拢成圆形的，舌头顶住下边的牙齿，然后随发音开始移动，舌头从口腔前部略微向后移动。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7"/>
          <p:cNvSpPr txBox="1">
            <a:spLocks noChangeArrowheads="1"/>
          </p:cNvSpPr>
          <p:nvPr/>
        </p:nvSpPr>
        <p:spPr bwMode="auto">
          <a:xfrm>
            <a:off x="545306" y="5165725"/>
            <a:ext cx="7792641" cy="52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例词：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 you 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你  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view 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看法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557" name="Rectangle 2"/>
          <p:cNvSpPr txBox="1">
            <a:spLocks noChangeArrowheads="1"/>
          </p:cNvSpPr>
          <p:nvPr/>
        </p:nvSpPr>
        <p:spPr bwMode="auto">
          <a:xfrm>
            <a:off x="1964532" y="63023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Letters and sounds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578" name="Rectangle 2"/>
          <p:cNvSpPr txBox="1">
            <a:spLocks noChangeArrowheads="1"/>
          </p:cNvSpPr>
          <p:nvPr/>
        </p:nvSpPr>
        <p:spPr bwMode="auto">
          <a:xfrm>
            <a:off x="2234804" y="7175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Homework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 eaLnBrk="0" hangingPunct="0">
              <a:lnSpc>
                <a:spcPct val="90000"/>
              </a:lnSpc>
            </a:pP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6" name="TextBox 3"/>
          <p:cNvSpPr>
            <a:spLocks noChangeArrowheads="1"/>
          </p:cNvSpPr>
          <p:nvPr/>
        </p:nvSpPr>
        <p:spPr bwMode="auto">
          <a:xfrm>
            <a:off x="9525" y="1516063"/>
            <a:ext cx="9320213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、熟记本节课所学句型和单词，必须会听、说、读、写。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en-US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Write down your lunch and dinner in English .Talk with your partner.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用英语写下你今天的午餐和晚餐，伙伴之间交流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 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Group 17"/>
          <p:cNvGrpSpPr/>
          <p:nvPr/>
        </p:nvGrpSpPr>
        <p:grpSpPr bwMode="auto">
          <a:xfrm>
            <a:off x="2288381" y="1974851"/>
            <a:ext cx="3468291" cy="4498975"/>
            <a:chOff x="672" y="1056"/>
            <a:chExt cx="2913" cy="2834"/>
          </a:xfrm>
        </p:grpSpPr>
        <p:graphicFrame>
          <p:nvGraphicFramePr>
            <p:cNvPr id="9219" name="Object 2"/>
            <p:cNvGraphicFramePr>
              <a:graphicFrameLocks noChangeAspect="1"/>
            </p:cNvGraphicFramePr>
            <p:nvPr/>
          </p:nvGraphicFramePr>
          <p:xfrm>
            <a:off x="672" y="1056"/>
            <a:ext cx="2913" cy="28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9" name="" r:id="rId1" imgW="3810000" imgH="5076825" progId="StaticMetafile">
                    <p:embed/>
                  </p:oleObj>
                </mc:Choice>
                <mc:Fallback>
                  <p:oleObj name="" r:id="rId1" imgW="3810000" imgH="5076825" progId="StaticMetafile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r="49991" b="63544"/>
                        <a:stretch>
                          <a:fillRect/>
                        </a:stretch>
                      </p:blipFill>
                      <p:spPr bwMode="auto">
                        <a:xfrm>
                          <a:off x="672" y="1056"/>
                          <a:ext cx="2913" cy="283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9220" name="Group 19"/>
            <p:cNvGrpSpPr/>
            <p:nvPr/>
          </p:nvGrpSpPr>
          <p:grpSpPr bwMode="auto">
            <a:xfrm>
              <a:off x="1344" y="2256"/>
              <a:ext cx="1121" cy="864"/>
              <a:chOff x="2016" y="2256"/>
              <a:chExt cx="1121" cy="864"/>
            </a:xfrm>
          </p:grpSpPr>
          <p:pic>
            <p:nvPicPr>
              <p:cNvPr id="9221" name="Picture 20" descr="图片1_副本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016" y="2256"/>
                <a:ext cx="672" cy="3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22" name="Picture 21" descr="2_副本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-1852039">
                <a:off x="2496" y="2400"/>
                <a:ext cx="641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aphicFrame>
        <p:nvGraphicFramePr>
          <p:cNvPr id="27" name="Object 3"/>
          <p:cNvGraphicFramePr>
            <a:graphicFrameLocks noChangeAspect="1"/>
          </p:cNvGraphicFramePr>
          <p:nvPr/>
        </p:nvGraphicFramePr>
        <p:xfrm>
          <a:off x="2288381" y="1974851"/>
          <a:ext cx="3468291" cy="449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图片" r:id="rId5" imgW="9753600" imgH="6505575" progId="StaticMetafile">
                  <p:embed/>
                </p:oleObj>
              </mc:Choice>
              <mc:Fallback>
                <p:oleObj name="图片" r:id="rId5" imgW="9753600" imgH="6505575" progId="StaticMetafil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66998" t="27783" r="2362" b="26399"/>
                      <a:stretch>
                        <a:fillRect/>
                      </a:stretch>
                    </p:blipFill>
                    <p:spPr bwMode="auto">
                      <a:xfrm>
                        <a:off x="2288381" y="1974851"/>
                        <a:ext cx="3468291" cy="449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4"/>
          <p:cNvGraphicFramePr>
            <a:graphicFrameLocks noChangeAspect="1"/>
          </p:cNvGraphicFramePr>
          <p:nvPr/>
        </p:nvGraphicFramePr>
        <p:xfrm>
          <a:off x="2288381" y="1971676"/>
          <a:ext cx="3468291" cy="449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" r:id="rId7" imgW="9753600" imgH="6505575" progId="StaticMetafile">
                  <p:embed/>
                </p:oleObj>
              </mc:Choice>
              <mc:Fallback>
                <p:oleObj name="" r:id="rId7" imgW="9753600" imgH="6505575" progId="StaticMetafil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108" t="28613" r="67146" b="26399"/>
                      <a:stretch>
                        <a:fillRect/>
                      </a:stretch>
                    </p:blipFill>
                    <p:spPr bwMode="auto">
                      <a:xfrm>
                        <a:off x="2288381" y="1971676"/>
                        <a:ext cx="3468291" cy="449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3001566" y="1379538"/>
            <a:ext cx="41719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morning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2863454" y="3343276"/>
            <a:ext cx="41719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afternoon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3134916" y="5070476"/>
            <a:ext cx="32575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evening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9228" name="Rectangle 2"/>
          <p:cNvSpPr txBox="1">
            <a:spLocks noChangeArrowheads="1"/>
          </p:cNvSpPr>
          <p:nvPr/>
        </p:nvSpPr>
        <p:spPr bwMode="auto">
          <a:xfrm>
            <a:off x="0" y="885825"/>
            <a:ext cx="2506266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4000" b="1" dirty="0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-0.36111 -0.3719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0" y="-18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-0.36945 -0.06134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0" y="-3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-0.35278 0.26088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00" y="130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0" grpId="1"/>
      <p:bldP spid="30" grpId="2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336007" y="5862639"/>
            <a:ext cx="2917031" cy="52322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in the morning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3450" y="1179513"/>
            <a:ext cx="1721644" cy="281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034654" y="4105276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get up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49203" y="1576388"/>
            <a:ext cx="2051447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15853" y="4813301"/>
            <a:ext cx="30241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have breakfast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95950" y="1743076"/>
            <a:ext cx="1866900" cy="349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554266" y="5392739"/>
            <a:ext cx="30241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go to school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9" name="Rectangle 2"/>
          <p:cNvSpPr txBox="1">
            <a:spLocks noChangeArrowheads="1"/>
          </p:cNvSpPr>
          <p:nvPr/>
        </p:nvSpPr>
        <p:spPr bwMode="auto">
          <a:xfrm>
            <a:off x="0" y="763588"/>
            <a:ext cx="2506266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3600" b="1" dirty="0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bldLvl="0"/>
      <p:bldP spid="13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2739629" y="5964239"/>
            <a:ext cx="3294459" cy="52322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in the afternoon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5572" y="1141414"/>
            <a:ext cx="1865709" cy="349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629150" y="4918076"/>
            <a:ext cx="30241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go to school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949053" y="4683126"/>
            <a:ext cx="30241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have lunch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51385" y="1571625"/>
            <a:ext cx="2914650" cy="29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Rectangle 2"/>
          <p:cNvSpPr txBox="1">
            <a:spLocks noChangeArrowheads="1"/>
          </p:cNvSpPr>
          <p:nvPr/>
        </p:nvSpPr>
        <p:spPr bwMode="auto">
          <a:xfrm>
            <a:off x="0" y="860425"/>
            <a:ext cx="2506266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200" b="1"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3200" b="1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759869" y="5949951"/>
            <a:ext cx="3294460" cy="52322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in the evening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02544" y="1503364"/>
            <a:ext cx="2268141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20000">
            <a:off x="5974557" y="2222501"/>
            <a:ext cx="2051447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 descr="u=979654263,2015091917&amp;fm=23&amp;gp=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49304" y="2006600"/>
            <a:ext cx="210621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272779" y="4081464"/>
            <a:ext cx="29872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have dinner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888581" y="4435476"/>
            <a:ext cx="30241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read a book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6376987" y="4810126"/>
            <a:ext cx="30241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go to bed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7" name="Rectangle 2"/>
          <p:cNvSpPr txBox="1">
            <a:spLocks noChangeArrowheads="1"/>
          </p:cNvSpPr>
          <p:nvPr/>
        </p:nvSpPr>
        <p:spPr bwMode="auto">
          <a:xfrm>
            <a:off x="0" y="800100"/>
            <a:ext cx="2506266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200" b="1"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3200" b="1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/>
      <p:bldP spid="15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314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1" name="Picture 3" descr="D:\淘宝课件\冀教版小学英语三年级下册  三年级起点\17春冀教（三起）三英下--教材图片素材\Unit 3\small\milk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1254" y="1597025"/>
            <a:ext cx="1359694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D:\淘宝课件\冀教版小学英语三年级下册  三年级起点\17春冀教（三起）三英下--教材图片素材\Unit 3\small\brea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5085" y="1944689"/>
            <a:ext cx="18288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D:\淘宝课件\冀教版小学英语三年级下册  三年级起点\17春冀教（三起）三英下--教材图片素材\Unit 3\small\eg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8169" y="4397376"/>
            <a:ext cx="16002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 descr="2339532_083619068_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86263" y="4092576"/>
            <a:ext cx="2016919" cy="226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1993106" y="1898650"/>
            <a:ext cx="1828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milk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531769" y="1898650"/>
            <a:ext cx="1828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bread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927622" y="2798763"/>
            <a:ext cx="24479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不可数名词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6347222" y="2755901"/>
            <a:ext cx="24479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不可数名词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2156222" y="4743450"/>
            <a:ext cx="1828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an egg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6565106" y="4743450"/>
            <a:ext cx="1828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eggs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338" name="Rectangle 2"/>
          <p:cNvSpPr txBox="1">
            <a:spLocks noChangeArrowheads="1"/>
          </p:cNvSpPr>
          <p:nvPr/>
        </p:nvSpPr>
        <p:spPr bwMode="auto">
          <a:xfrm>
            <a:off x="1926477" y="371289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chant!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grpSp>
        <p:nvGrpSpPr>
          <p:cNvPr id="14339" name="组合 23"/>
          <p:cNvGrpSpPr/>
          <p:nvPr/>
        </p:nvGrpSpPr>
        <p:grpSpPr bwMode="auto">
          <a:xfrm>
            <a:off x="751285" y="1081089"/>
            <a:ext cx="2862263" cy="1430337"/>
            <a:chOff x="914399" y="5363029"/>
            <a:chExt cx="3817257" cy="1494971"/>
          </a:xfrm>
        </p:grpSpPr>
        <p:pic>
          <p:nvPicPr>
            <p:cNvPr id="14340" name="Picture 3" descr="D:\淘宝课件\冀教版小学英语三年级下册  三年级起点\17春冀教（三起）三英下--教材图片素材\Unit 3\small\milk.jp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74057" y="5377543"/>
              <a:ext cx="1327646" cy="1465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1" name="Picture 2" descr="D:\淘宝课件\冀教版小学英语三年级下册  三年级起点\17春冀教（三起）三英下--教材图片素材\Unit 3\small\bread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554514" y="5562259"/>
              <a:ext cx="2104571" cy="1179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2" name="圆角矩形 22"/>
            <p:cNvSpPr>
              <a:spLocks noChangeArrowheads="1"/>
            </p:cNvSpPr>
            <p:nvPr/>
          </p:nvSpPr>
          <p:spPr bwMode="auto">
            <a:xfrm>
              <a:off x="914399" y="5363029"/>
              <a:ext cx="3817257" cy="1494971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</p:grpSp>
      <p:grpSp>
        <p:nvGrpSpPr>
          <p:cNvPr id="14343" name="组合 29"/>
          <p:cNvGrpSpPr/>
          <p:nvPr/>
        </p:nvGrpSpPr>
        <p:grpSpPr bwMode="auto">
          <a:xfrm>
            <a:off x="717948" y="3171825"/>
            <a:ext cx="2863453" cy="1239838"/>
            <a:chOff x="0" y="5363029"/>
            <a:chExt cx="3817257" cy="1494971"/>
          </a:xfrm>
        </p:grpSpPr>
        <p:sp>
          <p:nvSpPr>
            <p:cNvPr id="14344" name="圆角矩形 26"/>
            <p:cNvSpPr>
              <a:spLocks noChangeArrowheads="1"/>
            </p:cNvSpPr>
            <p:nvPr/>
          </p:nvSpPr>
          <p:spPr bwMode="auto">
            <a:xfrm>
              <a:off x="0" y="5363029"/>
              <a:ext cx="3817257" cy="1494971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  <p:pic>
          <p:nvPicPr>
            <p:cNvPr id="14345" name="Picture 4" descr="D:\淘宝课件\冀教版小学英语三年级下册  三年级起点\17春冀教（三起）三英下--教材图片素材\Unit 3\small\egg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857829" y="5546188"/>
              <a:ext cx="1669144" cy="1108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6" name="Picture 5" descr="D:\淘宝课件\冀教版小学英语三年级下册  三年级起点\17春冀教（三起）三英下--教材图片素材\Unit 3\small\noodle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59657" y="5534725"/>
              <a:ext cx="1451428" cy="1192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347" name="组合 32"/>
          <p:cNvGrpSpPr/>
          <p:nvPr/>
        </p:nvGrpSpPr>
        <p:grpSpPr bwMode="auto">
          <a:xfrm>
            <a:off x="717948" y="4992688"/>
            <a:ext cx="2863453" cy="1320800"/>
            <a:chOff x="957942" y="4992914"/>
            <a:chExt cx="3817257" cy="1494971"/>
          </a:xfrm>
        </p:grpSpPr>
        <p:sp>
          <p:nvSpPr>
            <p:cNvPr id="14348" name="圆角矩形 17"/>
            <p:cNvSpPr>
              <a:spLocks noChangeArrowheads="1"/>
            </p:cNvSpPr>
            <p:nvPr/>
          </p:nvSpPr>
          <p:spPr bwMode="auto">
            <a:xfrm>
              <a:off x="957942" y="4992914"/>
              <a:ext cx="3817257" cy="1494971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  <p:pic>
          <p:nvPicPr>
            <p:cNvPr id="14349" name="Picture 6" descr="D:\淘宝课件\冀教版小学英语三年级下册  三年级起点\17春冀教（三起）三英下--教材图片素材\Unit 3\small\rice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048000" y="5080691"/>
              <a:ext cx="1422399" cy="1286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0" name="Picture 7" descr="D:\淘宝课件\冀教版小学英语三年级下册  三年级起点\17春冀教（三起）三英下--教材图片素材\Unit 3\small\chicken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132115" y="5050972"/>
              <a:ext cx="1632111" cy="1364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348854" y="2538414"/>
            <a:ext cx="43969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Milk and bread, milk and bread.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239316" y="4367214"/>
            <a:ext cx="43981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Noodles and eggs, noodles and eggs.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173832" y="6305551"/>
            <a:ext cx="43981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Chicken and rice, chicken and rice.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4463654" y="2581276"/>
            <a:ext cx="43969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Put your hands on your hand.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4463654" y="4411664"/>
            <a:ext cx="43969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Put your hands on your legs.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4502944" y="6276976"/>
            <a:ext cx="43981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Put your hands on your eyes.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357" name="组合 46"/>
          <p:cNvGrpSpPr/>
          <p:nvPr/>
        </p:nvGrpSpPr>
        <p:grpSpPr bwMode="auto">
          <a:xfrm>
            <a:off x="4732735" y="1143000"/>
            <a:ext cx="2538413" cy="1397000"/>
            <a:chOff x="6324600" y="1142999"/>
            <a:chExt cx="3238500" cy="1295401"/>
          </a:xfrm>
        </p:grpSpPr>
        <p:pic>
          <p:nvPicPr>
            <p:cNvPr id="14358" name="Picture 4" descr="图片1_副本h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6350000" y="1181100"/>
              <a:ext cx="3200400" cy="124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9" name="圆角矩形 39"/>
            <p:cNvSpPr>
              <a:spLocks noChangeArrowheads="1"/>
            </p:cNvSpPr>
            <p:nvPr/>
          </p:nvSpPr>
          <p:spPr bwMode="auto">
            <a:xfrm>
              <a:off x="6324600" y="1142999"/>
              <a:ext cx="3238500" cy="1295401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</p:grpSp>
      <p:grpSp>
        <p:nvGrpSpPr>
          <p:cNvPr id="14360" name="组合 45"/>
          <p:cNvGrpSpPr/>
          <p:nvPr/>
        </p:nvGrpSpPr>
        <p:grpSpPr bwMode="auto">
          <a:xfrm>
            <a:off x="4773216" y="3187700"/>
            <a:ext cx="2466975" cy="1296988"/>
            <a:chOff x="6248400" y="3187699"/>
            <a:chExt cx="3289300" cy="1297215"/>
          </a:xfrm>
        </p:grpSpPr>
        <p:pic>
          <p:nvPicPr>
            <p:cNvPr id="14361" name="Picture 4" descr="图片1_副本h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248400" y="3225800"/>
              <a:ext cx="3268738" cy="1259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2" name="圆角矩形 42"/>
            <p:cNvSpPr>
              <a:spLocks noChangeArrowheads="1"/>
            </p:cNvSpPr>
            <p:nvPr/>
          </p:nvSpPr>
          <p:spPr bwMode="auto">
            <a:xfrm>
              <a:off x="6299200" y="3187699"/>
              <a:ext cx="3238500" cy="1295401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</p:grpSp>
      <p:grpSp>
        <p:nvGrpSpPr>
          <p:cNvPr id="14363" name="组合 44"/>
          <p:cNvGrpSpPr/>
          <p:nvPr/>
        </p:nvGrpSpPr>
        <p:grpSpPr bwMode="auto">
          <a:xfrm>
            <a:off x="4735116" y="4919664"/>
            <a:ext cx="2543175" cy="1443037"/>
            <a:chOff x="6350000" y="5067299"/>
            <a:chExt cx="3238500" cy="1295401"/>
          </a:xfrm>
        </p:grpSpPr>
        <p:pic>
          <p:nvPicPr>
            <p:cNvPr id="14364" name="Picture 4" descr="图片1_副本h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6350000" y="5080000"/>
              <a:ext cx="3238500" cy="124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5" name="圆角矩形 43"/>
            <p:cNvSpPr>
              <a:spLocks noChangeArrowheads="1"/>
            </p:cNvSpPr>
            <p:nvPr/>
          </p:nvSpPr>
          <p:spPr bwMode="auto">
            <a:xfrm>
              <a:off x="6350000" y="5067299"/>
              <a:ext cx="3238500" cy="1295401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362" name="Rectangle 2"/>
          <p:cNvSpPr txBox="1">
            <a:spLocks noChangeArrowheads="1"/>
          </p:cNvSpPr>
          <p:nvPr/>
        </p:nvSpPr>
        <p:spPr bwMode="auto">
          <a:xfrm>
            <a:off x="1845469" y="3397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5363" name="Picture 3" descr="D:\淘宝课件\冀教版小学英语三年级下册  三年级起点\17春冀教（三起）三英下--教材图片素材\Unit 3\025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06453" y="4497389"/>
            <a:ext cx="2100263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D:\淘宝课件\冀教版小学英语三年级下册  三年级起点\17春冀教（三起）三英下--教材图片素材\Unit 3\02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17169" y="1652588"/>
            <a:ext cx="1894285" cy="251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D:\淘宝课件\冀教版小学英语三年级下册  三年级起点\17春冀教（三起）三英下--教材图片素材\Unit 3\02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53854" y="1916113"/>
            <a:ext cx="1850231" cy="242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0" y="973139"/>
            <a:ext cx="3092054" cy="1444625"/>
          </a:xfrm>
          <a:prstGeom prst="wedgeEllipseCallout">
            <a:avLst>
              <a:gd name="adj1" fmla="val 38884"/>
              <a:gd name="adj2" fmla="val 65037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 like noodles for breakfast.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4658916" y="769939"/>
            <a:ext cx="4768453" cy="1900237"/>
          </a:xfrm>
          <a:prstGeom prst="wedgeEllipseCallout">
            <a:avLst>
              <a:gd name="adj1" fmla="val -38620"/>
              <a:gd name="adj2" fmla="val 87148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 like milk and bread for breakfast.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5801916" y="3482976"/>
            <a:ext cx="3092053" cy="1446213"/>
          </a:xfrm>
          <a:prstGeom prst="wedgeEllipseCallout">
            <a:avLst>
              <a:gd name="adj1" fmla="val -40694"/>
              <a:gd name="adj2" fmla="val 91139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 like soup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for breakfast.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9" name="Picture 2" descr="D:\淘宝课件\冀教版小学英语三年级下册  三年级起点\17春冀教（三起）三英下--教材图片素材\Unit 3\02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75285" y="4543425"/>
            <a:ext cx="1971675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4"/>
          <p:cNvSpPr>
            <a:spLocks noChangeArrowheads="1"/>
          </p:cNvSpPr>
          <p:nvPr/>
        </p:nvSpPr>
        <p:spPr bwMode="auto">
          <a:xfrm>
            <a:off x="-108347" y="3643313"/>
            <a:ext cx="3090863" cy="1446212"/>
          </a:xfrm>
          <a:prstGeom prst="wedgeEllipseCallout">
            <a:avLst>
              <a:gd name="adj1" fmla="val 38884"/>
              <a:gd name="adj2" fmla="val 65037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 like chicken for breakfast.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386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533400" y="1141413"/>
            <a:ext cx="8610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I like ___ for ... (breakfast/ lunch/ dinner) 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pic>
        <p:nvPicPr>
          <p:cNvPr id="16388" name="Picture 16" descr="2528_table06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3666" y="1981200"/>
            <a:ext cx="640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9" name="组合 24"/>
          <p:cNvGrpSpPr/>
          <p:nvPr/>
        </p:nvGrpSpPr>
        <p:grpSpPr bwMode="auto">
          <a:xfrm>
            <a:off x="1847850" y="2433638"/>
            <a:ext cx="1257300" cy="1314159"/>
            <a:chOff x="0" y="0"/>
            <a:chExt cx="1676400" cy="1314664"/>
          </a:xfrm>
        </p:grpSpPr>
        <p:pic>
          <p:nvPicPr>
            <p:cNvPr id="16390" name="Picture 38" descr="343_3381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76400" cy="982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1" name="TextBox 11"/>
            <p:cNvSpPr txBox="1">
              <a:spLocks noChangeArrowheads="1"/>
            </p:cNvSpPr>
            <p:nvPr/>
          </p:nvSpPr>
          <p:spPr bwMode="auto">
            <a:xfrm>
              <a:off x="76200" y="914400"/>
              <a:ext cx="1219200" cy="400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000" b="1">
                  <a:latin typeface="Times New Roman" panose="02020603050405020304" pitchFamily="18" charset="0"/>
                </a:rPr>
                <a:t>bread</a:t>
              </a:r>
              <a:endPara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392" name="组合 33"/>
          <p:cNvGrpSpPr/>
          <p:nvPr/>
        </p:nvGrpSpPr>
        <p:grpSpPr bwMode="auto">
          <a:xfrm>
            <a:off x="598885" y="3041651"/>
            <a:ext cx="1306115" cy="1571625"/>
            <a:chOff x="0" y="-6096"/>
            <a:chExt cx="914400" cy="2194560"/>
          </a:xfrm>
        </p:grpSpPr>
        <p:pic>
          <p:nvPicPr>
            <p:cNvPr id="16393" name="Picture 40" descr="1509309_111225326057_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8016" y="-6096"/>
              <a:ext cx="737616" cy="2194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4" name="TextBox 11"/>
            <p:cNvSpPr txBox="1">
              <a:spLocks noChangeArrowheads="1"/>
            </p:cNvSpPr>
            <p:nvPr/>
          </p:nvSpPr>
          <p:spPr bwMode="auto">
            <a:xfrm>
              <a:off x="0" y="1066800"/>
              <a:ext cx="914400" cy="558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000" b="1">
                  <a:latin typeface="Times New Roman" panose="02020603050405020304" pitchFamily="18" charset="0"/>
                </a:rPr>
                <a:t>    milk</a:t>
              </a:r>
              <a:endPara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395" name="组合 26"/>
          <p:cNvGrpSpPr/>
          <p:nvPr/>
        </p:nvGrpSpPr>
        <p:grpSpPr bwMode="auto">
          <a:xfrm>
            <a:off x="2988469" y="1974850"/>
            <a:ext cx="1259681" cy="1548994"/>
            <a:chOff x="-3048" y="-6096"/>
            <a:chExt cx="1679448" cy="1549280"/>
          </a:xfrm>
        </p:grpSpPr>
        <p:pic>
          <p:nvPicPr>
            <p:cNvPr id="16396" name="图片 12" descr="1072520_180048022_2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-3048" y="-6096"/>
              <a:ext cx="1633728" cy="1231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7" name="TextBox 14"/>
            <p:cNvSpPr txBox="1">
              <a:spLocks noChangeArrowheads="1"/>
            </p:cNvSpPr>
            <p:nvPr/>
          </p:nvSpPr>
          <p:spPr bwMode="auto">
            <a:xfrm>
              <a:off x="152400" y="1143000"/>
              <a:ext cx="1524000" cy="400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000" b="1">
                  <a:latin typeface="Times New Roman" panose="02020603050405020304" pitchFamily="18" charset="0"/>
                </a:rPr>
                <a:t>noodles</a:t>
              </a:r>
              <a:endPara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398" name="组合 31"/>
          <p:cNvGrpSpPr/>
          <p:nvPr/>
        </p:nvGrpSpPr>
        <p:grpSpPr bwMode="auto">
          <a:xfrm>
            <a:off x="2975373" y="4065588"/>
            <a:ext cx="1334690" cy="1434632"/>
            <a:chOff x="-8635" y="-5906"/>
            <a:chExt cx="1779818" cy="1434748"/>
          </a:xfrm>
        </p:grpSpPr>
        <p:pic>
          <p:nvPicPr>
            <p:cNvPr id="16399" name="图片 15" descr="u=3929176732,2245256768&amp;fm=56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-8635" y="-5906"/>
              <a:ext cx="1779818" cy="1194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0" name="TextBox 14"/>
            <p:cNvSpPr txBox="1">
              <a:spLocks noChangeArrowheads="1"/>
            </p:cNvSpPr>
            <p:nvPr/>
          </p:nvSpPr>
          <p:spPr bwMode="auto">
            <a:xfrm>
              <a:off x="241088" y="1028700"/>
              <a:ext cx="1523999" cy="400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000" b="1">
                  <a:latin typeface="Times New Roman" panose="02020603050405020304" pitchFamily="18" charset="0"/>
                </a:rPr>
                <a:t>chicken</a:t>
              </a:r>
              <a:endPara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401" name="组合 32"/>
          <p:cNvGrpSpPr/>
          <p:nvPr/>
        </p:nvGrpSpPr>
        <p:grpSpPr bwMode="auto">
          <a:xfrm>
            <a:off x="1938338" y="3921125"/>
            <a:ext cx="1145381" cy="1321900"/>
            <a:chOff x="-3048" y="-7430"/>
            <a:chExt cx="1527048" cy="1321958"/>
          </a:xfrm>
        </p:grpSpPr>
        <p:pic>
          <p:nvPicPr>
            <p:cNvPr id="16402" name="图片 17" descr="10330746_174516412166_2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-3048" y="-7430"/>
              <a:ext cx="1524000" cy="1078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3" name="TextBox 14"/>
            <p:cNvSpPr txBox="1">
              <a:spLocks noChangeArrowheads="1"/>
            </p:cNvSpPr>
            <p:nvPr/>
          </p:nvSpPr>
          <p:spPr bwMode="auto">
            <a:xfrm>
              <a:off x="0" y="914400"/>
              <a:ext cx="1524000" cy="400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000" b="1">
                  <a:latin typeface="Times New Roman" panose="02020603050405020304" pitchFamily="18" charset="0"/>
                </a:rPr>
                <a:t>    rice</a:t>
              </a:r>
              <a:endPara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6404" name="TextBox 14"/>
          <p:cNvSpPr txBox="1">
            <a:spLocks noChangeArrowheads="1"/>
          </p:cNvSpPr>
          <p:nvPr/>
        </p:nvSpPr>
        <p:spPr bwMode="auto">
          <a:xfrm>
            <a:off x="5791200" y="3810000"/>
            <a:ext cx="1143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000" b="1">
                <a:latin typeface="Times New Roman" panose="02020603050405020304" pitchFamily="18" charset="0"/>
              </a:rPr>
              <a:t>     fish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405" name="组合 28"/>
          <p:cNvGrpSpPr/>
          <p:nvPr/>
        </p:nvGrpSpPr>
        <p:grpSpPr bwMode="auto">
          <a:xfrm>
            <a:off x="4191000" y="2128838"/>
            <a:ext cx="1600200" cy="1390348"/>
            <a:chOff x="0" y="0"/>
            <a:chExt cx="2133600" cy="1390856"/>
          </a:xfrm>
        </p:grpSpPr>
        <p:pic>
          <p:nvPicPr>
            <p:cNvPr id="16406" name="Picture 22" descr="1215_副本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0" y="0"/>
              <a:ext cx="1752600" cy="1002078"/>
            </a:xfrm>
            <a:prstGeom prst="rect">
              <a:avLst/>
            </a:prstGeom>
            <a:noFill/>
            <a:ln>
              <a:noFill/>
            </a:ln>
            <a:effectLst>
              <a:outerShdw algn="ctr" rotWithShape="0">
                <a:srgbClr val="000000">
                  <a:alpha val="67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7" name="TextBox 14"/>
            <p:cNvSpPr txBox="1">
              <a:spLocks noChangeArrowheads="1"/>
            </p:cNvSpPr>
            <p:nvPr/>
          </p:nvSpPr>
          <p:spPr bwMode="auto">
            <a:xfrm>
              <a:off x="0" y="990600"/>
              <a:ext cx="2133600" cy="400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000" b="1">
                  <a:latin typeface="Times New Roman" panose="02020603050405020304" pitchFamily="18" charset="0"/>
                </a:rPr>
                <a:t>vegetables</a:t>
              </a:r>
              <a:endPara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408" name="组合 30"/>
          <p:cNvGrpSpPr/>
          <p:nvPr/>
        </p:nvGrpSpPr>
        <p:grpSpPr bwMode="auto">
          <a:xfrm>
            <a:off x="5388769" y="3651250"/>
            <a:ext cx="1381125" cy="1468037"/>
            <a:chOff x="-3048" y="-6096"/>
            <a:chExt cx="1840992" cy="1468322"/>
          </a:xfrm>
        </p:grpSpPr>
        <p:pic>
          <p:nvPicPr>
            <p:cNvPr id="16409" name="图片 27" descr="9173494_154022072000_2.jp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-3048" y="-6096"/>
              <a:ext cx="1840992" cy="116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0" name="TextBox 14"/>
            <p:cNvSpPr txBox="1">
              <a:spLocks noChangeArrowheads="1"/>
            </p:cNvSpPr>
            <p:nvPr/>
          </p:nvSpPr>
          <p:spPr bwMode="auto">
            <a:xfrm>
              <a:off x="380999" y="1062038"/>
              <a:ext cx="1299030" cy="40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000" b="1">
                  <a:latin typeface="Times New Roman" panose="02020603050405020304" pitchFamily="18" charset="0"/>
                </a:rPr>
                <a:t>fruit</a:t>
              </a:r>
              <a:endPara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411" name="组合 29"/>
          <p:cNvGrpSpPr/>
          <p:nvPr/>
        </p:nvGrpSpPr>
        <p:grpSpPr bwMode="auto">
          <a:xfrm>
            <a:off x="5503069" y="2511426"/>
            <a:ext cx="1266825" cy="1241094"/>
            <a:chOff x="-3048" y="-3048"/>
            <a:chExt cx="1688592" cy="1241484"/>
          </a:xfrm>
        </p:grpSpPr>
        <p:pic>
          <p:nvPicPr>
            <p:cNvPr id="16412" name="图片 19" descr="2055_20111109201326859383_1.jp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-3048" y="-3048"/>
              <a:ext cx="1688592" cy="1115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3" name="TextBox 14"/>
            <p:cNvSpPr txBox="1">
              <a:spLocks noChangeArrowheads="1"/>
            </p:cNvSpPr>
            <p:nvPr/>
          </p:nvSpPr>
          <p:spPr bwMode="auto">
            <a:xfrm>
              <a:off x="76200" y="838200"/>
              <a:ext cx="1524000" cy="400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000" b="1">
                  <a:latin typeface="Times New Roman" panose="02020603050405020304" pitchFamily="18" charset="0"/>
                </a:rPr>
                <a:t>     fish</a:t>
              </a:r>
              <a:endPara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414" name="组合 27"/>
          <p:cNvGrpSpPr/>
          <p:nvPr/>
        </p:nvGrpSpPr>
        <p:grpSpPr bwMode="auto">
          <a:xfrm>
            <a:off x="4186238" y="3956050"/>
            <a:ext cx="1326356" cy="1447410"/>
            <a:chOff x="-6096" y="-6096"/>
            <a:chExt cx="1767840" cy="1447811"/>
          </a:xfrm>
        </p:grpSpPr>
        <p:sp>
          <p:nvSpPr>
            <p:cNvPr id="16415" name="TextBox 14"/>
            <p:cNvSpPr txBox="1">
              <a:spLocks noChangeArrowheads="1"/>
            </p:cNvSpPr>
            <p:nvPr/>
          </p:nvSpPr>
          <p:spPr bwMode="auto">
            <a:xfrm>
              <a:off x="381000" y="1041494"/>
              <a:ext cx="1331686" cy="400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000" b="1">
                  <a:latin typeface="Times New Roman" panose="02020603050405020304" pitchFamily="18" charset="0"/>
                </a:rPr>
                <a:t>soup</a:t>
              </a:r>
              <a:endPara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6416" name="Picture 23" descr="c:\DOCUME~1\ADMINI~1\APPLIC~1\360se6\USERDA~1\Temp\200909~1.JPG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-6096" y="-6096"/>
              <a:ext cx="1767840" cy="1133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cbc51ab2-b958-4614-8fcf-0e5ca8ceda4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1824</Words>
  <Application>WPS 演示</Application>
  <PresentationFormat>全屏显示(4:3)</PresentationFormat>
  <Paragraphs>205</Paragraphs>
  <Slides>18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华文细黑</vt:lpstr>
      <vt:lpstr>Arial</vt:lpstr>
      <vt:lpstr>Arial Unicode MS</vt:lpstr>
      <vt:lpstr>第一PPT模板网-WWW.1PPT.COM</vt:lpstr>
      <vt:lpstr>StaticMetafile</vt:lpstr>
      <vt:lpstr>StaticMetafile</vt:lpstr>
      <vt:lpstr>StaticMetafile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1144</cp:revision>
  <dcterms:created xsi:type="dcterms:W3CDTF">2013-07-01T03:05:00Z</dcterms:created>
  <dcterms:modified xsi:type="dcterms:W3CDTF">2023-03-04T12:11:36Z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7EED0D81BC19405F809D6BF5EF457864</vt:lpwstr>
  </property>
</Properties>
</file>