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7"/>
  </p:handoutMasterIdLst>
  <p:sldIdLst>
    <p:sldId id="280" r:id="rId3"/>
    <p:sldId id="698" r:id="rId5"/>
    <p:sldId id="720" r:id="rId6"/>
    <p:sldId id="721" r:id="rId7"/>
    <p:sldId id="722" r:id="rId8"/>
    <p:sldId id="729" r:id="rId9"/>
    <p:sldId id="728" r:id="rId10"/>
    <p:sldId id="732" r:id="rId11"/>
    <p:sldId id="727" r:id="rId12"/>
    <p:sldId id="731" r:id="rId13"/>
    <p:sldId id="725" r:id="rId14"/>
    <p:sldId id="414" r:id="rId15"/>
    <p:sldId id="268" r:id="rId16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4BCFE1"/>
    <a:srgbClr val="B2F3FC"/>
    <a:srgbClr val="57D2E3"/>
    <a:srgbClr val="21B1C5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91" autoAdjust="0"/>
    <p:restoredTop sz="66048" autoAdjust="0"/>
  </p:normalViewPr>
  <p:slideViewPr>
    <p:cSldViewPr snapToGrid="0">
      <p:cViewPr>
        <p:scale>
          <a:sx n="100" d="100"/>
          <a:sy n="100" d="100"/>
        </p:scale>
        <p:origin x="-1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handoutMaster" Target="handoutMasters/handout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1DFF979-5754-46E2-997D-7610C935E20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CE80D8B8-B9FF-4C11-A27C-CCB8BF9288E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410D9226-65A4-4513-949E-A342152F9ACB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FE2F6C79-4861-4B40-834A-DA637BD14C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jpeg"/><Relationship Id="rId8" Type="http://schemas.openxmlformats.org/officeDocument/2006/relationships/image" Target="../media/image15.jpeg"/><Relationship Id="rId7" Type="http://schemas.openxmlformats.org/officeDocument/2006/relationships/image" Target="../media/image14.jpeg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0" y="1833173"/>
            <a:ext cx="6123249" cy="1798705"/>
            <a:chOff x="-636183" y="1950700"/>
            <a:chExt cx="8163615" cy="1805666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374527" y="1950700"/>
              <a:ext cx="4813043" cy="6637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8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4 Lesson 22</a:t>
              </a:r>
              <a:endParaRPr lang="zh-CN" altLang="en-US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-636183" y="2829462"/>
              <a:ext cx="8163615" cy="92690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Tx/>
                <a:buNone/>
                <a:defRPr/>
              </a:pPr>
              <a:r>
                <a:rPr lang="en-US" altLang="zh-CN" sz="5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    How Much Is It?</a:t>
              </a:r>
              <a:endParaRPr lang="zh-CN" altLang="en-US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7174" name="图片 8" descr="英语冀教（三起）三年级下册（2012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128147" y="1547815"/>
            <a:ext cx="3005138" cy="4389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1104900" y="2528888"/>
            <a:ext cx="6172200" cy="4525962"/>
          </a:xfrm>
          <a:prstGeom prst="rect">
            <a:avLst/>
          </a:prstGeom>
        </p:spPr>
        <p:txBody>
          <a:bodyPr/>
          <a:lstStyle/>
          <a:p>
            <a:pPr marL="855980" lvl="2" indent="-228600">
              <a:lnSpc>
                <a:spcPct val="90000"/>
              </a:lnSpc>
              <a:spcBef>
                <a:spcPts val="500"/>
              </a:spcBef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7411" name="Rectangle 2"/>
          <p:cNvSpPr txBox="1">
            <a:spLocks noChangeArrowheads="1"/>
          </p:cNvSpPr>
          <p:nvPr/>
        </p:nvSpPr>
        <p:spPr bwMode="auto">
          <a:xfrm>
            <a:off x="2165748" y="5937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sing!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696516" y="2249488"/>
            <a:ext cx="6934200" cy="435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Do you know the donut man? </a:t>
            </a:r>
            <a:endParaRPr lang="en-US" altLang="zh-CN" sz="28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The donut man, the donut man?</a:t>
            </a:r>
            <a:endParaRPr lang="en-US" altLang="zh-CN" sz="28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Do you know the donut man,</a:t>
            </a:r>
            <a:endParaRPr lang="en-US" altLang="zh-CN" sz="28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who lives across the lane?</a:t>
            </a:r>
            <a:endParaRPr lang="en-US" altLang="zh-CN" sz="28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1240631" y="1522413"/>
            <a:ext cx="6205538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Do You Know the Donut Man?</a:t>
            </a:r>
            <a:endParaRPr lang="en-US" altLang="zh-CN" sz="2800" b="1">
              <a:solidFill>
                <a:srgbClr val="FF0000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434" name="Rectangle 2"/>
          <p:cNvSpPr txBox="1">
            <a:spLocks noChangeArrowheads="1"/>
          </p:cNvSpPr>
          <p:nvPr/>
        </p:nvSpPr>
        <p:spPr bwMode="auto">
          <a:xfrm>
            <a:off x="1943101" y="923389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Work in pairs</a:t>
            </a: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1104900" y="2528888"/>
            <a:ext cx="6172200" cy="4525962"/>
          </a:xfrm>
          <a:prstGeom prst="rect">
            <a:avLst/>
          </a:prstGeom>
        </p:spPr>
        <p:txBody>
          <a:bodyPr/>
          <a:lstStyle/>
          <a:p>
            <a:pPr marL="855980" lvl="2" indent="-228600">
              <a:lnSpc>
                <a:spcPct val="90000"/>
              </a:lnSpc>
              <a:spcBef>
                <a:spcPts val="500"/>
              </a:spcBef>
              <a:defRPr/>
            </a:pPr>
            <a:endParaRPr lang="zh-CN" altLang="zh-CN" sz="48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zh-CN" altLang="zh-CN" sz="48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18436" name="Rectangle 3"/>
          <p:cNvSpPr txBox="1">
            <a:spLocks noChangeArrowheads="1"/>
          </p:cNvSpPr>
          <p:nvPr/>
        </p:nvSpPr>
        <p:spPr bwMode="auto">
          <a:xfrm>
            <a:off x="1011629" y="1924689"/>
            <a:ext cx="7386638" cy="441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A: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What would you like?</a:t>
            </a:r>
            <a:endParaRPr lang="zh-CN" altLang="en-US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B: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I’d like …</a:t>
            </a:r>
            <a:endParaRPr lang="en-US" altLang="zh-CN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A: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How much …?</a:t>
            </a:r>
            <a:endParaRPr lang="en-US" altLang="zh-CN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B: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… </a:t>
            </a:r>
            <a:r>
              <a:rPr lang="en-US" altLang="zh-CN" sz="2800" b="1" dirty="0" err="1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yuan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.</a:t>
            </a:r>
            <a:r>
              <a:rPr lang="zh-CN" altLang="en-US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  </a:t>
            </a:r>
            <a:endParaRPr lang="en-US" altLang="zh-CN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A: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I’ll take …, please.</a:t>
            </a:r>
            <a:endParaRPr lang="en-US" altLang="zh-CN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B: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Ok. Here you are.</a:t>
            </a:r>
            <a:endParaRPr lang="en-US" altLang="zh-CN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A: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Thanks.</a:t>
            </a:r>
            <a:endParaRPr lang="en-US" altLang="zh-CN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800" b="1" dirty="0">
                <a:solidFill>
                  <a:srgbClr val="00B050"/>
                </a:solidFill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B: </a:t>
            </a:r>
            <a:r>
              <a:rPr lang="en-US" altLang="zh-CN" sz="2800" b="1" dirty="0">
                <a:latin typeface="Times New Roman" panose="02020603050405020304" pitchFamily="18" charset="0"/>
                <a:ea typeface="华文新魏" pitchFamily="2" charset="-122"/>
                <a:sym typeface="Calibri" panose="020F0502020204030204" pitchFamily="34" charset="0"/>
              </a:rPr>
              <a:t>You’re welcome.</a:t>
            </a:r>
            <a:endParaRPr lang="en-US" altLang="zh-CN" sz="2800" b="1" dirty="0">
              <a:latin typeface="Times New Roman" panose="02020603050405020304" pitchFamily="18" charset="0"/>
              <a:ea typeface="华文新魏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9458" name="Rectangle 2"/>
          <p:cNvSpPr txBox="1">
            <a:spLocks noChangeArrowheads="1"/>
          </p:cNvSpPr>
          <p:nvPr/>
        </p:nvSpPr>
        <p:spPr bwMode="auto">
          <a:xfrm>
            <a:off x="2234804" y="1400874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Homework</a:t>
            </a: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  <a:p>
            <a:pPr algn="ctr" eaLnBrk="0" hangingPunct="0">
              <a:lnSpc>
                <a:spcPct val="90000"/>
              </a:lnSpc>
            </a:pPr>
            <a:endParaRPr lang="en-US" altLang="zh-CN" sz="36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6" name="TextBox 3"/>
          <p:cNvSpPr>
            <a:spLocks noChangeArrowheads="1"/>
          </p:cNvSpPr>
          <p:nvPr/>
        </p:nvSpPr>
        <p:spPr bwMode="auto">
          <a:xfrm>
            <a:off x="0" y="2088262"/>
            <a:ext cx="9320213" cy="25053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kumimoji="1"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kumimoji="1"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熟记本节课所学句型和单词，必须会听、说、读、写。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Calibri" panose="020F0502020204030204" pitchFamily="34" charset="0"/>
              </a:rPr>
              <a:t>使用句型：</a:t>
            </a:r>
            <a:endParaRPr lang="en-US" altLang="zh-CN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algn="just" eaLnBrk="0" hangingPunct="0">
              <a:lnSpc>
                <a:spcPct val="130000"/>
              </a:lnSpc>
              <a:defRPr/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Calibri" panose="020F0502020204030204" pitchFamily="34" charset="0"/>
              </a:rPr>
              <a:t>What would you like?  I</a:t>
            </a:r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Calibri" panose="020F0502020204030204" pitchFamily="34" charset="0"/>
              </a:rPr>
              <a:t>’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Calibri" panose="020F0502020204030204" pitchFamily="34" charset="0"/>
              </a:rPr>
              <a:t>d like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….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algn="just" eaLnBrk="0" hangingPunct="0">
              <a:lnSpc>
                <a:spcPct val="130000"/>
              </a:lnSpc>
              <a:defRPr/>
            </a:pPr>
            <a:r>
              <a:rPr lang="en-US" altLang="zh-CN" sz="2800" b="1" kern="0" dirty="0">
                <a:latin typeface="Times New Roman" panose="02020603050405020304" pitchFamily="18" charset="0"/>
                <a:ea typeface="华文新魏" pitchFamily="2" charset="-122"/>
                <a:cs typeface="Times New Roman" panose="02020603050405020304" pitchFamily="18" charset="0"/>
                <a:sym typeface="Calibri" panose="020F0502020204030204" pitchFamily="34" charset="0"/>
              </a:rPr>
              <a:t>How much …? </a:t>
            </a:r>
            <a:r>
              <a:rPr lang="zh-CN" altLang="en-US" sz="2800" b="1" kern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Calibri" panose="020F0502020204030204" pitchFamily="34" charset="0"/>
              </a:rPr>
              <a:t>与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小伙伴进行对话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 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9218" name="Rectangle 2"/>
          <p:cNvSpPr txBox="1">
            <a:spLocks noChangeArrowheads="1"/>
          </p:cNvSpPr>
          <p:nvPr/>
        </p:nvSpPr>
        <p:spPr bwMode="auto">
          <a:xfrm>
            <a:off x="0" y="936254"/>
            <a:ext cx="25062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0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40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1104900" y="2528888"/>
            <a:ext cx="6172200" cy="4525962"/>
          </a:xfrm>
          <a:prstGeom prst="rect">
            <a:avLst/>
          </a:prstGeom>
        </p:spPr>
        <p:txBody>
          <a:bodyPr/>
          <a:lstStyle/>
          <a:p>
            <a:pPr marL="855980" lvl="2" indent="-228600">
              <a:lnSpc>
                <a:spcPct val="90000"/>
              </a:lnSpc>
              <a:spcBef>
                <a:spcPts val="500"/>
              </a:spcBef>
              <a:defRPr/>
            </a:pPr>
            <a:endParaRPr lang="zh-CN" altLang="zh-CN" sz="48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zh-CN" altLang="zh-CN" sz="48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9220" name="Rectangle 2"/>
          <p:cNvSpPr>
            <a:spLocks noChangeArrowheads="1"/>
          </p:cNvSpPr>
          <p:nvPr/>
        </p:nvSpPr>
        <p:spPr bwMode="auto">
          <a:xfrm>
            <a:off x="-296466" y="5029201"/>
            <a:ext cx="4857751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_____ p</a:t>
            </a:r>
            <a:r>
              <a:rPr lang="zh-CN" altLang="en-US" sz="4800" b="1" dirty="0">
                <a:latin typeface="Times New Roman" panose="02020603050405020304" pitchFamily="18" charset="0"/>
              </a:rPr>
              <a:t>en</a:t>
            </a:r>
            <a:r>
              <a:rPr lang="en-US" altLang="zh-CN" sz="4800" b="1" dirty="0">
                <a:latin typeface="Times New Roman" panose="02020603050405020304" pitchFamily="18" charset="0"/>
              </a:rPr>
              <a:t>s</a:t>
            </a:r>
            <a:endParaRPr lang="en-US" altLang="zh-CN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170385" y="5051426"/>
            <a:ext cx="18288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</a:rPr>
              <a:t>four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2" name="Picture 4" descr="20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00" y="1901826"/>
            <a:ext cx="3854054" cy="227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23" name="组合 11"/>
          <p:cNvGrpSpPr/>
          <p:nvPr/>
        </p:nvGrpSpPr>
        <p:grpSpPr bwMode="auto">
          <a:xfrm>
            <a:off x="4593431" y="2133601"/>
            <a:ext cx="3429000" cy="2155825"/>
            <a:chOff x="1146629" y="1211715"/>
            <a:chExt cx="7867650" cy="3543300"/>
          </a:xfrm>
        </p:grpSpPr>
        <p:pic>
          <p:nvPicPr>
            <p:cNvPr id="9224" name="Picture 2" descr="donu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46629" y="1211715"/>
              <a:ext cx="238125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5" name="Picture 3" descr="donu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46629" y="3040515"/>
              <a:ext cx="238125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4" descr="donu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194629" y="2964315"/>
              <a:ext cx="238125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7" name="Picture 5" descr="donu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42229" y="1287915"/>
              <a:ext cx="238125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8" name="Picture 6" descr="donut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633029" y="1364115"/>
              <a:ext cx="238125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29" name="Rectangle 2"/>
          <p:cNvSpPr>
            <a:spLocks noChangeArrowheads="1"/>
          </p:cNvSpPr>
          <p:nvPr/>
        </p:nvSpPr>
        <p:spPr bwMode="auto">
          <a:xfrm>
            <a:off x="4307681" y="5029201"/>
            <a:ext cx="4857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______ donuts</a:t>
            </a:r>
            <a:endParaRPr lang="en-US" altLang="zh-CN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4857008" y="5065713"/>
            <a:ext cx="228912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twenty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707231" y="5210175"/>
            <a:ext cx="3973116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_______ </a:t>
            </a:r>
            <a:r>
              <a:rPr lang="zh-CN" altLang="en-US" sz="4800" b="1" dirty="0">
                <a:latin typeface="Times New Roman" panose="02020603050405020304" pitchFamily="18" charset="0"/>
              </a:rPr>
              <a:t>hot dogs</a:t>
            </a:r>
            <a:endParaRPr lang="en-US" altLang="zh-CN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764382" y="5210175"/>
            <a:ext cx="27265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thirteen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244" name="组合 46"/>
          <p:cNvGrpSpPr/>
          <p:nvPr/>
        </p:nvGrpSpPr>
        <p:grpSpPr bwMode="auto">
          <a:xfrm>
            <a:off x="531019" y="1874838"/>
            <a:ext cx="3844529" cy="2857500"/>
            <a:chOff x="707577" y="1875455"/>
            <a:chExt cx="5126854" cy="2856208"/>
          </a:xfrm>
        </p:grpSpPr>
        <p:pic>
          <p:nvPicPr>
            <p:cNvPr id="10245" name="Picture 4" descr="u=844170235,3774833735&amp;fm=23&amp;gp=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7577" y="1875455"/>
              <a:ext cx="718114" cy="1099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6" name="Picture 5" descr="u=844170235,3774833735&amp;fm=23&amp;gp=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07577" y="3170077"/>
              <a:ext cx="718113" cy="1097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7" name="Picture 6" descr="u=844170235,3774833735&amp;fm=23&amp;gp=0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15151" y="3173192"/>
              <a:ext cx="718114" cy="1108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8" name="Picture 7" descr="u=844170235,3774833735&amp;fm=23&amp;gp=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15151" y="1875455"/>
              <a:ext cx="718114" cy="10999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49" name="Picture 8" descr="u=844170235,3774833735&amp;fm=23&amp;gp=0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133609" y="1878570"/>
              <a:ext cx="718114" cy="11113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0" name="Picture 9" descr="u=844170235,3774833735&amp;fm=23&amp;gp=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256983" y="3631696"/>
              <a:ext cx="718113" cy="1099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1" name="Picture 10" descr="u=844170235,3774833735&amp;fm=23&amp;gp=0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2924645" y="3631696"/>
              <a:ext cx="718113" cy="10999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2" name="Picture 11" descr="u=844170235,3774833735&amp;fm=23&amp;gp=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592307" y="3628581"/>
              <a:ext cx="718114" cy="108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3" name="Picture 12" descr="u=844170235,3774833735&amp;fm=23&amp;gp=0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452285" y="3289040"/>
              <a:ext cx="718114" cy="1094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4" name="Picture 13" descr="u=844170235,3774833735&amp;fm=23&amp;gp=0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116317" y="3285924"/>
              <a:ext cx="718114" cy="1082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5" name="Picture 14" descr="u=844170235,3774833735&amp;fm=23&amp;gp=0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697539" y="1928345"/>
              <a:ext cx="718113" cy="1134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6" name="Picture 15" descr="u=844170235,3774833735&amp;fm=23&amp;gp=0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098173" y="1944910"/>
              <a:ext cx="718114" cy="10885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57" name="Picture 16" descr="u=844170235,3774833735&amp;fm=23&amp;gp=0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4376085" y="1925229"/>
              <a:ext cx="718114" cy="11227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58" name="组合 28"/>
          <p:cNvGrpSpPr/>
          <p:nvPr/>
        </p:nvGrpSpPr>
        <p:grpSpPr bwMode="auto">
          <a:xfrm>
            <a:off x="4888706" y="1989138"/>
            <a:ext cx="3471863" cy="2794000"/>
            <a:chOff x="3106057" y="1553030"/>
            <a:chExt cx="7402287" cy="3926802"/>
          </a:xfrm>
        </p:grpSpPr>
        <p:pic>
          <p:nvPicPr>
            <p:cNvPr id="10259" name="Picture 2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301993" y="2659801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0" name="Picture 3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225793" y="370483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1" name="Picture 4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9310922" y="4604719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2" name="Picture 5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499425" y="3672175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3" name="Picture 6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544457" y="3657661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4" name="Picture 7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6992257" y="362863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5" name="Picture 8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8102605" y="3581461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6" name="Picture 9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9285523" y="362863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7" name="Picture 10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499425" y="2638027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8" name="Picture 11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620657" y="2608999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9" name="Picture 12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6916057" y="255094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0" name="Picture 13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8084461" y="255094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1" name="Picture 14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9285523" y="2645287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2" name="Picture 15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3352795" y="1672825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3" name="Picture 16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4503055" y="162565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4" name="Picture 17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5591629" y="162565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5" name="Picture 18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6916057" y="1625653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6" name="Picture 19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8178805" y="1672825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7" name="Picture 20" descr="3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9209323" y="1672825"/>
              <a:ext cx="965199" cy="875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78" name="AutoShape 23"/>
            <p:cNvSpPr>
              <a:spLocks noChangeArrowheads="1"/>
            </p:cNvSpPr>
            <p:nvPr/>
          </p:nvSpPr>
          <p:spPr bwMode="auto">
            <a:xfrm>
              <a:off x="6839858" y="1553030"/>
              <a:ext cx="3668486" cy="3033486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0279" name="AutoShape 24"/>
            <p:cNvSpPr>
              <a:spLocks noChangeArrowheads="1"/>
            </p:cNvSpPr>
            <p:nvPr/>
          </p:nvSpPr>
          <p:spPr bwMode="auto">
            <a:xfrm>
              <a:off x="3106057" y="1582059"/>
              <a:ext cx="3570514" cy="3004457"/>
            </a:xfrm>
            <a:prstGeom prst="roundRect">
              <a:avLst>
                <a:gd name="adj" fmla="val 16667"/>
              </a:avLst>
            </a:prstGeom>
            <a:noFill/>
            <a:ln w="952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0280" name="Rectangle 2"/>
          <p:cNvSpPr>
            <a:spLocks noChangeArrowheads="1"/>
          </p:cNvSpPr>
          <p:nvPr/>
        </p:nvSpPr>
        <p:spPr bwMode="auto">
          <a:xfrm>
            <a:off x="4768453" y="5210175"/>
            <a:ext cx="468034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4800" b="1" dirty="0">
                <a:latin typeface="Times New Roman" panose="02020603050405020304" pitchFamily="18" charset="0"/>
              </a:rPr>
              <a:t>_______ hamburger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 Box 3"/>
          <p:cNvSpPr txBox="1">
            <a:spLocks noChangeArrowheads="1"/>
          </p:cNvSpPr>
          <p:nvPr/>
        </p:nvSpPr>
        <p:spPr bwMode="auto">
          <a:xfrm>
            <a:off x="4825604" y="5210175"/>
            <a:ext cx="27265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en-US" altLang="zh-CN" sz="4800" b="1" dirty="0" err="1">
                <a:solidFill>
                  <a:srgbClr val="FF0000"/>
                </a:solidFill>
                <a:latin typeface="Times New Roman" panose="02020603050405020304" pitchFamily="18" charset="0"/>
              </a:rPr>
              <a:t>ninteen</a:t>
            </a:r>
            <a:endParaRPr lang="en-US" altLang="zh-CN" sz="4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82" name="Rectangle 2"/>
          <p:cNvSpPr txBox="1">
            <a:spLocks noChangeArrowheads="1"/>
          </p:cNvSpPr>
          <p:nvPr/>
        </p:nvSpPr>
        <p:spPr bwMode="auto">
          <a:xfrm>
            <a:off x="-411956" y="895350"/>
            <a:ext cx="25062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b="1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b="1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1266" name="标题 2"/>
          <p:cNvSpPr>
            <a:spLocks noGrp="1" noChangeArrowheads="1"/>
          </p:cNvSpPr>
          <p:nvPr/>
        </p:nvSpPr>
        <p:spPr bwMode="auto">
          <a:xfrm>
            <a:off x="611981" y="1103313"/>
            <a:ext cx="6172200" cy="111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914400" indent="-914400" algn="ctr"/>
            <a:r>
              <a:rPr lang="en-US" altLang="zh-CN" sz="3600" b="1" dirty="0">
                <a:latin typeface="Times New Roman" panose="02020603050405020304" pitchFamily="18" charset="0"/>
                <a:sym typeface="Calibri" panose="020F0502020204030204" pitchFamily="34" charset="0"/>
              </a:rPr>
              <a:t>What would you like?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8" name="Picture 3" descr="200596104841629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60019" y="4175126"/>
            <a:ext cx="1485900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内容占位符 4"/>
          <p:cNvPicPr>
            <a:picLocks noGrp="1"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81076" y="4208463"/>
            <a:ext cx="1650206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874169" y="4708526"/>
            <a:ext cx="923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and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102768" y="2879726"/>
            <a:ext cx="561371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I’d like some </a:t>
            </a:r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noodles</a:t>
            </a:r>
            <a:r>
              <a:rPr lang="en-US" altLang="zh-CN" sz="3600" b="1" dirty="0">
                <a:latin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1159669" y="5983288"/>
            <a:ext cx="73092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b="1" dirty="0">
                <a:latin typeface="Times New Roman" panose="02020603050405020304" pitchFamily="18" charset="0"/>
              </a:rPr>
              <a:t>I</a:t>
            </a:r>
            <a:r>
              <a:rPr lang="en-US" altLang="zh-CN" sz="3600" b="1" dirty="0">
                <a:latin typeface="Times New Roman" panose="02020603050405020304" pitchFamily="18" charset="0"/>
              </a:rPr>
              <a:t>’</a:t>
            </a:r>
            <a:r>
              <a:rPr lang="zh-CN" altLang="en-US" sz="3600" b="1" dirty="0">
                <a:latin typeface="Times New Roman" panose="02020603050405020304" pitchFamily="18" charset="0"/>
              </a:rPr>
              <a:t>d like some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chicken</a:t>
            </a:r>
            <a:r>
              <a:rPr lang="zh-CN" altLang="en-US" sz="3600" b="1" dirty="0">
                <a:latin typeface="Times New Roman" panose="02020603050405020304" pitchFamily="18" charset="0"/>
              </a:rPr>
              <a:t> and 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rice</a:t>
            </a:r>
            <a:r>
              <a:rPr lang="zh-CN" altLang="en-US" sz="3600" b="1" dirty="0">
                <a:latin typeface="Times New Roman" panose="02020603050405020304" pitchFamily="18" charset="0"/>
              </a:rPr>
              <a:t>.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8" descr="2010041414325015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45369" y="2193925"/>
            <a:ext cx="1485900" cy="175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3" name="Rectangle 2"/>
          <p:cNvSpPr txBox="1">
            <a:spLocks noChangeArrowheads="1"/>
          </p:cNvSpPr>
          <p:nvPr/>
        </p:nvSpPr>
        <p:spPr bwMode="auto">
          <a:xfrm>
            <a:off x="0" y="830263"/>
            <a:ext cx="32861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6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标题 2"/>
          <p:cNvSpPr>
            <a:spLocks noGrp="1" noChangeArrowheads="1"/>
          </p:cNvSpPr>
          <p:nvPr/>
        </p:nvSpPr>
        <p:spPr bwMode="auto">
          <a:xfrm>
            <a:off x="1572970" y="1222252"/>
            <a:ext cx="6172200" cy="1069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 marL="914400" indent="-914400" algn="ctr">
              <a:buFontTx/>
              <a:buNone/>
              <a:defRPr/>
            </a:pPr>
            <a:r>
              <a:rPr lang="en-US" altLang="zh-CN" sz="3200" b="1" kern="0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  <a:sym typeface="Calibri" panose="020F0502020204030204" pitchFamily="34" charset="0"/>
              </a:rPr>
              <a:t>Would you like some …?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432197" y="2811463"/>
            <a:ext cx="800100" cy="990600"/>
          </a:xfrm>
          <a:prstGeom prst="smileyFace">
            <a:avLst>
              <a:gd name="adj" fmla="val -4653"/>
            </a:avLst>
          </a:prstGeom>
          <a:solidFill>
            <a:srgbClr val="FF99FF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AutoShape 4"/>
          <p:cNvSpPr>
            <a:spLocks noChangeArrowheads="1"/>
          </p:cNvSpPr>
          <p:nvPr/>
        </p:nvSpPr>
        <p:spPr bwMode="auto">
          <a:xfrm>
            <a:off x="432197" y="4868863"/>
            <a:ext cx="800100" cy="990600"/>
          </a:xfrm>
          <a:prstGeom prst="smileyFace">
            <a:avLst>
              <a:gd name="adj" fmla="val 4653"/>
            </a:avLst>
          </a:prstGeom>
          <a:solidFill>
            <a:srgbClr val="FF99FF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5" descr="水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2317" y="4484689"/>
            <a:ext cx="1774031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 descr="茶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07306" y="2125664"/>
            <a:ext cx="1868091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3377804" y="2659063"/>
            <a:ext cx="353496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 dirty="0">
                <a:latin typeface="Times New Roman" panose="02020603050405020304" pitchFamily="18" charset="0"/>
              </a:rPr>
              <a:t>No, thanks.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3371850" y="4416426"/>
            <a:ext cx="4287441" cy="14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Yes, please.</a:t>
            </a:r>
            <a:endParaRPr lang="en-US" altLang="zh-CN" sz="3200" b="1" dirty="0">
              <a:latin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Times New Roman" panose="02020603050405020304" pitchFamily="18" charset="0"/>
              </a:rPr>
              <a:t>I’d like some water.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7" name="Rectangle 2"/>
          <p:cNvSpPr txBox="1">
            <a:spLocks noChangeArrowheads="1"/>
          </p:cNvSpPr>
          <p:nvPr/>
        </p:nvSpPr>
        <p:spPr bwMode="auto">
          <a:xfrm>
            <a:off x="0" y="806327"/>
            <a:ext cx="2506266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sym typeface="Calibri Light" panose="020F0302020204030204" pitchFamily="34" charset="0"/>
              </a:rPr>
              <a:t>Review</a:t>
            </a:r>
            <a:endParaRPr lang="en-US" altLang="zh-CN" sz="3600" b="1" dirty="0"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6" grpId="0" bldLvl="0"/>
      <p:bldP spid="28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1104900" y="2528888"/>
            <a:ext cx="6172200" cy="4525962"/>
          </a:xfrm>
          <a:prstGeom prst="rect">
            <a:avLst/>
          </a:prstGeom>
        </p:spPr>
        <p:txBody>
          <a:bodyPr/>
          <a:lstStyle/>
          <a:p>
            <a:pPr marL="855980" lvl="2" indent="-228600">
              <a:lnSpc>
                <a:spcPct val="90000"/>
              </a:lnSpc>
              <a:spcBef>
                <a:spcPts val="500"/>
              </a:spcBef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grpSp>
        <p:nvGrpSpPr>
          <p:cNvPr id="13315" name="组合 11"/>
          <p:cNvGrpSpPr/>
          <p:nvPr/>
        </p:nvGrpSpPr>
        <p:grpSpPr bwMode="auto">
          <a:xfrm>
            <a:off x="381000" y="2700338"/>
            <a:ext cx="3168254" cy="2786062"/>
            <a:chOff x="6498771" y="2118177"/>
            <a:chExt cx="3385456" cy="2235199"/>
          </a:xfrm>
        </p:grpSpPr>
        <p:grpSp>
          <p:nvGrpSpPr>
            <p:cNvPr id="13316" name="组合 8"/>
            <p:cNvGrpSpPr/>
            <p:nvPr/>
          </p:nvGrpSpPr>
          <p:grpSpPr bwMode="auto">
            <a:xfrm>
              <a:off x="6498771" y="2118177"/>
              <a:ext cx="2006600" cy="2235199"/>
              <a:chOff x="7355114" y="2031092"/>
              <a:chExt cx="2006600" cy="2235199"/>
            </a:xfrm>
          </p:grpSpPr>
          <p:pic>
            <p:nvPicPr>
              <p:cNvPr id="13317" name="Picture 3" descr="C:\Users\Administrator\Desktop\013.jpg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7489371" y="2031092"/>
                <a:ext cx="1872343" cy="186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18" name="Picture 2" descr="C:\Users\Administrator\Desktop\012-.jpg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355114" y="3694791"/>
                <a:ext cx="1981200" cy="571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3319" name="Picture 4" descr="D:\淘宝课件\冀教版小学英语三年级下册  三年级起点\17春冀教（三起）三英下--教材图片素材\Unit 4\small\011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 flipH="1">
              <a:off x="8490856" y="2248806"/>
              <a:ext cx="1393371" cy="20600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320" name="组合 12"/>
          <p:cNvGrpSpPr/>
          <p:nvPr/>
        </p:nvGrpSpPr>
        <p:grpSpPr bwMode="auto">
          <a:xfrm>
            <a:off x="4966098" y="3703638"/>
            <a:ext cx="4235053" cy="2925762"/>
            <a:chOff x="3686629" y="2728686"/>
            <a:chExt cx="5646059" cy="2925535"/>
          </a:xfrm>
        </p:grpSpPr>
        <p:pic>
          <p:nvPicPr>
            <p:cNvPr id="13321" name="Picture 2" descr="C:\Users\Administrator\Desktop\013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686629" y="2859314"/>
              <a:ext cx="1988457" cy="2794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4" descr="D:\淘宝课件\冀教版小学英语三年级下册  三年级起点\17春冀教（三起）三英下--教材图片素材\Unit 4\012.jpg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459792" y="2728686"/>
              <a:ext cx="3872896" cy="2904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组合 13"/>
          <p:cNvGrpSpPr/>
          <p:nvPr/>
        </p:nvGrpSpPr>
        <p:grpSpPr bwMode="auto">
          <a:xfrm>
            <a:off x="5548652" y="1247163"/>
            <a:ext cx="3680222" cy="2372335"/>
            <a:chOff x="2146070" y="1480756"/>
            <a:chExt cx="4906962" cy="2372767"/>
          </a:xfrm>
        </p:grpSpPr>
        <p:sp>
          <p:nvSpPr>
            <p:cNvPr id="13324" name="Text Box 7"/>
            <p:cNvSpPr txBox="1">
              <a:spLocks noChangeArrowheads="1"/>
            </p:cNvSpPr>
            <p:nvPr/>
          </p:nvSpPr>
          <p:spPr bwMode="auto">
            <a:xfrm>
              <a:off x="2146070" y="1480756"/>
              <a:ext cx="4906962" cy="954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Thanks! My friends like donuts.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25" name="直接箭头连接符 10"/>
            <p:cNvCxnSpPr>
              <a:cxnSpLocks noChangeShapeType="1"/>
            </p:cNvCxnSpPr>
            <p:nvPr/>
          </p:nvCxnSpPr>
          <p:spPr bwMode="auto">
            <a:xfrm rot="16200000" flipH="1">
              <a:off x="4367216" y="3243024"/>
              <a:ext cx="1194465" cy="26533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15"/>
          <p:cNvGrpSpPr/>
          <p:nvPr/>
        </p:nvGrpSpPr>
        <p:grpSpPr bwMode="auto">
          <a:xfrm>
            <a:off x="2002631" y="1176339"/>
            <a:ext cx="2787254" cy="1857373"/>
            <a:chOff x="0" y="2641374"/>
            <a:chExt cx="3715657" cy="1857544"/>
          </a:xfrm>
        </p:grpSpPr>
        <p:sp>
          <p:nvSpPr>
            <p:cNvPr id="13327" name="Text Box 7"/>
            <p:cNvSpPr txBox="1">
              <a:spLocks noChangeArrowheads="1"/>
            </p:cNvSpPr>
            <p:nvPr/>
          </p:nvSpPr>
          <p:spPr bwMode="auto">
            <a:xfrm>
              <a:off x="0" y="2641374"/>
              <a:ext cx="3715657" cy="954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How much for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one donut?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28" name="直接箭头连接符 12"/>
            <p:cNvCxnSpPr>
              <a:cxnSpLocks noChangeShapeType="1"/>
            </p:cNvCxnSpPr>
            <p:nvPr/>
          </p:nvCxnSpPr>
          <p:spPr bwMode="auto">
            <a:xfrm rot="16200000" flipH="1">
              <a:off x="1220808" y="4152185"/>
              <a:ext cx="685298" cy="8167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13"/>
          <p:cNvGrpSpPr/>
          <p:nvPr/>
        </p:nvGrpSpPr>
        <p:grpSpPr bwMode="auto">
          <a:xfrm>
            <a:off x="0" y="1697039"/>
            <a:ext cx="1790700" cy="1133473"/>
            <a:chOff x="2547255" y="1451201"/>
            <a:chExt cx="2386919" cy="1132880"/>
          </a:xfrm>
        </p:grpSpPr>
        <p:sp>
          <p:nvSpPr>
            <p:cNvPr id="13330" name="Text Box 7"/>
            <p:cNvSpPr txBox="1">
              <a:spLocks noChangeArrowheads="1"/>
            </p:cNvSpPr>
            <p:nvPr/>
          </p:nvSpPr>
          <p:spPr bwMode="auto">
            <a:xfrm>
              <a:off x="2547255" y="1451201"/>
              <a:ext cx="2386919" cy="522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One yuan.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31" name="直接箭头连接符 10"/>
            <p:cNvCxnSpPr>
              <a:cxnSpLocks noChangeShapeType="1"/>
            </p:cNvCxnSpPr>
            <p:nvPr/>
          </p:nvCxnSpPr>
          <p:spPr bwMode="auto">
            <a:xfrm rot="16200000" flipH="1">
              <a:off x="3705900" y="2189699"/>
              <a:ext cx="439515" cy="349250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" name="组合 15"/>
          <p:cNvGrpSpPr/>
          <p:nvPr/>
        </p:nvGrpSpPr>
        <p:grpSpPr bwMode="auto">
          <a:xfrm>
            <a:off x="1123950" y="5276849"/>
            <a:ext cx="2787254" cy="1308768"/>
            <a:chOff x="0" y="2286737"/>
            <a:chExt cx="3715657" cy="1308680"/>
          </a:xfrm>
        </p:grpSpPr>
        <p:sp>
          <p:nvSpPr>
            <p:cNvPr id="13333" name="Text Box 7"/>
            <p:cNvSpPr txBox="1">
              <a:spLocks noChangeArrowheads="1"/>
            </p:cNvSpPr>
            <p:nvPr/>
          </p:nvSpPr>
          <p:spPr bwMode="auto">
            <a:xfrm>
              <a:off x="0" y="2641374"/>
              <a:ext cx="3715657" cy="954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I will take twelve, please!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34" name="直接箭头连接符 12"/>
            <p:cNvCxnSpPr>
              <a:cxnSpLocks noChangeShapeType="1"/>
            </p:cNvCxnSpPr>
            <p:nvPr/>
          </p:nvCxnSpPr>
          <p:spPr bwMode="auto">
            <a:xfrm flipV="1">
              <a:off x="1387927" y="2286737"/>
              <a:ext cx="637724" cy="460250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3335" name="直接连接符 38"/>
          <p:cNvCxnSpPr>
            <a:cxnSpLocks noChangeShapeType="1"/>
          </p:cNvCxnSpPr>
          <p:nvPr/>
        </p:nvCxnSpPr>
        <p:spPr bwMode="auto">
          <a:xfrm rot="5400000">
            <a:off x="1728788" y="4086622"/>
            <a:ext cx="5543550" cy="2381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1" name="组合 13"/>
          <p:cNvGrpSpPr/>
          <p:nvPr/>
        </p:nvGrpSpPr>
        <p:grpSpPr bwMode="auto">
          <a:xfrm>
            <a:off x="4514850" y="2744789"/>
            <a:ext cx="3014663" cy="1133473"/>
            <a:chOff x="2547255" y="1451201"/>
            <a:chExt cx="4019550" cy="1132880"/>
          </a:xfrm>
        </p:grpSpPr>
        <p:sp>
          <p:nvSpPr>
            <p:cNvPr id="13337" name="Text Box 7"/>
            <p:cNvSpPr txBox="1">
              <a:spLocks noChangeArrowheads="1"/>
            </p:cNvSpPr>
            <p:nvPr/>
          </p:nvSpPr>
          <p:spPr bwMode="auto">
            <a:xfrm>
              <a:off x="2547255" y="1451201"/>
              <a:ext cx="4019550" cy="522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You’re welcome.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338" name="直接箭头连接符 10"/>
            <p:cNvCxnSpPr>
              <a:cxnSpLocks noChangeShapeType="1"/>
            </p:cNvCxnSpPr>
            <p:nvPr/>
          </p:nvCxnSpPr>
          <p:spPr bwMode="auto">
            <a:xfrm rot="16200000" flipH="1">
              <a:off x="3705900" y="2189699"/>
              <a:ext cx="439515" cy="349250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1104900" y="2528888"/>
            <a:ext cx="6172200" cy="4525962"/>
          </a:xfrm>
          <a:prstGeom prst="rect">
            <a:avLst/>
          </a:prstGeom>
        </p:spPr>
        <p:txBody>
          <a:bodyPr/>
          <a:lstStyle/>
          <a:p>
            <a:pPr marL="855980" lvl="2" indent="-228600">
              <a:lnSpc>
                <a:spcPct val="90000"/>
              </a:lnSpc>
              <a:spcBef>
                <a:spcPts val="500"/>
              </a:spcBef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pic>
        <p:nvPicPr>
          <p:cNvPr id="14339" name="Picture 2" descr="D:\淘宝课件\冀教版小学英语三年级下册  三年级起点\17春冀教（三起）三英下--教材图片素材\Unit 4\014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2901" y="2190751"/>
            <a:ext cx="4042172" cy="3306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0" name="组合 7"/>
          <p:cNvGrpSpPr/>
          <p:nvPr/>
        </p:nvGrpSpPr>
        <p:grpSpPr bwMode="auto">
          <a:xfrm>
            <a:off x="4908947" y="3276601"/>
            <a:ext cx="3929063" cy="3025775"/>
            <a:chOff x="986971" y="1598857"/>
            <a:chExt cx="7707086" cy="4475371"/>
          </a:xfrm>
        </p:grpSpPr>
        <p:grpSp>
          <p:nvGrpSpPr>
            <p:cNvPr id="14341" name="组合 6"/>
            <p:cNvGrpSpPr/>
            <p:nvPr/>
          </p:nvGrpSpPr>
          <p:grpSpPr bwMode="auto">
            <a:xfrm>
              <a:off x="986971" y="1598857"/>
              <a:ext cx="4287837" cy="4475371"/>
              <a:chOff x="986971" y="1598857"/>
              <a:chExt cx="4287837" cy="4475371"/>
            </a:xfrm>
          </p:grpSpPr>
          <p:pic>
            <p:nvPicPr>
              <p:cNvPr id="14342" name="Picture 2" descr="D:\淘宝课件\冀教版小学英语三年级下册  三年级起点\17春冀教（三起）三英下--教材图片素材\Unit 4\002.jp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86971" y="1598857"/>
                <a:ext cx="3541486" cy="44753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3" name="Picture 3" descr="C:\Users\Administrator\Desktop\333.jpg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873829" y="3428137"/>
                <a:ext cx="2400979" cy="1093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14344" name="Picture 2" descr="D:\淘宝课件\冀教版小学英语三年级下册  三年级起点\17春冀教（三起）三英下--教材图片素材\Unit 4\015.jp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flipH="1">
              <a:off x="5457370" y="1829727"/>
              <a:ext cx="3236687" cy="38907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14345" name="直接连接符 13"/>
          <p:cNvCxnSpPr>
            <a:cxnSpLocks noChangeShapeType="1"/>
          </p:cNvCxnSpPr>
          <p:nvPr/>
        </p:nvCxnSpPr>
        <p:spPr bwMode="auto">
          <a:xfrm rot="5400000">
            <a:off x="1843088" y="4086622"/>
            <a:ext cx="5543550" cy="2381"/>
          </a:xfrm>
          <a:prstGeom prst="line">
            <a:avLst/>
          </a:prstGeom>
          <a:noFill/>
          <a:ln w="9525">
            <a:solidFill>
              <a:schemeClr val="tx1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" name="组合 15"/>
          <p:cNvGrpSpPr/>
          <p:nvPr/>
        </p:nvGrpSpPr>
        <p:grpSpPr bwMode="auto">
          <a:xfrm>
            <a:off x="302419" y="1214438"/>
            <a:ext cx="2787254" cy="2005010"/>
            <a:chOff x="0" y="2641374"/>
            <a:chExt cx="3715657" cy="2005386"/>
          </a:xfrm>
        </p:grpSpPr>
        <p:sp>
          <p:nvSpPr>
            <p:cNvPr id="14347" name="Text Box 7"/>
            <p:cNvSpPr txBox="1">
              <a:spLocks noChangeArrowheads="1"/>
            </p:cNvSpPr>
            <p:nvPr/>
          </p:nvSpPr>
          <p:spPr bwMode="auto">
            <a:xfrm>
              <a:off x="0" y="2641374"/>
              <a:ext cx="3715657" cy="954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How much is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a hot dog?</a:t>
              </a:r>
              <a:endPara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48" name="直接箭头连接符 12"/>
            <p:cNvCxnSpPr>
              <a:cxnSpLocks noChangeShapeType="1"/>
            </p:cNvCxnSpPr>
            <p:nvPr/>
          </p:nvCxnSpPr>
          <p:spPr bwMode="auto">
            <a:xfrm rot="16200000" flipH="1">
              <a:off x="923276" y="4068716"/>
              <a:ext cx="833141" cy="322947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13"/>
          <p:cNvGrpSpPr/>
          <p:nvPr/>
        </p:nvGrpSpPr>
        <p:grpSpPr bwMode="auto">
          <a:xfrm>
            <a:off x="2586038" y="935038"/>
            <a:ext cx="1790700" cy="1274760"/>
            <a:chOff x="2547255" y="1451201"/>
            <a:chExt cx="2386919" cy="1274437"/>
          </a:xfrm>
        </p:grpSpPr>
        <p:sp>
          <p:nvSpPr>
            <p:cNvPr id="14350" name="Text Box 7"/>
            <p:cNvSpPr txBox="1">
              <a:spLocks noChangeArrowheads="1"/>
            </p:cNvSpPr>
            <p:nvPr/>
          </p:nvSpPr>
          <p:spPr bwMode="auto">
            <a:xfrm>
              <a:off x="2547255" y="1451201"/>
              <a:ext cx="2386919" cy="523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Five yuan.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51" name="直接箭头连接符 10"/>
            <p:cNvCxnSpPr>
              <a:cxnSpLocks noChangeShapeType="1"/>
            </p:cNvCxnSpPr>
            <p:nvPr/>
          </p:nvCxnSpPr>
          <p:spPr bwMode="auto">
            <a:xfrm rot="5400000">
              <a:off x="3458683" y="2433288"/>
              <a:ext cx="581073" cy="3628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15"/>
          <p:cNvGrpSpPr/>
          <p:nvPr/>
        </p:nvGrpSpPr>
        <p:grpSpPr bwMode="auto">
          <a:xfrm>
            <a:off x="981075" y="5276850"/>
            <a:ext cx="2787254" cy="1251622"/>
            <a:chOff x="0" y="2343878"/>
            <a:chExt cx="3715657" cy="1251542"/>
          </a:xfrm>
        </p:grpSpPr>
        <p:sp>
          <p:nvSpPr>
            <p:cNvPr id="14353" name="Text Box 7"/>
            <p:cNvSpPr txBox="1">
              <a:spLocks noChangeArrowheads="1"/>
            </p:cNvSpPr>
            <p:nvPr/>
          </p:nvSpPr>
          <p:spPr bwMode="auto">
            <a:xfrm>
              <a:off x="0" y="2641374"/>
              <a:ext cx="3715657" cy="954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I will take six, please!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54" name="直接箭头连接符 12"/>
            <p:cNvCxnSpPr>
              <a:cxnSpLocks noChangeShapeType="1"/>
            </p:cNvCxnSpPr>
            <p:nvPr/>
          </p:nvCxnSpPr>
          <p:spPr bwMode="auto">
            <a:xfrm rot="10800000">
              <a:off x="615951" y="2343878"/>
              <a:ext cx="771976" cy="403110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8" name="组合 13"/>
          <p:cNvGrpSpPr/>
          <p:nvPr/>
        </p:nvGrpSpPr>
        <p:grpSpPr bwMode="auto">
          <a:xfrm>
            <a:off x="5506641" y="2036764"/>
            <a:ext cx="2065734" cy="1335085"/>
            <a:chOff x="2547255" y="1451201"/>
            <a:chExt cx="2754312" cy="1335231"/>
          </a:xfrm>
        </p:grpSpPr>
        <p:sp>
          <p:nvSpPr>
            <p:cNvPr id="14356" name="Text Box 7"/>
            <p:cNvSpPr txBox="1">
              <a:spLocks noChangeArrowheads="1"/>
            </p:cNvSpPr>
            <p:nvPr/>
          </p:nvSpPr>
          <p:spPr bwMode="auto">
            <a:xfrm>
              <a:off x="2547255" y="1451201"/>
              <a:ext cx="2754312" cy="523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Thanks! </a:t>
              </a:r>
              <a:endPara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4357" name="直接箭头连接符 10"/>
            <p:cNvCxnSpPr>
              <a:cxnSpLocks noChangeShapeType="1"/>
            </p:cNvCxnSpPr>
            <p:nvPr/>
          </p:nvCxnSpPr>
          <p:spPr bwMode="auto">
            <a:xfrm rot="5400000">
              <a:off x="3033786" y="2221584"/>
              <a:ext cx="699030" cy="430665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5362" name="Rectangle 2"/>
          <p:cNvSpPr txBox="1">
            <a:spLocks noChangeArrowheads="1"/>
          </p:cNvSpPr>
          <p:nvPr/>
        </p:nvSpPr>
        <p:spPr bwMode="auto">
          <a:xfrm>
            <a:off x="1943101" y="571500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Summary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1104900" y="2149476"/>
            <a:ext cx="6172200" cy="4525963"/>
          </a:xfrm>
          <a:prstGeom prst="rect">
            <a:avLst/>
          </a:prstGeom>
        </p:spPr>
        <p:txBody>
          <a:bodyPr/>
          <a:lstStyle/>
          <a:p>
            <a:pPr marL="855980" lvl="2" indent="-228600">
              <a:lnSpc>
                <a:spcPct val="90000"/>
              </a:lnSpc>
              <a:spcBef>
                <a:spcPts val="500"/>
              </a:spcBef>
              <a:defRPr/>
            </a:pPr>
            <a:endParaRPr lang="zh-CN" altLang="zh-CN" sz="32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zh-CN" altLang="zh-CN" sz="32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314325" y="1481138"/>
            <a:ext cx="51863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How much for …?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3781425" y="2290763"/>
            <a:ext cx="5186363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三者均用于询问价格。</a:t>
            </a:r>
            <a:endParaRPr lang="zh-CN" altLang="en-US" sz="32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4200525" y="1481138"/>
            <a:ext cx="51863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How much is …?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07181" y="2312988"/>
            <a:ext cx="51863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How much is it?</a:t>
            </a:r>
            <a:endParaRPr lang="en-US" altLang="zh-CN" sz="3200" b="1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285750" y="5094288"/>
            <a:ext cx="51863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How much is it?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8" name="Rectangle 3"/>
          <p:cNvSpPr txBox="1">
            <a:spLocks noChangeArrowheads="1"/>
          </p:cNvSpPr>
          <p:nvPr/>
        </p:nvSpPr>
        <p:spPr bwMode="auto">
          <a:xfrm>
            <a:off x="302419" y="3214688"/>
            <a:ext cx="84772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How much for + </a:t>
            </a:r>
            <a:r>
              <a:rPr lang="en-US" altLang="zh-CN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one donut/ two donuts/…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282179" y="4164013"/>
            <a:ext cx="8893969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How much is +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可数名词单数</a:t>
            </a:r>
            <a:r>
              <a:rPr lang="en-US" altLang="zh-CN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/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不可数名词</a:t>
            </a:r>
            <a:r>
              <a:rPr lang="en-US" altLang="zh-CN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?</a:t>
            </a:r>
            <a:endParaRPr lang="en-US" altLang="zh-CN" sz="3200" b="1" dirty="0"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3495675" y="5053013"/>
            <a:ext cx="5176838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it</a:t>
            </a:r>
            <a:r>
              <a:rPr lang="zh-CN" altLang="en-US" sz="3200" b="1" dirty="0">
                <a:solidFill>
                  <a:srgbClr val="00B050"/>
                </a:solidFill>
                <a:latin typeface="Times New Roman" panose="02020603050405020304" pitchFamily="18" charset="0"/>
                <a:ea typeface="微软雅黑" panose="020B0503020204020204" pitchFamily="34" charset="-122"/>
                <a:sym typeface="Calibri" panose="020F0502020204030204" pitchFamily="34" charset="0"/>
              </a:rPr>
              <a:t>指两人正在谈论的物品。</a:t>
            </a:r>
            <a:endParaRPr lang="zh-CN" altLang="en-US" sz="3200" b="1" dirty="0">
              <a:solidFill>
                <a:srgbClr val="00B050"/>
              </a:solidFill>
              <a:latin typeface="Times New Roman" panose="02020603050405020304" pitchFamily="18" charset="0"/>
              <a:ea typeface="微软雅黑" panose="020B0503020204020204" pitchFamily="34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4" grpId="0"/>
      <p:bldP spid="18" grpId="0"/>
      <p:bldP spid="19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D:\淘宝课件\冀教版小学英语三年级下册  三年级起点\17春冀教（三起）三英下--教材图片素材\Unit 4\016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915716" y="3889376"/>
            <a:ext cx="4169569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三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内容占位符 2"/>
          <p:cNvSpPr txBox="1"/>
          <p:nvPr/>
        </p:nvSpPr>
        <p:spPr>
          <a:xfrm>
            <a:off x="1104900" y="2528888"/>
            <a:ext cx="6172200" cy="4525962"/>
          </a:xfrm>
          <a:prstGeom prst="rect">
            <a:avLst/>
          </a:prstGeom>
        </p:spPr>
        <p:txBody>
          <a:bodyPr/>
          <a:lstStyle/>
          <a:p>
            <a:pPr marL="855980" lvl="2" indent="-228600">
              <a:lnSpc>
                <a:spcPct val="90000"/>
              </a:lnSpc>
              <a:spcBef>
                <a:spcPts val="500"/>
              </a:spcBef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  <a:p>
            <a:pPr marL="273050" indent="-2730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/>
            </a:pPr>
            <a:endParaRPr lang="zh-CN" altLang="zh-CN" sz="3600" kern="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p:grpSp>
        <p:nvGrpSpPr>
          <p:cNvPr id="16388" name="组合 18"/>
          <p:cNvGrpSpPr/>
          <p:nvPr/>
        </p:nvGrpSpPr>
        <p:grpSpPr bwMode="auto">
          <a:xfrm>
            <a:off x="1615679" y="1030289"/>
            <a:ext cx="5362575" cy="2202314"/>
            <a:chOff x="2865664" y="1119868"/>
            <a:chExt cx="5629275" cy="3083946"/>
          </a:xfrm>
        </p:grpSpPr>
        <p:pic>
          <p:nvPicPr>
            <p:cNvPr id="16389" name="Picture 2" descr="D:\淘宝课件\冀教版小学英语三年级下册  三年级起点\17春冀教（三起）三英下--教材图片素材\Unit 4\016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65664" y="2656115"/>
              <a:ext cx="5629275" cy="1173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0" name="TextBox 6"/>
            <p:cNvSpPr txBox="1">
              <a:spLocks noChangeArrowheads="1"/>
            </p:cNvSpPr>
            <p:nvPr/>
          </p:nvSpPr>
          <p:spPr bwMode="auto">
            <a:xfrm>
              <a:off x="3178619" y="2104574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10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pic>
          <p:nvPicPr>
            <p:cNvPr id="16391" name="Picture 2" descr="D:\淘宝课件\冀教版小学英语三年级下册  三年级起点\17春冀教（三起）三英下--教材图片素材\Unit 4\016.jp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946400" y="1119868"/>
              <a:ext cx="5355772" cy="10282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2" name="TextBox 8"/>
            <p:cNvSpPr txBox="1">
              <a:spLocks noChangeArrowheads="1"/>
            </p:cNvSpPr>
            <p:nvPr/>
          </p:nvSpPr>
          <p:spPr bwMode="auto">
            <a:xfrm>
              <a:off x="4281702" y="2104574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3" name="TextBox 10"/>
            <p:cNvSpPr txBox="1">
              <a:spLocks noChangeArrowheads="1"/>
            </p:cNvSpPr>
            <p:nvPr/>
          </p:nvSpPr>
          <p:spPr bwMode="auto">
            <a:xfrm>
              <a:off x="5297702" y="2104574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5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4" name="TextBox 11"/>
            <p:cNvSpPr txBox="1">
              <a:spLocks noChangeArrowheads="1"/>
            </p:cNvSpPr>
            <p:nvPr/>
          </p:nvSpPr>
          <p:spPr bwMode="auto">
            <a:xfrm>
              <a:off x="6212104" y="2104574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15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5" name="TextBox 12"/>
            <p:cNvSpPr txBox="1">
              <a:spLocks noChangeArrowheads="1"/>
            </p:cNvSpPr>
            <p:nvPr/>
          </p:nvSpPr>
          <p:spPr bwMode="auto">
            <a:xfrm>
              <a:off x="7286160" y="2104574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20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6" name="TextBox 13"/>
            <p:cNvSpPr txBox="1">
              <a:spLocks noChangeArrowheads="1"/>
            </p:cNvSpPr>
            <p:nvPr/>
          </p:nvSpPr>
          <p:spPr bwMode="auto">
            <a:xfrm>
              <a:off x="3178619" y="3686631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3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7" name="TextBox 14"/>
            <p:cNvSpPr txBox="1">
              <a:spLocks noChangeArrowheads="1"/>
            </p:cNvSpPr>
            <p:nvPr/>
          </p:nvSpPr>
          <p:spPr bwMode="auto">
            <a:xfrm>
              <a:off x="4325244" y="3686631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7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8" name="TextBox 15"/>
            <p:cNvSpPr txBox="1">
              <a:spLocks noChangeArrowheads="1"/>
            </p:cNvSpPr>
            <p:nvPr/>
          </p:nvSpPr>
          <p:spPr bwMode="auto">
            <a:xfrm>
              <a:off x="5326730" y="3686631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6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399" name="TextBox 16"/>
            <p:cNvSpPr txBox="1">
              <a:spLocks noChangeArrowheads="1"/>
            </p:cNvSpPr>
            <p:nvPr/>
          </p:nvSpPr>
          <p:spPr bwMode="auto">
            <a:xfrm>
              <a:off x="6371758" y="3686631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4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6400" name="TextBox 17"/>
            <p:cNvSpPr txBox="1">
              <a:spLocks noChangeArrowheads="1"/>
            </p:cNvSpPr>
            <p:nvPr/>
          </p:nvSpPr>
          <p:spPr bwMode="auto">
            <a:xfrm>
              <a:off x="7387758" y="3686631"/>
              <a:ext cx="928914" cy="517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  <a:sym typeface="Arial" panose="020B0604020202020204" pitchFamily="34" charset="0"/>
                </a:rPr>
                <a:t>¥</a:t>
              </a:r>
              <a:r>
                <a:rPr lang="zh-CN" altLang="en-US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b="1">
                  <a:latin typeface="Times New Roman" panose="02020603050405020304" pitchFamily="18" charset="0"/>
                  <a:ea typeface="微软雅黑" panose="020B0503020204020204" pitchFamily="34" charset="-122"/>
                </a:rPr>
                <a:t>2</a:t>
              </a:r>
              <a:endParaRPr lang="zh-CN" altLang="en-US">
                <a:latin typeface="Times New Roman" panose="02020603050405020304" pitchFamily="18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 bwMode="auto">
          <a:xfrm>
            <a:off x="577453" y="3192464"/>
            <a:ext cx="4223147" cy="1031875"/>
            <a:chOff x="2547255" y="1451201"/>
            <a:chExt cx="4281714" cy="1031256"/>
          </a:xfrm>
        </p:grpSpPr>
        <p:sp>
          <p:nvSpPr>
            <p:cNvPr id="16402" name="Text Box 7"/>
            <p:cNvSpPr txBox="1">
              <a:spLocks noChangeArrowheads="1"/>
            </p:cNvSpPr>
            <p:nvPr/>
          </p:nvSpPr>
          <p:spPr bwMode="auto">
            <a:xfrm>
              <a:off x="2547255" y="1451201"/>
              <a:ext cx="4281714" cy="522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</a:rPr>
                <a:t>What would you like?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403" name="直接箭头连接符 10"/>
            <p:cNvCxnSpPr>
              <a:cxnSpLocks noChangeShapeType="1"/>
            </p:cNvCxnSpPr>
            <p:nvPr/>
          </p:nvCxnSpPr>
          <p:spPr bwMode="auto">
            <a:xfrm>
              <a:off x="4380049" y="2115532"/>
              <a:ext cx="848802" cy="366925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" name="组合 13"/>
          <p:cNvGrpSpPr/>
          <p:nvPr/>
        </p:nvGrpSpPr>
        <p:grpSpPr bwMode="auto">
          <a:xfrm>
            <a:off x="4060032" y="3598863"/>
            <a:ext cx="5251847" cy="1117600"/>
            <a:chOff x="451981" y="1451201"/>
            <a:chExt cx="7002236" cy="1119273"/>
          </a:xfrm>
        </p:grpSpPr>
        <p:sp>
          <p:nvSpPr>
            <p:cNvPr id="16405" name="Text Box 7"/>
            <p:cNvSpPr txBox="1">
              <a:spLocks noChangeArrowheads="1"/>
            </p:cNvSpPr>
            <p:nvPr/>
          </p:nvSpPr>
          <p:spPr bwMode="auto">
            <a:xfrm>
              <a:off x="451981" y="1451201"/>
              <a:ext cx="7002236" cy="524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</a:rPr>
                <a:t>I’d like two hamburgers.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406" name="直接箭头连接符 10"/>
            <p:cNvCxnSpPr>
              <a:cxnSpLocks noChangeShapeType="1"/>
            </p:cNvCxnSpPr>
            <p:nvPr/>
          </p:nvCxnSpPr>
          <p:spPr bwMode="auto">
            <a:xfrm rot="5400000">
              <a:off x="1039744" y="2127721"/>
              <a:ext cx="493624" cy="391882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6" name="组合 15"/>
          <p:cNvGrpSpPr/>
          <p:nvPr/>
        </p:nvGrpSpPr>
        <p:grpSpPr bwMode="auto">
          <a:xfrm>
            <a:off x="5759053" y="4992688"/>
            <a:ext cx="2786063" cy="1251621"/>
            <a:chOff x="0" y="2343879"/>
            <a:chExt cx="3715657" cy="1251541"/>
          </a:xfrm>
        </p:grpSpPr>
        <p:sp>
          <p:nvSpPr>
            <p:cNvPr id="16408" name="Text Box 7"/>
            <p:cNvSpPr txBox="1">
              <a:spLocks noChangeArrowheads="1"/>
            </p:cNvSpPr>
            <p:nvPr/>
          </p:nvSpPr>
          <p:spPr bwMode="auto">
            <a:xfrm>
              <a:off x="0" y="2641374"/>
              <a:ext cx="3715657" cy="9540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</a:rPr>
                <a:t>How much for</a:t>
              </a:r>
              <a:endParaRPr lang="en-US" altLang="zh-CN" sz="2800" b="1">
                <a:latin typeface="Times New Roman" panose="02020603050405020304" pitchFamily="18" charset="0"/>
              </a:endParaRPr>
            </a:p>
            <a:p>
              <a:r>
                <a:rPr lang="en-US" altLang="zh-CN" sz="2800" b="1">
                  <a:latin typeface="Times New Roman" panose="02020603050405020304" pitchFamily="18" charset="0"/>
                </a:rPr>
                <a:t>one hamburger?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409" name="直接箭头连接符 12"/>
            <p:cNvCxnSpPr>
              <a:cxnSpLocks noChangeShapeType="1"/>
            </p:cNvCxnSpPr>
            <p:nvPr/>
          </p:nvCxnSpPr>
          <p:spPr bwMode="auto">
            <a:xfrm rot="10800000">
              <a:off x="87086" y="2343879"/>
              <a:ext cx="1132114" cy="435359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7" name="组合 13"/>
          <p:cNvGrpSpPr/>
          <p:nvPr/>
        </p:nvGrpSpPr>
        <p:grpSpPr bwMode="auto">
          <a:xfrm>
            <a:off x="1715691" y="5138739"/>
            <a:ext cx="1789509" cy="1070225"/>
            <a:chOff x="2547255" y="903603"/>
            <a:chExt cx="2386919" cy="1071385"/>
          </a:xfrm>
        </p:grpSpPr>
        <p:sp>
          <p:nvSpPr>
            <p:cNvPr id="16411" name="Text Box 7"/>
            <p:cNvSpPr txBox="1">
              <a:spLocks noChangeArrowheads="1"/>
            </p:cNvSpPr>
            <p:nvPr/>
          </p:nvSpPr>
          <p:spPr bwMode="auto">
            <a:xfrm>
              <a:off x="2547255" y="1451201"/>
              <a:ext cx="2386919" cy="523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800" b="1">
                  <a:latin typeface="Times New Roman" panose="02020603050405020304" pitchFamily="18" charset="0"/>
                </a:rPr>
                <a:t>Ten yuan.</a:t>
              </a:r>
              <a:endParaRPr lang="zh-CN" altLang="en-US" sz="28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412" name="直接箭头连接符 10"/>
            <p:cNvCxnSpPr>
              <a:cxnSpLocks noChangeShapeType="1"/>
            </p:cNvCxnSpPr>
            <p:nvPr/>
          </p:nvCxnSpPr>
          <p:spPr bwMode="auto">
            <a:xfrm flipV="1">
              <a:off x="3881664" y="903603"/>
              <a:ext cx="834569" cy="660235"/>
            </a:xfrm>
            <a:prstGeom prst="straightConnector1">
              <a:avLst/>
            </a:prstGeom>
            <a:noFill/>
            <a:ln w="28575">
              <a:solidFill>
                <a:srgbClr val="00B05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16413" name="Rectangle 2"/>
          <p:cNvSpPr txBox="1">
            <a:spLocks noChangeArrowheads="1"/>
          </p:cNvSpPr>
          <p:nvPr/>
        </p:nvSpPr>
        <p:spPr bwMode="auto">
          <a:xfrm>
            <a:off x="2165748" y="288925"/>
            <a:ext cx="4479131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914400" indent="-9144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90000"/>
              </a:lnSpc>
            </a:pPr>
            <a:r>
              <a:rPr lang="en-US" altLang="zh-CN" sz="3600" b="1">
                <a:solidFill>
                  <a:srgbClr val="0000FF"/>
                </a:solidFill>
                <a:latin typeface="Times New Roman" panose="02020603050405020304" pitchFamily="18" charset="0"/>
                <a:sym typeface="Calibri Light" panose="020F0302020204030204" pitchFamily="34" charset="0"/>
              </a:rPr>
              <a:t>Let’s act!</a:t>
            </a:r>
            <a:endParaRPr lang="en-US" altLang="zh-CN" sz="3600" b="1">
              <a:solidFill>
                <a:srgbClr val="0000FF"/>
              </a:solidFill>
              <a:latin typeface="Times New Roman" panose="02020603050405020304" pitchFamily="18" charset="0"/>
              <a:sym typeface="Calibri Light" panose="020F0302020204030204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4c7ed608-717f-4b5d-8d9b-b8fb4d60b8a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1358</Words>
  <Application>WPS 演示</Application>
  <PresentationFormat>全屏显示(4:3)</PresentationFormat>
  <Paragraphs>178</Paragraphs>
  <Slides>13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1255</cp:revision>
  <dcterms:created xsi:type="dcterms:W3CDTF">2013-07-01T03:05:00Z</dcterms:created>
  <dcterms:modified xsi:type="dcterms:W3CDTF">2023-03-04T12:17:29Z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24C237AE424941959D55F546D83208C0</vt:lpwstr>
  </property>
</Properties>
</file>