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62" r:id="rId6"/>
    <p:sldId id="403" r:id="rId8"/>
    <p:sldId id="365" r:id="rId9"/>
    <p:sldId id="404" r:id="rId10"/>
    <p:sldId id="385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414" r:id="rId21"/>
    <p:sldId id="415" r:id="rId22"/>
    <p:sldId id="427" r:id="rId23"/>
    <p:sldId id="416" r:id="rId24"/>
    <p:sldId id="417" r:id="rId25"/>
    <p:sldId id="418" r:id="rId26"/>
    <p:sldId id="419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8" r:id="rId35"/>
    <p:sldId id="382" r:id="rId36"/>
    <p:sldId id="429" r:id="rId37"/>
    <p:sldId id="391" r:id="rId38"/>
    <p:sldId id="430" r:id="rId39"/>
    <p:sldId id="281" r:id="rId40"/>
    <p:sldId id="384" r:id="rId41"/>
    <p:sldId id="286" r:id="rId42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565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B2CF4FA-5FF7-4471-B64A-12280C37E5B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A55A6489-41D3-449F-AAD7-10CF0620E3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A6489-41D3-449F-AAD7-10CF0620E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342D601-8E9F-4B2F-998F-AB6EC4257FE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F229-7DF6-4A2C-B734-558DBA8F845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91525-A0DC-42C9-8A70-50D5AB4CE2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F3D42-1D16-4676-98AB-34EB2754141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32AA-49B3-4A95-8C96-BFD7E06A03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6B7FB-6EEF-4210-ACA9-269CDD4B30B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B4BE5-A22C-49B5-8377-6006997D9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AE56A-2FDA-489B-ADF2-71670EE6B3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5CBE4-83B6-405C-A820-5DB1CEDB95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31474-8AEB-4195-93B2-85E9051107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7B304-CBF7-43E1-B6AB-F7C88EDA05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18F45-5CE8-4609-A0D8-498C365FA33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45D4E-0AA8-4BB7-BCFC-128822F05B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BCF05-1510-4876-B942-5EC2C46AD21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13E15-E804-492C-87BE-6ACBDE8AB9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2A3F5-F4F4-449B-B98F-47001C02811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D0F7E-05B0-4470-9C25-D05A4A24C4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61D93-1D87-4850-AE07-BC760C28525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6C605B-FD00-4CFC-B2A1-61386F25FF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4C77D-06B7-489E-8D3C-E2443F54CD4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303148-0BE9-4944-B483-258AE6E29F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A98A1-F24B-47DC-A42D-A3AE4272F84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F24D8-30B1-47EA-97AA-B23F5140CD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F06FC83-02A2-4AE8-A6CB-A50D8E3B3B4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4CD755EA-4AAA-4D60-92BE-1E597B0321F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hyperlink" Target="2.A%20new%20friend.mp4" TargetMode="Externa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28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hyperlink" Target="1.A%20new%20teacher.mp4" TargetMode="Externa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32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GIF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/>
              <a:t>111111111111111111111111111111111111111111111111111111111111111</a:t>
            </a:r>
            <a:endParaRPr lang="zh-CN" altLang="en-US" dirty="0"/>
          </a:p>
        </p:txBody>
      </p:sp>
      <p:pic>
        <p:nvPicPr>
          <p:cNvPr id="3075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876" y="5424488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1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TextBox 3"/>
          <p:cNvSpPr txBox="1">
            <a:spLocks noChangeArrowheads="1"/>
          </p:cNvSpPr>
          <p:nvPr/>
        </p:nvSpPr>
        <p:spPr bwMode="auto">
          <a:xfrm>
            <a:off x="465138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1 Hello Again!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10719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719742" y="3232970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956268"/>
            <a:ext cx="9144000" cy="79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Lesson1 How Are You?</a:t>
            </a:r>
            <a:endParaRPr lang="zh-CN" altLang="en-US" sz="4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17"/>
          <p:cNvSpPr txBox="1">
            <a:spLocks noChangeArrowheads="1"/>
          </p:cNvSpPr>
          <p:nvPr/>
        </p:nvSpPr>
        <p:spPr bwMode="auto">
          <a:xfrm>
            <a:off x="2892425" y="1684338"/>
            <a:ext cx="5975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back to school!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欢迎返回到学校！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41400" y="180340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12293" name="文本框 19"/>
          <p:cNvSpPr txBox="1">
            <a:spLocks noChangeArrowheads="1"/>
          </p:cNvSpPr>
          <p:nvPr/>
        </p:nvSpPr>
        <p:spPr bwMode="auto">
          <a:xfrm>
            <a:off x="1365250" y="1793875"/>
            <a:ext cx="1435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3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978150" y="2343150"/>
            <a:ext cx="57261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back to +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地点名词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! / Welcome back +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地点副词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295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8" y="167640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矩形 1"/>
          <p:cNvSpPr>
            <a:spLocks noChangeArrowheads="1"/>
          </p:cNvSpPr>
          <p:nvPr/>
        </p:nvSpPr>
        <p:spPr bwMode="auto">
          <a:xfrm>
            <a:off x="1377950" y="2593975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7" name="矩形 2"/>
          <p:cNvSpPr>
            <a:spLocks noChangeArrowheads="1"/>
          </p:cNvSpPr>
          <p:nvPr/>
        </p:nvSpPr>
        <p:spPr bwMode="auto">
          <a:xfrm>
            <a:off x="1404938" y="4146550"/>
            <a:ext cx="11890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 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59038" y="3881438"/>
            <a:ext cx="59975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此句型意思是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欢迎返回到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pl-PL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back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意思是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回来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如果后面跟的是表示地点的副词 </a:t>
            </a:r>
            <a:r>
              <a:rPr lang="pl-PL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home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等，则省略 </a:t>
            </a:r>
            <a:r>
              <a:rPr lang="pl-PL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</a:t>
            </a:r>
            <a:r>
              <a:rPr lang="zh-CN" altLang="pl-PL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084388" y="2151063"/>
            <a:ext cx="3236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一般用：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Thank you.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6" name="矩形 1"/>
          <p:cNvSpPr>
            <a:spLocks noChangeArrowheads="1"/>
          </p:cNvSpPr>
          <p:nvPr/>
        </p:nvSpPr>
        <p:spPr bwMode="auto">
          <a:xfrm>
            <a:off x="1128713" y="2270125"/>
            <a:ext cx="1252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317" name="矩形 2"/>
          <p:cNvSpPr>
            <a:spLocks noChangeArrowheads="1"/>
          </p:cNvSpPr>
          <p:nvPr/>
        </p:nvSpPr>
        <p:spPr bwMode="auto">
          <a:xfrm>
            <a:off x="1163638" y="32099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058988" y="2957513"/>
            <a:ext cx="60753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back to Beijing!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欢迎返回到北京！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back home!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欢迎回家！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17"/>
          <p:cNvSpPr txBox="1">
            <a:spLocks noChangeArrowheads="1"/>
          </p:cNvSpPr>
          <p:nvPr/>
        </p:nvSpPr>
        <p:spPr bwMode="auto">
          <a:xfrm>
            <a:off x="4387850" y="1357313"/>
            <a:ext cx="4168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/neɪm/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名字；名称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362075" y="16287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14341" name="文本框 19"/>
          <p:cNvSpPr txBox="1">
            <a:spLocks noChangeArrowheads="1"/>
          </p:cNvSpPr>
          <p:nvPr/>
        </p:nvSpPr>
        <p:spPr bwMode="auto">
          <a:xfrm>
            <a:off x="1651000" y="1600200"/>
            <a:ext cx="1489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4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14342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488" y="15192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671763" y="2832100"/>
            <a:ext cx="4083050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Can you spell your name?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你会拼写你的名字吗？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4" name="矩形 1"/>
          <p:cNvSpPr>
            <a:spLocks noChangeArrowheads="1"/>
          </p:cNvSpPr>
          <p:nvPr/>
        </p:nvSpPr>
        <p:spPr bwMode="auto">
          <a:xfrm>
            <a:off x="1660525" y="3073400"/>
            <a:ext cx="1162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701925" y="4362450"/>
            <a:ext cx="51990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first name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名字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family name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姓氏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6" name="矩形 1"/>
          <p:cNvSpPr>
            <a:spLocks noChangeArrowheads="1"/>
          </p:cNvSpPr>
          <p:nvPr/>
        </p:nvSpPr>
        <p:spPr bwMode="auto">
          <a:xfrm>
            <a:off x="1663700" y="4591050"/>
            <a:ext cx="102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4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0413" y="1571625"/>
            <a:ext cx="99060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908300" y="5230813"/>
            <a:ext cx="19097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game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游戏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9" name="矩形 1"/>
          <p:cNvSpPr>
            <a:spLocks noChangeArrowheads="1"/>
          </p:cNvSpPr>
          <p:nvPr/>
        </p:nvSpPr>
        <p:spPr bwMode="auto">
          <a:xfrm>
            <a:off x="1679575" y="5514975"/>
            <a:ext cx="1166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形近词：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17"/>
          <p:cNvSpPr txBox="1">
            <a:spLocks noChangeArrowheads="1"/>
          </p:cNvSpPr>
          <p:nvPr/>
        </p:nvSpPr>
        <p:spPr bwMode="auto">
          <a:xfrm>
            <a:off x="3433763" y="1585913"/>
            <a:ext cx="3798887" cy="125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You can call me Mr. Wood.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你可以称呼我为伍德老师。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565275" y="17811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5365" name="文本框 19"/>
          <p:cNvSpPr txBox="1">
            <a:spLocks noChangeArrowheads="1"/>
          </p:cNvSpPr>
          <p:nvPr/>
        </p:nvSpPr>
        <p:spPr bwMode="auto">
          <a:xfrm>
            <a:off x="1835150" y="1751013"/>
            <a:ext cx="1704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5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3449638" y="3586163"/>
            <a:ext cx="52990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name is 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人名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./ I am 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人名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7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750" y="16827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矩形 1"/>
          <p:cNvSpPr>
            <a:spLocks noChangeArrowheads="1"/>
          </p:cNvSpPr>
          <p:nvPr/>
        </p:nvSpPr>
        <p:spPr bwMode="auto">
          <a:xfrm>
            <a:off x="1838325" y="3705225"/>
            <a:ext cx="1595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同义句式：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9" name="矩形 2"/>
          <p:cNvSpPr>
            <a:spLocks noChangeArrowheads="1"/>
          </p:cNvSpPr>
          <p:nvPr/>
        </p:nvSpPr>
        <p:spPr bwMode="auto">
          <a:xfrm>
            <a:off x="1846263" y="44418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782888" y="4270375"/>
            <a:ext cx="5186362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can call me Apple. = I am Apple.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你可以称呼我为苹果。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71" name="文本框 17"/>
          <p:cNvSpPr txBox="1">
            <a:spLocks noChangeArrowheads="1"/>
          </p:cNvSpPr>
          <p:nvPr/>
        </p:nvSpPr>
        <p:spPr bwMode="auto">
          <a:xfrm>
            <a:off x="1838325" y="2903538"/>
            <a:ext cx="6254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句式：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can call me...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你可以称呼我为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1425" y="186848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矩形 16"/>
          <p:cNvSpPr>
            <a:spLocks noChangeArrowheads="1"/>
          </p:cNvSpPr>
          <p:nvPr/>
        </p:nvSpPr>
        <p:spPr bwMode="auto">
          <a:xfrm>
            <a:off x="1535113" y="1717675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2459038" y="1565275"/>
            <a:ext cx="56610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句子中的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可用表示人物的名词或人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称代词宾格来替换。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509838" y="3049588"/>
            <a:ext cx="53975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can call the girl Mary.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你可以称呼那个女孩玛丽。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can call her Mary. =She is Mary.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你可以称呼她为玛丽。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1" name="矩形 1"/>
          <p:cNvSpPr>
            <a:spLocks noChangeArrowheads="1"/>
          </p:cNvSpPr>
          <p:nvPr/>
        </p:nvSpPr>
        <p:spPr bwMode="auto">
          <a:xfrm>
            <a:off x="1527175" y="3292475"/>
            <a:ext cx="1162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7"/>
          <p:cNvSpPr txBox="1">
            <a:spLocks noChangeArrowheads="1"/>
          </p:cNvSpPr>
          <p:nvPr/>
        </p:nvSpPr>
        <p:spPr bwMode="auto">
          <a:xfrm>
            <a:off x="2058988" y="1598613"/>
            <a:ext cx="52593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/juː/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你；你们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655888" y="3295650"/>
            <a:ext cx="636111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人称代词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→ your 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形容词性物主代词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1047750" y="3538538"/>
            <a:ext cx="1539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 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4" name="矩形 4"/>
          <p:cNvSpPr>
            <a:spLocks noChangeArrowheads="1"/>
          </p:cNvSpPr>
          <p:nvPr/>
        </p:nvSpPr>
        <p:spPr bwMode="auto">
          <a:xfrm>
            <a:off x="1027113" y="4189413"/>
            <a:ext cx="2117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减法记忆法： </a:t>
            </a:r>
            <a:endParaRPr lang="zh-CN" altLang="en-US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046413" y="3956050"/>
            <a:ext cx="55213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your 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你的；你们的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- r= you(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你；你们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6" name="矩形 2"/>
          <p:cNvSpPr>
            <a:spLocks noChangeArrowheads="1"/>
          </p:cNvSpPr>
          <p:nvPr/>
        </p:nvSpPr>
        <p:spPr bwMode="auto">
          <a:xfrm>
            <a:off x="1074738" y="2405063"/>
            <a:ext cx="1054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128838" y="2260600"/>
            <a:ext cx="5432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—Your skirt is nice.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你的裙子很好看。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—Thank you.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谢谢你。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4113" y="1628775"/>
            <a:ext cx="7810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9" name="图片 1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0300" y="492125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矩形 16"/>
          <p:cNvSpPr>
            <a:spLocks noChangeArrowheads="1"/>
          </p:cNvSpPr>
          <p:nvPr/>
        </p:nvSpPr>
        <p:spPr bwMode="auto">
          <a:xfrm>
            <a:off x="1423988" y="477043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2278063" y="4754563"/>
            <a:ext cx="6651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you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的宾格是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，形容词性物主代词是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your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，名词性物主代词是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yours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3" grpId="0" build="p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17"/>
          <p:cNvSpPr txBox="1">
            <a:spLocks noChangeArrowheads="1"/>
          </p:cNvSpPr>
          <p:nvPr/>
        </p:nvSpPr>
        <p:spPr bwMode="auto">
          <a:xfrm>
            <a:off x="2017713" y="1563688"/>
            <a:ext cx="4389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/kɔːl/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叫；称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109788" y="3705225"/>
            <a:ext cx="66786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 call him Mr. Green.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我们称呼他格林先生。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7" name="矩形 1"/>
          <p:cNvSpPr>
            <a:spLocks noChangeArrowheads="1"/>
          </p:cNvSpPr>
          <p:nvPr/>
        </p:nvSpPr>
        <p:spPr bwMode="auto">
          <a:xfrm>
            <a:off x="1143000" y="3948113"/>
            <a:ext cx="1011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8" name="矩形 2"/>
          <p:cNvSpPr>
            <a:spLocks noChangeArrowheads="1"/>
          </p:cNvSpPr>
          <p:nvPr/>
        </p:nvSpPr>
        <p:spPr bwMode="auto">
          <a:xfrm>
            <a:off x="1074738" y="2473325"/>
            <a:ext cx="1054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060575" y="2219325"/>
            <a:ext cx="61277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在本课中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call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意思是“叫；称”，其后用名词或者人称代词的宾格形式。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40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25550" y="4784725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矩形 16"/>
          <p:cNvSpPr>
            <a:spLocks noChangeArrowheads="1"/>
          </p:cNvSpPr>
          <p:nvPr/>
        </p:nvSpPr>
        <p:spPr bwMode="auto">
          <a:xfrm>
            <a:off x="1519238" y="4633913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2387600" y="4495800"/>
            <a:ext cx="58007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call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还有“打电话”的意思。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call sb.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表示“给某人打电话”。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44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9038" y="1616075"/>
            <a:ext cx="6286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 build="p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17"/>
          <p:cNvSpPr txBox="1">
            <a:spLocks noChangeArrowheads="1"/>
          </p:cNvSpPr>
          <p:nvPr/>
        </p:nvSpPr>
        <p:spPr bwMode="auto">
          <a:xfrm>
            <a:off x="2892425" y="1847850"/>
            <a:ext cx="51435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you...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很高兴见到你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41400" y="19669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19461" name="文本框 19"/>
          <p:cNvSpPr txBox="1">
            <a:spLocks noChangeArrowheads="1"/>
          </p:cNvSpPr>
          <p:nvPr/>
        </p:nvSpPr>
        <p:spPr bwMode="auto">
          <a:xfrm>
            <a:off x="1365250" y="1957388"/>
            <a:ext cx="1435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6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341563" y="2520950"/>
            <a:ext cx="63849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这是两人初次见面相识后的用语，意思是“很高兴见到你”。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46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8" y="1839913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矩形 1"/>
          <p:cNvSpPr>
            <a:spLocks noChangeArrowheads="1"/>
          </p:cNvSpPr>
          <p:nvPr/>
        </p:nvSpPr>
        <p:spPr bwMode="auto">
          <a:xfrm>
            <a:off x="1384300" y="2786063"/>
            <a:ext cx="1189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465" name="矩形 2"/>
          <p:cNvSpPr>
            <a:spLocks noChangeArrowheads="1"/>
          </p:cNvSpPr>
          <p:nvPr/>
        </p:nvSpPr>
        <p:spPr bwMode="auto">
          <a:xfrm>
            <a:off x="1423988" y="418941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答语：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03475" y="3948113"/>
            <a:ext cx="34671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pl-PL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you, too.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见到你也很高兴。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组合 26"/>
          <p:cNvGrpSpPr/>
          <p:nvPr/>
        </p:nvGrpSpPr>
        <p:grpSpPr bwMode="auto">
          <a:xfrm>
            <a:off x="590550" y="1806575"/>
            <a:ext cx="1244600" cy="461963"/>
            <a:chOff x="1235491" y="4806950"/>
            <a:chExt cx="1243359" cy="462192"/>
          </a:xfrm>
        </p:grpSpPr>
        <p:sp>
          <p:nvSpPr>
            <p:cNvPr id="20488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89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1701800" y="1716088"/>
            <a:ext cx="65135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你第一次见到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Mike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，感到十分高兴，你首先打招呼说：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Me too.                                B. Nice to meet you.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Nice to see you, too.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133725" y="2409825"/>
            <a:ext cx="396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597025" y="4267200"/>
            <a:ext cx="6810375" cy="1201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471738" y="4251325"/>
            <a:ext cx="59356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you. 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是两人初次见面相识后的用语，意思是“很高兴见到你。”故选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17"/>
          <p:cNvSpPr txBox="1">
            <a:spLocks noChangeArrowheads="1"/>
          </p:cNvSpPr>
          <p:nvPr/>
        </p:nvSpPr>
        <p:spPr bwMode="auto">
          <a:xfrm>
            <a:off x="3575050" y="1698625"/>
            <a:ext cx="47371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/haɪ/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interj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感叹词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嗨；你好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非正式用语＝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hello)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41400" y="19669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21509" name="文本框 19"/>
          <p:cNvSpPr txBox="1">
            <a:spLocks noChangeArrowheads="1"/>
          </p:cNvSpPr>
          <p:nvPr/>
        </p:nvSpPr>
        <p:spPr bwMode="auto">
          <a:xfrm>
            <a:off x="1365250" y="1957388"/>
            <a:ext cx="1435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7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149475" y="3182938"/>
            <a:ext cx="6629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Hi! My name is Jenny.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你好！我的名字叫詹妮。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11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8" y="1839913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矩形 1"/>
          <p:cNvSpPr>
            <a:spLocks noChangeArrowheads="1"/>
          </p:cNvSpPr>
          <p:nvPr/>
        </p:nvSpPr>
        <p:spPr bwMode="auto">
          <a:xfrm>
            <a:off x="1190625" y="3448050"/>
            <a:ext cx="11906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513" name="矩形 2"/>
          <p:cNvSpPr>
            <a:spLocks noChangeArrowheads="1"/>
          </p:cNvSpPr>
          <p:nvPr/>
        </p:nvSpPr>
        <p:spPr bwMode="auto">
          <a:xfrm>
            <a:off x="1190625" y="4273550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170113" y="4032250"/>
            <a:ext cx="43164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表示问候或用以引起注意。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5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9750" y="1957388"/>
            <a:ext cx="4095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16" name="矩形 2"/>
          <p:cNvSpPr>
            <a:spLocks noChangeArrowheads="1"/>
          </p:cNvSpPr>
          <p:nvPr/>
        </p:nvSpPr>
        <p:spPr bwMode="auto">
          <a:xfrm>
            <a:off x="1236663" y="5054600"/>
            <a:ext cx="1420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同义词：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514600" y="4813300"/>
            <a:ext cx="2159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喂；你好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pic>
        <p:nvPicPr>
          <p:cNvPr id="4099" name="Picture 12" descr="E:\QQ文件\小学点拨课件副本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1538" y="190500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685800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矩形 1"/>
          <p:cNvSpPr>
            <a:spLocks noChangeArrowheads="1"/>
          </p:cNvSpPr>
          <p:nvPr/>
        </p:nvSpPr>
        <p:spPr bwMode="auto">
          <a:xfrm>
            <a:off x="1984375" y="4805363"/>
            <a:ext cx="578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 do you introduce yourself in English?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8"/>
          <p:cNvSpPr txBox="1">
            <a:spLocks noChangeArrowheads="1"/>
          </p:cNvSpPr>
          <p:nvPr/>
        </p:nvSpPr>
        <p:spPr bwMode="auto">
          <a:xfrm>
            <a:off x="777875" y="2070100"/>
            <a:ext cx="76295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动口能力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结伴活动。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同学们两人一组， 练习使用两种方法说出自己的名字，看谁说得最标准！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示 例：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am... / You can call me...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2531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8"/>
          <p:cNvSpPr txBox="1"/>
          <p:nvPr/>
        </p:nvSpPr>
        <p:spPr>
          <a:xfrm>
            <a:off x="3144291" y="145812"/>
            <a:ext cx="305182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2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A new friend </a:t>
            </a:r>
            <a:endParaRPr kumimoji="1" lang="zh-CN" altLang="en-US" sz="32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2525" y="1044575"/>
            <a:ext cx="7026275" cy="491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6" name="矩形 1"/>
          <p:cNvSpPr>
            <a:spLocks noChangeArrowheads="1"/>
          </p:cNvSpPr>
          <p:nvPr/>
        </p:nvSpPr>
        <p:spPr bwMode="auto">
          <a:xfrm>
            <a:off x="1246188" y="1223963"/>
            <a:ext cx="3579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Jenny, this is Steven. He is a new pupil. 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7" name="矩形 1"/>
          <p:cNvSpPr>
            <a:spLocks noChangeArrowheads="1"/>
          </p:cNvSpPr>
          <p:nvPr/>
        </p:nvSpPr>
        <p:spPr bwMode="auto">
          <a:xfrm>
            <a:off x="4983163" y="1217613"/>
            <a:ext cx="251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Hello, Steven! How are you?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>
            <a:off x="5043488" y="2214563"/>
            <a:ext cx="1984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Fine, thanks. And you?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59" name="矩形 1"/>
          <p:cNvSpPr>
            <a:spLocks noChangeArrowheads="1"/>
          </p:cNvSpPr>
          <p:nvPr/>
        </p:nvSpPr>
        <p:spPr bwMode="auto">
          <a:xfrm>
            <a:off x="6689725" y="2778125"/>
            <a:ext cx="1676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Very well,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thank you.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0" name="矩形 1"/>
          <p:cNvSpPr>
            <a:spLocks noChangeArrowheads="1"/>
          </p:cNvSpPr>
          <p:nvPr/>
        </p:nvSpPr>
        <p:spPr bwMode="auto">
          <a:xfrm>
            <a:off x="5137150" y="3575050"/>
            <a:ext cx="1930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Hello, Danny! Hello, Kim!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1" name="矩形 1"/>
          <p:cNvSpPr>
            <a:spLocks noChangeArrowheads="1"/>
          </p:cNvSpPr>
          <p:nvPr/>
        </p:nvSpPr>
        <p:spPr bwMode="auto">
          <a:xfrm>
            <a:off x="1463675" y="3468688"/>
            <a:ext cx="32559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Steven, these are my friends. His name is Danny. Her name is Kim.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62" name="矩形 1"/>
          <p:cNvSpPr>
            <a:spLocks noChangeArrowheads="1"/>
          </p:cNvSpPr>
          <p:nvPr/>
        </p:nvSpPr>
        <p:spPr bwMode="auto">
          <a:xfrm>
            <a:off x="6580188" y="418465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Hello! </a:t>
            </a:r>
            <a:endParaRPr lang="zh-CN" altLang="en-US"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3563" name="Picture 2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25875" y="5965825"/>
            <a:ext cx="18510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17"/>
          <p:cNvSpPr txBox="1">
            <a:spLocks noChangeArrowheads="1"/>
          </p:cNvSpPr>
          <p:nvPr/>
        </p:nvSpPr>
        <p:spPr bwMode="auto">
          <a:xfrm>
            <a:off x="2892425" y="1684338"/>
            <a:ext cx="57578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Jenny, this is Steven.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詹妮，这是斯蒂文。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41400" y="180340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24581" name="文本框 19"/>
          <p:cNvSpPr txBox="1">
            <a:spLocks noChangeArrowheads="1"/>
          </p:cNvSpPr>
          <p:nvPr/>
        </p:nvSpPr>
        <p:spPr bwMode="auto">
          <a:xfrm>
            <a:off x="1365250" y="1793875"/>
            <a:ext cx="1435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8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363788" y="2233613"/>
            <a:ext cx="2659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This is +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458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8" y="167640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矩形 1"/>
          <p:cNvSpPr>
            <a:spLocks noChangeArrowheads="1"/>
          </p:cNvSpPr>
          <p:nvPr/>
        </p:nvSpPr>
        <p:spPr bwMode="auto">
          <a:xfrm>
            <a:off x="1377950" y="2484438"/>
            <a:ext cx="982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85" name="矩形 2"/>
          <p:cNvSpPr>
            <a:spLocks noChangeArrowheads="1"/>
          </p:cNvSpPr>
          <p:nvPr/>
        </p:nvSpPr>
        <p:spPr bwMode="auto">
          <a:xfrm>
            <a:off x="1377950" y="30257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38400" y="2908300"/>
            <a:ext cx="62325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这是一个用于介绍某人或某物的句型，并且所介绍的某人或某物距离说话者较近。如果需要介绍的人或物的数量不止一个，则应用复数形式：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These are...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397125" y="5065713"/>
            <a:ext cx="50403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my teacher.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这是我的老师。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These are his books.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这些是他的书。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88" name="矩形 1"/>
          <p:cNvSpPr>
            <a:spLocks noChangeArrowheads="1"/>
          </p:cNvSpPr>
          <p:nvPr/>
        </p:nvSpPr>
        <p:spPr bwMode="auto">
          <a:xfrm>
            <a:off x="1438275" y="5194300"/>
            <a:ext cx="984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  <p:bldP spid="2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4700" y="313213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16"/>
          <p:cNvSpPr>
            <a:spLocks noChangeArrowheads="1"/>
          </p:cNvSpPr>
          <p:nvPr/>
        </p:nvSpPr>
        <p:spPr bwMode="auto">
          <a:xfrm>
            <a:off x="1068388" y="2981325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1963738" y="2965450"/>
            <a:ext cx="6348412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如果是想介绍远处有什么，则应该用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“That is+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单数名词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“Those are+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复数名词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606" name="组合 26"/>
          <p:cNvGrpSpPr/>
          <p:nvPr/>
        </p:nvGrpSpPr>
        <p:grpSpPr bwMode="auto">
          <a:xfrm>
            <a:off x="760413" y="1858963"/>
            <a:ext cx="1244600" cy="461962"/>
            <a:chOff x="1235491" y="4806950"/>
            <a:chExt cx="1243359" cy="462192"/>
          </a:xfrm>
        </p:grpSpPr>
        <p:sp>
          <p:nvSpPr>
            <p:cNvPr id="25611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5612" name="图片 29" descr="花盆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1917700" y="1762125"/>
            <a:ext cx="6527800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你想把你的好朋友迈克介绍给你爸爸，用英语应该说：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Dad, ____ ____ my good friend, Mike.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924300" y="2457450"/>
            <a:ext cx="1257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    is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9" name="矩形 16"/>
          <p:cNvSpPr>
            <a:spLocks noChangeArrowheads="1"/>
          </p:cNvSpPr>
          <p:nvPr/>
        </p:nvSpPr>
        <p:spPr bwMode="auto">
          <a:xfrm>
            <a:off x="1100138" y="4051300"/>
            <a:ext cx="11906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 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"/>
          <p:cNvSpPr>
            <a:spLocks noChangeArrowheads="1"/>
          </p:cNvSpPr>
          <p:nvPr/>
        </p:nvSpPr>
        <p:spPr bwMode="auto">
          <a:xfrm>
            <a:off x="2003425" y="4086225"/>
            <a:ext cx="6348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That is a boy.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那是一个男孩。  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Those are shoes.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那些是鞋子。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文本框 17"/>
          <p:cNvSpPr txBox="1">
            <a:spLocks noChangeArrowheads="1"/>
          </p:cNvSpPr>
          <p:nvPr/>
        </p:nvSpPr>
        <p:spPr bwMode="auto">
          <a:xfrm>
            <a:off x="3792538" y="1493838"/>
            <a:ext cx="41338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/’pjuːpl/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41400" y="1612900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26629" name="文本框 19"/>
          <p:cNvSpPr txBox="1">
            <a:spLocks noChangeArrowheads="1"/>
          </p:cNvSpPr>
          <p:nvPr/>
        </p:nvSpPr>
        <p:spPr bwMode="auto">
          <a:xfrm>
            <a:off x="1365250" y="1603375"/>
            <a:ext cx="1435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9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390775" y="3284538"/>
            <a:ext cx="1225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pupils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631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8" y="1485900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矩形 1"/>
          <p:cNvSpPr>
            <a:spLocks noChangeArrowheads="1"/>
          </p:cNvSpPr>
          <p:nvPr/>
        </p:nvSpPr>
        <p:spPr bwMode="auto">
          <a:xfrm>
            <a:off x="1377950" y="3413125"/>
            <a:ext cx="1060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633" name="矩形 2"/>
          <p:cNvSpPr>
            <a:spLocks noChangeArrowheads="1"/>
          </p:cNvSpPr>
          <p:nvPr/>
        </p:nvSpPr>
        <p:spPr bwMode="auto">
          <a:xfrm>
            <a:off x="1377950" y="2276475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370138" y="2035175"/>
            <a:ext cx="49180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pl-PL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 is a pupil.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詹妮是一名学生。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63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5450" y="1536700"/>
            <a:ext cx="90487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3163888" y="3957638"/>
            <a:ext cx="323691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小学生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pupil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爱学习，带齐文具上学去。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学习玩耍两不误，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健康成长好少年。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637" name="组合 2"/>
          <p:cNvGrpSpPr/>
          <p:nvPr/>
        </p:nvGrpSpPr>
        <p:grpSpPr bwMode="auto">
          <a:xfrm>
            <a:off x="1443038" y="4064000"/>
            <a:ext cx="2308225" cy="461963"/>
            <a:chOff x="494031" y="4005263"/>
            <a:chExt cx="2308700" cy="461088"/>
          </a:xfrm>
        </p:grpSpPr>
        <p:sp>
          <p:nvSpPr>
            <p:cNvPr id="26640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6641" name="图片 29" descr="花盆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4031" y="402558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2646363" y="2749550"/>
            <a:ext cx="2058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student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　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639" name="矩形 1"/>
          <p:cNvSpPr>
            <a:spLocks noChangeArrowheads="1"/>
          </p:cNvSpPr>
          <p:nvPr/>
        </p:nvSpPr>
        <p:spPr bwMode="auto">
          <a:xfrm>
            <a:off x="1387475" y="2878138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同义词：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  <p:bldP spid="22" grpId="0"/>
      <p:bldP spid="3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17"/>
          <p:cNvSpPr txBox="1">
            <a:spLocks noChangeArrowheads="1"/>
          </p:cNvSpPr>
          <p:nvPr/>
        </p:nvSpPr>
        <p:spPr bwMode="auto">
          <a:xfrm>
            <a:off x="2892425" y="1411288"/>
            <a:ext cx="332263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 are you?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你好吗？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363788" y="2014538"/>
            <a:ext cx="58388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此句用于朋友们见面时询问对方的近况。回答常用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“I’m fine, thanks.”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“Very well, thank you.”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。并同时向对方表示询问， 用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“How are you?”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或用其简略形式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“And you?”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653" name="组合 1"/>
          <p:cNvGrpSpPr/>
          <p:nvPr/>
        </p:nvGrpSpPr>
        <p:grpSpPr bwMode="auto">
          <a:xfrm>
            <a:off x="300038" y="1403350"/>
            <a:ext cx="2678112" cy="666750"/>
            <a:chOff x="300038" y="1458032"/>
            <a:chExt cx="2678112" cy="666750"/>
          </a:xfrm>
        </p:grpSpPr>
        <p:sp>
          <p:nvSpPr>
            <p:cNvPr id="19" name="圆角矩形 18"/>
            <p:cNvSpPr/>
            <p:nvPr/>
          </p:nvSpPr>
          <p:spPr>
            <a:xfrm>
              <a:off x="1041400" y="1585032"/>
              <a:ext cx="177800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2400"/>
            </a:p>
          </p:txBody>
        </p:sp>
        <p:sp>
          <p:nvSpPr>
            <p:cNvPr id="27656" name="文本框 19"/>
            <p:cNvSpPr txBox="1">
              <a:spLocks noChangeArrowheads="1"/>
            </p:cNvSpPr>
            <p:nvPr/>
          </p:nvSpPr>
          <p:spPr bwMode="auto">
            <a:xfrm>
              <a:off x="1365249" y="1575507"/>
              <a:ext cx="16129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cs typeface="Hei"/>
                </a:rPr>
                <a:t>知识点</a:t>
              </a:r>
              <a:r>
                <a:rPr kumimoji="1" lang="en-US" altLang="zh-CN" sz="2400" b="1">
                  <a:latin typeface="黑体" panose="02010609060101010101" pitchFamily="49" charset="-122"/>
                  <a:ea typeface="黑体" panose="02010609060101010101" pitchFamily="49" charset="-122"/>
                  <a:cs typeface="Hei"/>
                </a:rPr>
                <a:t>10</a:t>
              </a:r>
              <a:endPara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endParaRPr>
            </a:p>
          </p:txBody>
        </p:sp>
        <p:pic>
          <p:nvPicPr>
            <p:cNvPr id="27657" name="图片 9" descr="book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0038" y="1458032"/>
              <a:ext cx="108743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4" name="矩形 1"/>
          <p:cNvSpPr>
            <a:spLocks noChangeArrowheads="1"/>
          </p:cNvSpPr>
          <p:nvPr/>
        </p:nvSpPr>
        <p:spPr bwMode="auto">
          <a:xfrm>
            <a:off x="1354138" y="2128838"/>
            <a:ext cx="1087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 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4"/>
          <p:cNvSpPr>
            <a:spLocks noChangeArrowheads="1"/>
          </p:cNvSpPr>
          <p:nvPr/>
        </p:nvSpPr>
        <p:spPr bwMode="auto">
          <a:xfrm>
            <a:off x="942975" y="2087563"/>
            <a:ext cx="2041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图示记忆法：</a:t>
            </a:r>
            <a:endParaRPr lang="zh-CN" altLang="en-US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2708275"/>
            <a:ext cx="6646863" cy="266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文本框 17"/>
          <p:cNvSpPr txBox="1">
            <a:spLocks noChangeArrowheads="1"/>
          </p:cNvSpPr>
          <p:nvPr/>
        </p:nvSpPr>
        <p:spPr bwMode="auto">
          <a:xfrm>
            <a:off x="4106863" y="1793875"/>
            <a:ext cx="438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/frend/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朋友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46188" y="19129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29701" name="文本框 19"/>
          <p:cNvSpPr txBox="1">
            <a:spLocks noChangeArrowheads="1"/>
          </p:cNvSpPr>
          <p:nvPr/>
        </p:nvSpPr>
        <p:spPr bwMode="auto">
          <a:xfrm>
            <a:off x="1570038" y="1903413"/>
            <a:ext cx="145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11 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581275" y="3667125"/>
            <a:ext cx="1225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friends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703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825" y="17859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1582738" y="3794125"/>
            <a:ext cx="1060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复数：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5" name="矩形 2"/>
          <p:cNvSpPr>
            <a:spLocks noChangeArrowheads="1"/>
          </p:cNvSpPr>
          <p:nvPr/>
        </p:nvSpPr>
        <p:spPr bwMode="auto">
          <a:xfrm>
            <a:off x="1582738" y="2578100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65388" y="2336800"/>
            <a:ext cx="49180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pl-PL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This is my friend.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这是我的朋友。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3163888" y="3049588"/>
            <a:ext cx="2416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friendly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友好的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08" name="矩形 1"/>
          <p:cNvSpPr>
            <a:spLocks noChangeArrowheads="1"/>
          </p:cNvSpPr>
          <p:nvPr/>
        </p:nvSpPr>
        <p:spPr bwMode="auto">
          <a:xfrm>
            <a:off x="1592263" y="31781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词形变化：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97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6425" y="1903413"/>
            <a:ext cx="1038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2598738" y="4256088"/>
            <a:ext cx="47847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make friends with...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交朋友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711" name="矩形 1"/>
          <p:cNvSpPr>
            <a:spLocks noChangeArrowheads="1"/>
          </p:cNvSpPr>
          <p:nvPr/>
        </p:nvSpPr>
        <p:spPr bwMode="auto">
          <a:xfrm>
            <a:off x="1600200" y="4384675"/>
            <a:ext cx="1060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短语：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  <p:bldP spid="30" grpId="0" build="p"/>
      <p:bldP spid="2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17"/>
          <p:cNvSpPr txBox="1">
            <a:spLocks noChangeArrowheads="1"/>
          </p:cNvSpPr>
          <p:nvPr/>
        </p:nvSpPr>
        <p:spPr bwMode="auto">
          <a:xfrm>
            <a:off x="3206750" y="1793875"/>
            <a:ext cx="50371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 name is Danny.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他的名字叫丹尼。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46188" y="191293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30725" name="文本框 19"/>
          <p:cNvSpPr txBox="1">
            <a:spLocks noChangeArrowheads="1"/>
          </p:cNvSpPr>
          <p:nvPr/>
        </p:nvSpPr>
        <p:spPr bwMode="auto">
          <a:xfrm>
            <a:off x="1570038" y="1903413"/>
            <a:ext cx="145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12 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12304" name="TextBox 8"/>
          <p:cNvSpPr txBox="1">
            <a:spLocks noChangeArrowheads="1"/>
          </p:cNvSpPr>
          <p:nvPr/>
        </p:nvSpPr>
        <p:spPr bwMode="auto">
          <a:xfrm>
            <a:off x="2882900" y="4213225"/>
            <a:ext cx="141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她的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27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825" y="17859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矩形 1"/>
          <p:cNvSpPr>
            <a:spLocks noChangeArrowheads="1"/>
          </p:cNvSpPr>
          <p:nvPr/>
        </p:nvSpPr>
        <p:spPr bwMode="auto">
          <a:xfrm>
            <a:off x="1582738" y="434022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对应词：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29" name="矩形 2"/>
          <p:cNvSpPr>
            <a:spLocks noChangeArrowheads="1"/>
          </p:cNvSpPr>
          <p:nvPr/>
        </p:nvSpPr>
        <p:spPr bwMode="auto">
          <a:xfrm>
            <a:off x="1582738" y="312261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490788" y="2881313"/>
            <a:ext cx="3097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 </a:t>
            </a:r>
            <a:r>
              <a:rPr lang="pl-PL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pl-PL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z/</a:t>
            </a:r>
            <a:r>
              <a:rPr lang="zh-CN" altLang="pl-PL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2559050" y="3595688"/>
            <a:ext cx="55483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 name is Danny.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他的名字叫丹尼。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2" name="矩形 1"/>
          <p:cNvSpPr>
            <a:spLocks noChangeArrowheads="1"/>
          </p:cNvSpPr>
          <p:nvPr/>
        </p:nvSpPr>
        <p:spPr bwMode="auto">
          <a:xfrm>
            <a:off x="1592263" y="3724275"/>
            <a:ext cx="1035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5288" y="2538413"/>
            <a:ext cx="63817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34" name="文本框 17"/>
          <p:cNvSpPr txBox="1">
            <a:spLocks noChangeArrowheads="1"/>
          </p:cNvSpPr>
          <p:nvPr/>
        </p:nvSpPr>
        <p:spPr bwMode="auto">
          <a:xfrm>
            <a:off x="2381250" y="2446338"/>
            <a:ext cx="3992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/hɪz/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35" name="矩形 4"/>
          <p:cNvSpPr>
            <a:spLocks noChangeArrowheads="1"/>
          </p:cNvSpPr>
          <p:nvPr/>
        </p:nvSpPr>
        <p:spPr bwMode="auto">
          <a:xfrm>
            <a:off x="1554163" y="4984750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加法记忆法：</a:t>
            </a:r>
            <a:endParaRPr lang="zh-CN" altLang="en-US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8"/>
          <p:cNvSpPr txBox="1">
            <a:spLocks noChangeArrowheads="1"/>
          </p:cNvSpPr>
          <p:nvPr/>
        </p:nvSpPr>
        <p:spPr bwMode="auto">
          <a:xfrm>
            <a:off x="3465513" y="4805363"/>
            <a:ext cx="31813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pt-BR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 + is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pt-BR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pt-BR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his (</a:t>
            </a:r>
            <a:r>
              <a:rPr lang="zh-CN" altLang="pt-BR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 build="p"/>
      <p:bldP spid="27" grpId="0"/>
      <p:bldP spid="30" grpId="0" build="p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组合 26"/>
          <p:cNvGrpSpPr/>
          <p:nvPr/>
        </p:nvGrpSpPr>
        <p:grpSpPr bwMode="auto">
          <a:xfrm>
            <a:off x="862013" y="2065338"/>
            <a:ext cx="1244600" cy="461962"/>
            <a:chOff x="1235491" y="4806950"/>
            <a:chExt cx="1243359" cy="462192"/>
          </a:xfrm>
        </p:grpSpPr>
        <p:sp>
          <p:nvSpPr>
            <p:cNvPr id="31752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753" name="图片 29" descr="花盆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2041525" y="1838325"/>
            <a:ext cx="4406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This is ____ (he) book.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1938338" y="3571875"/>
            <a:ext cx="6096000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813050" y="3556000"/>
            <a:ext cx="533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book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是名词，名词前面要用形容词性物主代词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。故填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100388" y="2825750"/>
            <a:ext cx="6080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C:\Users\john\Desktop\1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9363" y="3546475"/>
            <a:ext cx="6816725" cy="243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C:\Users\john\Desktop\1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0638" y="990600"/>
            <a:ext cx="67341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8"/>
          <p:cNvSpPr txBox="1"/>
          <p:nvPr/>
        </p:nvSpPr>
        <p:spPr>
          <a:xfrm>
            <a:off x="2281913" y="142958"/>
            <a:ext cx="479490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A new teacher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5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73438" y="5961063"/>
            <a:ext cx="1911350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矩形 1"/>
          <p:cNvSpPr>
            <a:spLocks noChangeArrowheads="1"/>
          </p:cNvSpPr>
          <p:nvPr/>
        </p:nvSpPr>
        <p:spPr bwMode="auto">
          <a:xfrm>
            <a:off x="1522413" y="2247900"/>
            <a:ext cx="2371725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Hello!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 your new teacher! Welcome back to school!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7" name="矩形 1"/>
          <p:cNvSpPr>
            <a:spLocks noChangeArrowheads="1"/>
          </p:cNvSpPr>
          <p:nvPr/>
        </p:nvSpPr>
        <p:spPr bwMode="auto">
          <a:xfrm>
            <a:off x="1381125" y="3775075"/>
            <a:ext cx="168275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Hello, Jenny! You can call me Mr. Wood.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4945063" y="1093788"/>
            <a:ext cx="178276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Hello!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name</a:t>
            </a:r>
            <a:endParaRPr lang="en-US" altLang="zh-CN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is Jenny.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29" name="矩形 1"/>
          <p:cNvSpPr>
            <a:spLocks noChangeArrowheads="1"/>
          </p:cNvSpPr>
          <p:nvPr/>
        </p:nvSpPr>
        <p:spPr bwMode="auto">
          <a:xfrm>
            <a:off x="1252538" y="5129213"/>
            <a:ext cx="1743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you, Mr. Wood!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30" name="矩形 1"/>
          <p:cNvSpPr>
            <a:spLocks noChangeArrowheads="1"/>
          </p:cNvSpPr>
          <p:nvPr/>
        </p:nvSpPr>
        <p:spPr bwMode="auto">
          <a:xfrm>
            <a:off x="3243263" y="3589338"/>
            <a:ext cx="14509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pt-BR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you, too.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31" name="矩形 1"/>
          <p:cNvSpPr>
            <a:spLocks noChangeArrowheads="1"/>
          </p:cNvSpPr>
          <p:nvPr/>
        </p:nvSpPr>
        <p:spPr bwMode="auto">
          <a:xfrm>
            <a:off x="6305550" y="3524250"/>
            <a:ext cx="16557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pt-BR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to meet you, too.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32" name="矩形 1"/>
          <p:cNvSpPr>
            <a:spLocks noChangeArrowheads="1"/>
          </p:cNvSpPr>
          <p:nvPr/>
        </p:nvSpPr>
        <p:spPr bwMode="auto">
          <a:xfrm>
            <a:off x="4902200" y="5137150"/>
            <a:ext cx="286385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Hi, Mr. Wood! My name is Danny. Nice to meet you. </a:t>
            </a:r>
            <a:endParaRPr lang="zh-CN" altLang="en-US" sz="1400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文本框 17"/>
          <p:cNvSpPr txBox="1">
            <a:spLocks noChangeArrowheads="1"/>
          </p:cNvSpPr>
          <p:nvPr/>
        </p:nvSpPr>
        <p:spPr bwMode="auto">
          <a:xfrm>
            <a:off x="865188" y="1795463"/>
            <a:ext cx="5645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句型结构：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My/ His/Her name is +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名字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1825625" y="2409825"/>
            <a:ext cx="5956300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此句型用于介绍自己或他人的名字。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name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前要使用形容词性物主代词。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773" name="矩形 1"/>
          <p:cNvSpPr>
            <a:spLocks noChangeArrowheads="1"/>
          </p:cNvSpPr>
          <p:nvPr/>
        </p:nvSpPr>
        <p:spPr bwMode="auto">
          <a:xfrm>
            <a:off x="842963" y="2638425"/>
            <a:ext cx="1162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774" name="矩形 2"/>
          <p:cNvSpPr>
            <a:spLocks noChangeArrowheads="1"/>
          </p:cNvSpPr>
          <p:nvPr/>
        </p:nvSpPr>
        <p:spPr bwMode="auto">
          <a:xfrm>
            <a:off x="900113" y="4070350"/>
            <a:ext cx="1111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8"/>
          <p:cNvSpPr txBox="1">
            <a:spLocks noChangeArrowheads="1"/>
          </p:cNvSpPr>
          <p:nvPr/>
        </p:nvSpPr>
        <p:spPr bwMode="auto">
          <a:xfrm>
            <a:off x="1900238" y="3832225"/>
            <a:ext cx="5400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—What’s his name?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他叫什么名字？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—His name is John.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他的名字叫约翰。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17"/>
          <p:cNvSpPr txBox="1">
            <a:spLocks noChangeArrowheads="1"/>
          </p:cNvSpPr>
          <p:nvPr/>
        </p:nvSpPr>
        <p:spPr bwMode="auto">
          <a:xfrm>
            <a:off x="4141788" y="1330325"/>
            <a:ext cx="41687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/hɜː/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她的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362075" y="16287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2400"/>
          </a:p>
        </p:txBody>
      </p:sp>
      <p:sp>
        <p:nvSpPr>
          <p:cNvPr id="33797" name="文本框 19"/>
          <p:cNvSpPr txBox="1">
            <a:spLocks noChangeArrowheads="1"/>
          </p:cNvSpPr>
          <p:nvPr/>
        </p:nvSpPr>
        <p:spPr bwMode="auto">
          <a:xfrm>
            <a:off x="1651000" y="1600200"/>
            <a:ext cx="1489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13</a:t>
            </a:r>
            <a:endParaRPr kumimoji="1" lang="zh-CN" altLang="en-US" sz="2400" b="1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pic>
        <p:nvPicPr>
          <p:cNvPr id="33798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488" y="1519238"/>
            <a:ext cx="1087437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671763" y="2122488"/>
            <a:ext cx="3987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/ɜː/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800" name="矩形 1"/>
          <p:cNvSpPr>
            <a:spLocks noChangeArrowheads="1"/>
          </p:cNvSpPr>
          <p:nvPr/>
        </p:nvSpPr>
        <p:spPr bwMode="auto">
          <a:xfrm>
            <a:off x="1660525" y="2363788"/>
            <a:ext cx="1011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701925" y="2765425"/>
            <a:ext cx="519906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 name is Jenny.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她的名字叫詹妮。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802" name="矩形 1"/>
          <p:cNvSpPr>
            <a:spLocks noChangeArrowheads="1"/>
          </p:cNvSpPr>
          <p:nvPr/>
        </p:nvSpPr>
        <p:spPr bwMode="auto">
          <a:xfrm>
            <a:off x="1663700" y="2994025"/>
            <a:ext cx="1022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2962275" y="3416300"/>
            <a:ext cx="1473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他的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804" name="矩形 1"/>
          <p:cNvSpPr>
            <a:spLocks noChangeArrowheads="1"/>
          </p:cNvSpPr>
          <p:nvPr/>
        </p:nvSpPr>
        <p:spPr bwMode="auto">
          <a:xfrm>
            <a:off x="1679575" y="3686175"/>
            <a:ext cx="11668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对应词：</a:t>
            </a:r>
            <a:endParaRPr lang="zh-CN" altLang="en-US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80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6288" y="1560513"/>
            <a:ext cx="647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806" name="组合 22"/>
          <p:cNvGrpSpPr/>
          <p:nvPr/>
        </p:nvGrpSpPr>
        <p:grpSpPr bwMode="auto">
          <a:xfrm>
            <a:off x="1785938" y="4221163"/>
            <a:ext cx="1096962" cy="646112"/>
            <a:chOff x="573088" y="1471613"/>
            <a:chExt cx="1096962" cy="646112"/>
          </a:xfrm>
        </p:grpSpPr>
        <p:pic>
          <p:nvPicPr>
            <p:cNvPr id="33808" name="图片 1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3088" y="1622425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9" name="矩形 16"/>
            <p:cNvSpPr>
              <a:spLocks noChangeArrowheads="1"/>
            </p:cNvSpPr>
            <p:nvPr/>
          </p:nvSpPr>
          <p:spPr bwMode="auto">
            <a:xfrm>
              <a:off x="866775" y="1471613"/>
              <a:ext cx="803275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拓展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3016250" y="4068763"/>
            <a:ext cx="52943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her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既是形容词性物主代词，意思是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，也是代词的宾格形式，意思是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她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4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8"/>
          <p:cNvSpPr txBox="1">
            <a:spLocks noChangeArrowheads="1"/>
          </p:cNvSpPr>
          <p:nvPr/>
        </p:nvSpPr>
        <p:spPr bwMode="auto">
          <a:xfrm>
            <a:off x="777875" y="2070100"/>
            <a:ext cx="76295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（动脑能力） 谁是词汇大王。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同学们， 在这个字符串中至少包含了六个单词。 不移动任何字母， 你能找出几个来呢？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therein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________________________________________________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4819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8"/>
          <p:cNvSpPr txBox="1"/>
          <p:nvPr/>
        </p:nvSpPr>
        <p:spPr>
          <a:xfrm>
            <a:off x="2987350" y="145812"/>
            <a:ext cx="3603679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4400" spc="-300" dirty="0">
                <a:ln w="11430"/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Let’s do it!</a:t>
            </a:r>
            <a:endParaRPr kumimoji="1" lang="zh-CN" altLang="en-US" sz="4400" spc="-300" dirty="0">
              <a:ln w="11430"/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35843" name="Picture 11" descr="C:\Users\john\Desktop\13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031875"/>
            <a:ext cx="8020050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8"/>
          <p:cNvSpPr txBox="1">
            <a:spLocks noChangeArrowheads="1"/>
          </p:cNvSpPr>
          <p:nvPr/>
        </p:nvSpPr>
        <p:spPr bwMode="auto">
          <a:xfrm>
            <a:off x="688975" y="1587500"/>
            <a:ext cx="818197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（动手、 动口、 动脑能力） 冠军争霸赛。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同学们每四人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(A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一组， 其中一名同学画出自己的一位同学， 然后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同学说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“This is my friend.”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同学接着说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“His name is...”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同学接着说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“He is a pupil. 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同学总结说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“This is my friend. His name is... He is a pupil.”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在小组内练习，然后分别上讲台进行表演比赛。 说得最标准， 用时最少的一组为冠军组。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6867" name="图片 1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1557338" y="1100138"/>
            <a:ext cx="6986587" cy="511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一、情景选择。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当你向对方打招呼时，应该说：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Hello! B. Fine! C. My name is Li Ming.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当你想向金介绍斯蒂文时， 你应说：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____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Kim, this is Steven.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B. Steven, this is Kim.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C. This is Kim, Steven.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6318250" y="1876425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7018338" y="373856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603375" y="2978150"/>
            <a:ext cx="6438900" cy="646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71763" y="2978150"/>
            <a:ext cx="5281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Hello! 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用于向对方打招呼。故选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Box 1"/>
          <p:cNvSpPr txBox="1">
            <a:spLocks noChangeArrowheads="1"/>
          </p:cNvSpPr>
          <p:nvPr/>
        </p:nvSpPr>
        <p:spPr bwMode="auto">
          <a:xfrm>
            <a:off x="1106488" y="1303338"/>
            <a:ext cx="69865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二、单项选择。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What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</a:rPr>
              <a:t>colour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is ____ dress?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you             B. your              C. yours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You can call ____ Mr. White.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A. I                  B. me                C. my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3560763" y="198596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3284538" y="4176713"/>
            <a:ext cx="533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093788" y="2930525"/>
            <a:ext cx="7159625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025650" y="2930525"/>
            <a:ext cx="6227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本句的意思是：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你的连衣裙是什么颜色的？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应该用形容词性物主代词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your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。故选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1087438" y="5146675"/>
            <a:ext cx="7159625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017713" y="5146675"/>
            <a:ext cx="622935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call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意为“叫；称”，其后用名词或者人称代词的宾格形式。故选</a:t>
            </a: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7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TextBox 2"/>
          <p:cNvSpPr txBox="1">
            <a:spLocks noChangeArrowheads="1"/>
          </p:cNvSpPr>
          <p:nvPr/>
        </p:nvSpPr>
        <p:spPr bwMode="auto">
          <a:xfrm>
            <a:off x="484188" y="1362075"/>
            <a:ext cx="8320087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三、选择合适的选项补全对话。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520825" indent="-1520825"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Mr. Smith: Hello! (1)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I’m your new English teacher.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Students: (2) ____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Mr. Smith: What’s your name, please?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Tom: (3) ____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Mr. Smith: Nice to meet you, Tom.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Tom: (4) ____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3494088" y="2184400"/>
            <a:ext cx="582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2436813" y="2800350"/>
            <a:ext cx="409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1901825" y="4038600"/>
            <a:ext cx="469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72138" y="3016250"/>
          <a:ext cx="3317875" cy="2227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17875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A. My name is Tom.</a:t>
                      </a:r>
                      <a:endParaRPr kumimoji="0" lang="en-US" altLang="zh-CN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B. Hi, Mr. Smith!</a:t>
                      </a:r>
                      <a:endParaRPr kumimoji="0" lang="en-US" altLang="zh-CN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C. I’m Mr. Smith.</a:t>
                      </a:r>
                      <a:endParaRPr kumimoji="0" lang="en-US" altLang="zh-CN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kumimoji="0" lang="en-US" altLang="zh-CN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+mn-cs"/>
                        </a:rPr>
                        <a:t>D. Nice to meet you, too.</a:t>
                      </a:r>
                      <a:endParaRPr lang="zh-CN" altLang="en-US" dirty="0"/>
                    </a:p>
                  </a:txBody>
                  <a:tcPr marL="91455" marR="91455"/>
                </a:tc>
              </a:tr>
            </a:tbl>
          </a:graphicData>
        </a:graphic>
      </p:graphicFrame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1928813" y="5283200"/>
            <a:ext cx="468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  <p:bldP spid="18" grpId="0"/>
      <p:bldP spid="2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009650" y="930275"/>
            <a:ext cx="713105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979488" y="2090738"/>
            <a:ext cx="716121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529080" indent="-1529080" eaLnBrk="1" hangingPunct="1"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 your teacher name you call hi pupil                                     friend his her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 your new teacher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!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back to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school!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You can call me Mr. Wood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Nice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to meet you... 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 this is Steven. 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How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are you? 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His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name is Danny.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796925" y="173355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925" y="309880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813" y="4418013"/>
            <a:ext cx="446087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12800" y="1520825"/>
            <a:ext cx="7402513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new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teacher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new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friend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8000"/>
              </a:lnSpc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作业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17"/>
          <p:cNvSpPr txBox="1">
            <a:spLocks noChangeArrowheads="1"/>
          </p:cNvSpPr>
          <p:nvPr/>
        </p:nvSpPr>
        <p:spPr bwMode="auto">
          <a:xfrm>
            <a:off x="4264025" y="1481138"/>
            <a:ext cx="39512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‘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ləʊ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interj.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感叹词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喂；你好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表示问候等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[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8" name="组合 2"/>
          <p:cNvGrpSpPr/>
          <p:nvPr/>
        </p:nvGrpSpPr>
        <p:grpSpPr bwMode="auto">
          <a:xfrm>
            <a:off x="688975" y="1652588"/>
            <a:ext cx="2489200" cy="663575"/>
            <a:chOff x="-429879" y="2130870"/>
            <a:chExt cx="2489483" cy="663483"/>
          </a:xfrm>
        </p:grpSpPr>
        <p:sp>
          <p:nvSpPr>
            <p:cNvPr id="19" name="圆角矩形 18"/>
            <p:cNvSpPr/>
            <p:nvPr/>
          </p:nvSpPr>
          <p:spPr>
            <a:xfrm>
              <a:off x="176615" y="2238805"/>
              <a:ext cx="1882989" cy="44602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C7D4"/>
                </a:gs>
                <a:gs pos="100000">
                  <a:schemeClr val="bg1"/>
                </a:gs>
              </a:gsLst>
            </a:gradFill>
            <a:ln>
              <a:solidFill>
                <a:srgbClr val="ECADC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/>
            </a:p>
          </p:txBody>
        </p:sp>
        <p:pic>
          <p:nvPicPr>
            <p:cNvPr id="6156" name="图片 9" descr="book.gif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29879" y="2130870"/>
              <a:ext cx="1151449" cy="663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1800225" y="3200400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686050" y="2981325"/>
            <a:ext cx="3251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用于向对方打招呼。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51" name="矩形 1"/>
          <p:cNvSpPr>
            <a:spLocks noChangeArrowheads="1"/>
          </p:cNvSpPr>
          <p:nvPr/>
        </p:nvSpPr>
        <p:spPr bwMode="auto">
          <a:xfrm>
            <a:off x="1801813" y="3940175"/>
            <a:ext cx="1112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2689225" y="3694113"/>
            <a:ext cx="37592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Hello! My name is Danny.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你好！我的名字叫丹尼。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53" name="Picture 2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4538" y="1708150"/>
            <a:ext cx="863600" cy="6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4" name="文本框 19"/>
          <p:cNvSpPr txBox="1">
            <a:spLocks noChangeArrowheads="1"/>
          </p:cNvSpPr>
          <p:nvPr/>
        </p:nvSpPr>
        <p:spPr bwMode="auto">
          <a:xfrm>
            <a:off x="1790700" y="1760538"/>
            <a:ext cx="14303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1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87413" y="343693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16"/>
          <p:cNvSpPr>
            <a:spLocks noChangeArrowheads="1"/>
          </p:cNvSpPr>
          <p:nvPr/>
        </p:nvSpPr>
        <p:spPr bwMode="auto">
          <a:xfrm>
            <a:off x="1181100" y="3286125"/>
            <a:ext cx="803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2049463" y="3148013"/>
            <a:ext cx="67437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首字母大写，后面加上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“.”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“!”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成为一个句子。对这个句子的回答可以用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“Hello!”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“Hi!”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2568575" y="2316163"/>
            <a:ext cx="4733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见面问好说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hello, hello, hello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175" name="组合 2"/>
          <p:cNvGrpSpPr/>
          <p:nvPr/>
        </p:nvGrpSpPr>
        <p:grpSpPr bwMode="auto">
          <a:xfrm>
            <a:off x="847725" y="2422525"/>
            <a:ext cx="2308225" cy="461963"/>
            <a:chOff x="494031" y="4005263"/>
            <a:chExt cx="2308700" cy="461088"/>
          </a:xfrm>
        </p:grpSpPr>
        <p:sp>
          <p:nvSpPr>
            <p:cNvPr id="7176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2088357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魔法记忆：</a:t>
              </a:r>
              <a:endPara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7177" name="图片 29" descr="花盆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94031" y="402558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17"/>
          <p:cNvSpPr txBox="1">
            <a:spLocks noChangeArrowheads="1"/>
          </p:cNvSpPr>
          <p:nvPr/>
        </p:nvSpPr>
        <p:spPr bwMode="auto">
          <a:xfrm>
            <a:off x="3433763" y="1639888"/>
            <a:ext cx="5259387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 your new teacher!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我是你们的新老师！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565275" y="17811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8197" name="文本框 19"/>
          <p:cNvSpPr txBox="1">
            <a:spLocks noChangeArrowheads="1"/>
          </p:cNvSpPr>
          <p:nvPr/>
        </p:nvSpPr>
        <p:spPr bwMode="auto">
          <a:xfrm>
            <a:off x="1835150" y="1751013"/>
            <a:ext cx="1704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知识点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 2</a:t>
            </a:r>
            <a:endParaRPr kumimoji="1"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  <p:sp>
        <p:nvSpPr>
          <p:cNvPr id="9228" name="TextBox 8"/>
          <p:cNvSpPr txBox="1">
            <a:spLocks noChangeArrowheads="1"/>
          </p:cNvSpPr>
          <p:nvPr/>
        </p:nvSpPr>
        <p:spPr bwMode="auto">
          <a:xfrm>
            <a:off x="2794000" y="3381375"/>
            <a:ext cx="52403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用来向别人介绍自己，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“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……”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。其中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am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的缩写形式。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9" name="图片 9" descr="book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750" y="1682750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矩形 1"/>
          <p:cNvSpPr>
            <a:spLocks noChangeArrowheads="1"/>
          </p:cNvSpPr>
          <p:nvPr/>
        </p:nvSpPr>
        <p:spPr bwMode="auto">
          <a:xfrm>
            <a:off x="1838325" y="3500438"/>
            <a:ext cx="1252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用法：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1" name="矩形 2"/>
          <p:cNvSpPr>
            <a:spLocks noChangeArrowheads="1"/>
          </p:cNvSpPr>
          <p:nvPr/>
        </p:nvSpPr>
        <p:spPr bwMode="auto">
          <a:xfrm>
            <a:off x="1873250" y="470058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768600" y="4562475"/>
            <a:ext cx="50371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I’m Li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Hua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(=My name is Li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Hua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我叫李华。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3" name="文本框 17"/>
          <p:cNvSpPr txBox="1">
            <a:spLocks noChangeArrowheads="1"/>
          </p:cNvSpPr>
          <p:nvPr/>
        </p:nvSpPr>
        <p:spPr bwMode="auto">
          <a:xfrm>
            <a:off x="1838325" y="2794000"/>
            <a:ext cx="2487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I’m+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身份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build="p"/>
      <p:bldP spid="2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17"/>
          <p:cNvSpPr txBox="1">
            <a:spLocks noChangeArrowheads="1"/>
          </p:cNvSpPr>
          <p:nvPr/>
        </p:nvSpPr>
        <p:spPr bwMode="auto">
          <a:xfrm>
            <a:off x="2157413" y="1679575"/>
            <a:ext cx="5259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jɔ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ː/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pron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代词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你的；你们的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181225" y="2327275"/>
            <a:ext cx="297815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What’s your name? 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你叫什么名字？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矩形 1"/>
          <p:cNvSpPr>
            <a:spLocks noChangeArrowheads="1"/>
          </p:cNvSpPr>
          <p:nvPr/>
        </p:nvSpPr>
        <p:spPr bwMode="auto">
          <a:xfrm>
            <a:off x="1169988" y="2624138"/>
            <a:ext cx="1162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2" name="矩形 4"/>
          <p:cNvSpPr>
            <a:spLocks noChangeArrowheads="1"/>
          </p:cNvSpPr>
          <p:nvPr/>
        </p:nvSpPr>
        <p:spPr bwMode="auto">
          <a:xfrm>
            <a:off x="1209675" y="4441825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联想记忆法：</a:t>
            </a:r>
            <a:endParaRPr lang="zh-CN" altLang="en-US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255963" y="4195763"/>
            <a:ext cx="31781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我的 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our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我们的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7613" y="1714500"/>
            <a:ext cx="8572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17"/>
          <p:cNvSpPr txBox="1">
            <a:spLocks noChangeArrowheads="1"/>
          </p:cNvSpPr>
          <p:nvPr/>
        </p:nvSpPr>
        <p:spPr bwMode="auto">
          <a:xfrm>
            <a:off x="2843213" y="1492250"/>
            <a:ext cx="5259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/’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tiːtʃə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(r)/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教师；老师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2195513" y="2995613"/>
            <a:ext cx="63611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My mother is a teacher.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我妈妈是一名老师。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矩形 1"/>
          <p:cNvSpPr>
            <a:spLocks noChangeArrowheads="1"/>
          </p:cNvSpPr>
          <p:nvPr/>
        </p:nvSpPr>
        <p:spPr bwMode="auto">
          <a:xfrm>
            <a:off x="1184275" y="3251200"/>
            <a:ext cx="1239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例句：</a:t>
            </a:r>
            <a:endParaRPr lang="zh-CN" altLang="en-US" b="1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6" name="矩形 2"/>
          <p:cNvSpPr>
            <a:spLocks noChangeArrowheads="1"/>
          </p:cNvSpPr>
          <p:nvPr/>
        </p:nvSpPr>
        <p:spPr bwMode="auto">
          <a:xfrm>
            <a:off x="1223963" y="4056063"/>
            <a:ext cx="15001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对应词： 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7" name="矩形 4"/>
          <p:cNvSpPr>
            <a:spLocks noChangeArrowheads="1"/>
          </p:cNvSpPr>
          <p:nvPr/>
        </p:nvSpPr>
        <p:spPr bwMode="auto">
          <a:xfrm>
            <a:off x="1163638" y="4926013"/>
            <a:ext cx="2117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加法记忆法： </a:t>
            </a:r>
            <a:endParaRPr lang="zh-CN" altLang="en-US" dirty="0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538413" y="3830638"/>
            <a:ext cx="19653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student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学生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3182938" y="4692650"/>
            <a:ext cx="51689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teach 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er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= teacher (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教师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;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老师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50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1113" y="1601788"/>
            <a:ext cx="1304925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1" name="矩形 2"/>
          <p:cNvSpPr>
            <a:spLocks noChangeArrowheads="1"/>
          </p:cNvSpPr>
          <p:nvPr/>
        </p:nvSpPr>
        <p:spPr bwMode="auto">
          <a:xfrm>
            <a:off x="1169988" y="2486025"/>
            <a:ext cx="1054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发音： </a:t>
            </a:r>
            <a:endParaRPr lang="zh-CN" altLang="en-US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2224088" y="2260600"/>
            <a:ext cx="45021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字母组合</a:t>
            </a:r>
            <a:r>
              <a:rPr lang="en-US" altLang="zh-CN" sz="2400" b="1" dirty="0" err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ea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的发音是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/iː/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build="p"/>
      <p:bldP spid="21" grpId="0"/>
      <p:bldP spid="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4"/>
          <p:cNvSpPr>
            <a:spLocks noChangeArrowheads="1"/>
          </p:cNvSpPr>
          <p:nvPr/>
        </p:nvSpPr>
        <p:spPr bwMode="auto">
          <a:xfrm>
            <a:off x="1646238" y="1692275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图示记忆法：</a:t>
            </a:r>
            <a:endParaRPr lang="zh-CN" altLang="en-US">
              <a:solidFill>
                <a:srgbClr val="3333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8"/>
          <p:cNvSpPr txBox="1">
            <a:spLocks noChangeArrowheads="1"/>
          </p:cNvSpPr>
          <p:nvPr/>
        </p:nvSpPr>
        <p:spPr bwMode="auto">
          <a:xfrm>
            <a:off x="2066925" y="4738688"/>
            <a:ext cx="5384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teacher                                 student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教师；老师                                学生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16100" y="2276475"/>
            <a:ext cx="2373313" cy="235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1013" y="2276475"/>
            <a:ext cx="1754187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p="http://schemas.openxmlformats.org/presentationml/2006/main">
  <p:tag name="KSO_WPP_MARK_KEY" val="a2694442-7e19-4522-9444-f03ae0e3a64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5516</Words>
  <Application>WPS 演示</Application>
  <PresentationFormat>全屏显示(4:3)</PresentationFormat>
  <Paragraphs>489</Paragraphs>
  <Slides>39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Hei</vt:lpstr>
      <vt:lpstr>Arial Unicode MS</vt:lpstr>
      <vt:lpstr>Adobe 黑体 Std R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643</cp:revision>
  <dcterms:created xsi:type="dcterms:W3CDTF">2016-01-15T00:46:00Z</dcterms:created>
  <dcterms:modified xsi:type="dcterms:W3CDTF">2023-03-04T12:50:58Z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62137BB8EF444E89878BBA292B8B5896</vt:lpwstr>
  </property>
  <property fmtid="{D5CDD505-2E9C-101B-9397-08002B2CF9AE}" pid="3" name="KSOProductBuildVer">
    <vt:lpwstr>2052-11.1.0.13703</vt:lpwstr>
  </property>
</Properties>
</file>