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15"/>
  </p:handoutMasterIdLst>
  <p:sldIdLst>
    <p:sldId id="288" r:id="rId3"/>
    <p:sldId id="315" r:id="rId4"/>
    <p:sldId id="304" r:id="rId5"/>
    <p:sldId id="316" r:id="rId7"/>
    <p:sldId id="317" r:id="rId8"/>
    <p:sldId id="318" r:id="rId9"/>
    <p:sldId id="319" r:id="rId10"/>
    <p:sldId id="307" r:id="rId11"/>
    <p:sldId id="320" r:id="rId12"/>
    <p:sldId id="311" r:id="rId13"/>
    <p:sldId id="313" r:id="rId14"/>
  </p:sldIdLst>
  <p:sldSz cx="9144000" cy="6858000" type="screen4x3"/>
  <p:notesSz cx="6858000" cy="9144000"/>
  <p:custDataLst>
    <p:tags r:id="rId1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572" userDrawn="1">
          <p15:clr>
            <a:srgbClr val="A4A3A4"/>
          </p15:clr>
        </p15:guide>
        <p15:guide id="2" pos="24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 autoAdjust="0"/>
    <p:restoredTop sz="94667" autoAdjust="0"/>
  </p:normalViewPr>
  <p:slideViewPr>
    <p:cSldViewPr>
      <p:cViewPr>
        <p:scale>
          <a:sx n="100" d="100"/>
          <a:sy n="100" d="100"/>
        </p:scale>
        <p:origin x="-294" y="-264"/>
      </p:cViewPr>
      <p:guideLst>
        <p:guide orient="horz" pos="572"/>
        <p:guide pos="249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26" d="100"/>
        <a:sy n="126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2676" y="-11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978D0851-8D4D-41B6-B1BC-415CC844A5C7}" type="datetimeFigureOut">
              <a:rPr lang="zh-CN" altLang="en-US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E9AA21D9-C7CF-4D95-83DE-F0E8541A0518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5896B29-59BD-4728-B80F-341BB807ED13}" type="datetimeFigureOut">
              <a:rPr lang="zh-CN" altLang="en-US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7CB79DA4-D784-4A60-9708-DCADBD907444}" type="slidenum">
              <a:rPr lang="zh-CN" altLang="en-US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9" Type="http://schemas.openxmlformats.org/officeDocument/2006/relationships/hyperlink" Target="http://www.1ppt.com/ziliao/" TargetMode="External"/><Relationship Id="rId8" Type="http://schemas.openxmlformats.org/officeDocument/2006/relationships/hyperlink" Target="http://www.1ppt.com/powerpoint/" TargetMode="External"/><Relationship Id="rId7" Type="http://schemas.openxmlformats.org/officeDocument/2006/relationships/hyperlink" Target="http://www.1ppt.com/xiazai/" TargetMode="External"/><Relationship Id="rId6" Type="http://schemas.openxmlformats.org/officeDocument/2006/relationships/hyperlink" Target="http://www.1ppt.com/tubiao/" TargetMode="External"/><Relationship Id="rId5" Type="http://schemas.openxmlformats.org/officeDocument/2006/relationships/hyperlink" Target="http://www.1ppt.com/beijing/" TargetMode="External"/><Relationship Id="rId4" Type="http://schemas.openxmlformats.org/officeDocument/2006/relationships/hyperlink" Target="http://www.1ppt.com/sucai/" TargetMode="External"/><Relationship Id="rId3" Type="http://schemas.openxmlformats.org/officeDocument/2006/relationships/hyperlink" Target="http://www.1ppt.com/moban/" TargetMode="External"/><Relationship Id="rId24" Type="http://schemas.openxmlformats.org/officeDocument/2006/relationships/hyperlink" Target="http://www.1ppt.com/kejian/lishi/" TargetMode="External"/><Relationship Id="rId23" Type="http://schemas.openxmlformats.org/officeDocument/2006/relationships/hyperlink" Target="http://www.1ppt.com/kejian/dili/" TargetMode="External"/><Relationship Id="rId22" Type="http://schemas.openxmlformats.org/officeDocument/2006/relationships/hyperlink" Target="http://www.1ppt.com/kejian/shengwu/" TargetMode="External"/><Relationship Id="rId21" Type="http://schemas.openxmlformats.org/officeDocument/2006/relationships/hyperlink" Target="http://www.1ppt.com/kejian/huaxue/" TargetMode="External"/><Relationship Id="rId20" Type="http://schemas.openxmlformats.org/officeDocument/2006/relationships/hyperlink" Target="http://www.1ppt.com/kejian/wuli/" TargetMode="External"/><Relationship Id="rId2" Type="http://schemas.openxmlformats.org/officeDocument/2006/relationships/notesMaster" Target="../notesMasters/notesMaster1.xml"/><Relationship Id="rId19" Type="http://schemas.openxmlformats.org/officeDocument/2006/relationships/hyperlink" Target="http://www.1ppt.com/kejian/kexue/" TargetMode="External"/><Relationship Id="rId18" Type="http://schemas.openxmlformats.org/officeDocument/2006/relationships/hyperlink" Target="http://www.1ppt.com/kejian/meishu/" TargetMode="External"/><Relationship Id="rId17" Type="http://schemas.openxmlformats.org/officeDocument/2006/relationships/hyperlink" Target="http://www.1ppt.com/kejian/yingyu/" TargetMode="External"/><Relationship Id="rId16" Type="http://schemas.openxmlformats.org/officeDocument/2006/relationships/hyperlink" Target="http://www.1ppt.com/kejian/shuxue/" TargetMode="External"/><Relationship Id="rId15" Type="http://schemas.openxmlformats.org/officeDocument/2006/relationships/hyperlink" Target="http://www.1ppt.com/kejian/yuwen/" TargetMode="External"/><Relationship Id="rId14" Type="http://schemas.openxmlformats.org/officeDocument/2006/relationships/hyperlink" Target="http://www.1ppt.com/kejian/" TargetMode="External"/><Relationship Id="rId13" Type="http://schemas.openxmlformats.org/officeDocument/2006/relationships/hyperlink" Target="http://www.1ppt.cn/" TargetMode="External"/><Relationship Id="rId12" Type="http://schemas.openxmlformats.org/officeDocument/2006/relationships/hyperlink" Target="http://www.1ppt.com/jiaoan/" TargetMode="External"/><Relationship Id="rId11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fanwen/" TargetMode="Externa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CB79DA4-D784-4A60-9708-DCADBD907444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8"/>
            <a:ext cx="7772400" cy="1470025"/>
          </a:xfrm>
        </p:spPr>
        <p:txBody>
          <a:bodyPr/>
          <a:lstStyle/>
          <a:p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6376"/>
            <a:ext cx="6019800" cy="4387851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8" name="标题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00152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00152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9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4" y="273049"/>
            <a:ext cx="3008313" cy="1162051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3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4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image" Target="../media/image1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1.xml"/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Text Box 4"/>
          <p:cNvSpPr txBox="1">
            <a:spLocks noChangeArrowheads="1"/>
          </p:cNvSpPr>
          <p:nvPr/>
        </p:nvSpPr>
        <p:spPr bwMode="auto">
          <a:xfrm>
            <a:off x="179387" y="692696"/>
            <a:ext cx="8713787" cy="2569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5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Unit 1 </a:t>
            </a:r>
            <a:endParaRPr lang="en-US" altLang="zh-CN" sz="5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algn="ctr" eaLnBrk="1" hangingPunct="1">
              <a:lnSpc>
                <a:spcPct val="150000"/>
              </a:lnSpc>
              <a:spcBef>
                <a:spcPct val="50000"/>
              </a:spcBef>
            </a:pPr>
            <a:r>
              <a:rPr lang="en-US" altLang="zh-CN" sz="4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Lesson 2 </a:t>
            </a:r>
            <a:r>
              <a:rPr lang="en-US" altLang="zh-CN" sz="40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 Is </a:t>
            </a:r>
            <a:r>
              <a:rPr lang="en-US" altLang="zh-CN" sz="40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This Your Pencil? </a:t>
            </a:r>
            <a:endParaRPr lang="en-US" altLang="zh-CN" sz="4000" b="1" dirty="0">
              <a:solidFill>
                <a:srgbClr val="C00000"/>
              </a:solidFill>
              <a:latin typeface="Arial Unicode MS" pitchFamily="34" charset="-122"/>
              <a:ea typeface="微软雅黑" panose="020B0503020204020204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1"/>
          <p:cNvSpPr txBox="1">
            <a:spLocks noChangeArrowheads="1"/>
          </p:cNvSpPr>
          <p:nvPr/>
        </p:nvSpPr>
        <p:spPr bwMode="auto">
          <a:xfrm>
            <a:off x="382588" y="919163"/>
            <a:ext cx="238918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当堂检测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2"/>
          <p:cNvSpPr txBox="1">
            <a:spLocks noChangeArrowheads="1"/>
          </p:cNvSpPr>
          <p:nvPr/>
        </p:nvSpPr>
        <p:spPr bwMode="auto">
          <a:xfrm>
            <a:off x="395288" y="1773238"/>
            <a:ext cx="8424862" cy="461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、按要求完成下列各题。</a:t>
            </a:r>
            <a:endParaRPr lang="zh-CN" altLang="en-US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pencil(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复数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________      isn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t(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完全形式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 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Danny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名词所有格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________ 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his(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对应词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________ 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is(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复数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________ 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whose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汉语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 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where 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(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缩写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________ 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yes(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反义词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________ 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student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同义词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________ 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your(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人称代词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________ 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she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物主代词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r>
              <a:rPr lang="en-US" altLang="zh-CN" sz="28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________ </a:t>
            </a:r>
            <a:endParaRPr lang="en-US" altLang="zh-CN" sz="28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315" name="Picture 3" descr="\\192.168.0.38\小学英语素材库\1 小英图库\小英 四色图库（不断更新）\全易通警示、说明泡泡语\补白3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372225" y="908050"/>
            <a:ext cx="2684463" cy="1603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2627313" y="2349500"/>
            <a:ext cx="143986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pencils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196138" y="2349500"/>
            <a:ext cx="119221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not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文本框 7"/>
          <p:cNvSpPr txBox="1">
            <a:spLocks noChangeArrowheads="1"/>
          </p:cNvSpPr>
          <p:nvPr/>
        </p:nvSpPr>
        <p:spPr bwMode="auto">
          <a:xfrm>
            <a:off x="3708400" y="2997200"/>
            <a:ext cx="1604963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Danny</a:t>
            </a:r>
            <a:r>
              <a:rPr lang="en-US" altLang="zh-CN" sz="2800" b="1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</a:rPr>
              <a:t>’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2700338" y="3698875"/>
            <a:ext cx="777875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>
            <a:spLocks noChangeArrowheads="1"/>
          </p:cNvSpPr>
          <p:nvPr/>
        </p:nvSpPr>
        <p:spPr bwMode="auto">
          <a:xfrm>
            <a:off x="6227763" y="3698875"/>
            <a:ext cx="750887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are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>
            <a:spLocks noChangeArrowheads="1"/>
          </p:cNvSpPr>
          <p:nvPr/>
        </p:nvSpPr>
        <p:spPr bwMode="auto">
          <a:xfrm>
            <a:off x="2949575" y="4275138"/>
            <a:ext cx="9017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谁的</a:t>
            </a:r>
            <a:endParaRPr lang="zh-CN" altLang="en-US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文本框 11"/>
          <p:cNvSpPr txBox="1">
            <a:spLocks noChangeArrowheads="1"/>
          </p:cNvSpPr>
          <p:nvPr/>
        </p:nvSpPr>
        <p:spPr bwMode="auto">
          <a:xfrm>
            <a:off x="7046913" y="4292600"/>
            <a:ext cx="16287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Where</a:t>
            </a:r>
            <a:r>
              <a:rPr lang="en-US" altLang="zh-CN" sz="2800" b="1">
                <a:solidFill>
                  <a:srgbClr val="FF0000"/>
                </a:solidFill>
                <a:latin typeface="Arial Unicode MS" pitchFamily="34" charset="-122"/>
                <a:ea typeface="Arial Unicode MS" pitchFamily="34" charset="-122"/>
              </a:rPr>
              <a:t>’</a:t>
            </a: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>
            <a:spLocks noChangeArrowheads="1"/>
          </p:cNvSpPr>
          <p:nvPr/>
        </p:nvSpPr>
        <p:spPr bwMode="auto">
          <a:xfrm>
            <a:off x="2840038" y="4994275"/>
            <a:ext cx="652462" cy="738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7164388" y="4922838"/>
            <a:ext cx="1106487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pupil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>
            <a:spLocks noChangeArrowheads="1"/>
          </p:cNvSpPr>
          <p:nvPr/>
        </p:nvSpPr>
        <p:spPr bwMode="auto">
          <a:xfrm>
            <a:off x="3276600" y="5570538"/>
            <a:ext cx="855663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you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文本框 15"/>
          <p:cNvSpPr txBox="1">
            <a:spLocks noChangeArrowheads="1"/>
          </p:cNvSpPr>
          <p:nvPr/>
        </p:nvSpPr>
        <p:spPr bwMode="auto">
          <a:xfrm>
            <a:off x="7164388" y="5641975"/>
            <a:ext cx="777875" cy="739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her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6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文本框 1"/>
          <p:cNvSpPr txBox="1">
            <a:spLocks noChangeArrowheads="1"/>
          </p:cNvSpPr>
          <p:nvPr/>
        </p:nvSpPr>
        <p:spPr bwMode="auto">
          <a:xfrm>
            <a:off x="406498" y="302359"/>
            <a:ext cx="8726487" cy="65556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800" b="1" noProof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二、选一选。</a:t>
            </a:r>
            <a:endParaRPr lang="zh-CN" altLang="en-US" sz="2800" b="1" noProof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1. ______ pen is this?         </a:t>
            </a:r>
            <a:endParaRPr lang="en-US" altLang="zh-CN" sz="2800" b="1" noProof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</a:rPr>
              <a:t>    A.whose        B. what</a:t>
            </a:r>
            <a:r>
              <a:rPr lang="en-US" altLang="zh-CN" sz="2800" b="1" noProof="1">
                <a:solidFill>
                  <a:srgbClr val="404040"/>
                </a:solidFill>
                <a:latin typeface="Arial Unicode MS" pitchFamily="34" charset="-122"/>
                <a:ea typeface="Arial Unicode MS" pitchFamily="34" charset="-122"/>
                <a:cs typeface="宋体" panose="02010600030101010101" pitchFamily="2" charset="-122"/>
              </a:rPr>
              <a:t>’</a:t>
            </a:r>
            <a:r>
              <a:rPr lang="en-US" altLang="zh-CN" sz="28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s       C. Whose</a:t>
            </a:r>
            <a:endParaRPr lang="en-US" altLang="zh-CN" sz="2800" b="1" noProof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Arial Unicode MS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Arial Unicode MS" pitchFamily="34" charset="-122"/>
              </a:rPr>
              <a:t>2. Is this</a:t>
            </a:r>
            <a:r>
              <a:rPr lang="en-US" altLang="zh-CN" sz="28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______ ruler? –Yes, it</a:t>
            </a:r>
            <a:r>
              <a:rPr lang="en-US" altLang="zh-CN" sz="2800" b="1" noProof="1">
                <a:solidFill>
                  <a:srgbClr val="404040"/>
                </a:solidFill>
                <a:latin typeface="Arial Unicode MS" pitchFamily="34" charset="-122"/>
                <a:ea typeface="Arial Unicode MS" pitchFamily="34" charset="-122"/>
              </a:rPr>
              <a:t>’</a:t>
            </a:r>
            <a:r>
              <a:rPr lang="en-US" altLang="zh-CN" sz="28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my ruler.    </a:t>
            </a:r>
            <a:endParaRPr lang="en-US" altLang="zh-CN" sz="2800" b="1" noProof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A.his              B.your           C. her</a:t>
            </a:r>
            <a:endParaRPr lang="en-US" altLang="zh-CN" sz="2800" b="1" noProof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These are ______ crayons. </a:t>
            </a:r>
            <a:endParaRPr lang="en-US" altLang="zh-CN" sz="2800" b="1" noProof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A. she            B. he              C. Steven</a:t>
            </a:r>
            <a:r>
              <a:rPr lang="en-US" altLang="zh-CN" sz="2800" b="1" noProof="1">
                <a:solidFill>
                  <a:srgbClr val="404040"/>
                </a:solidFill>
                <a:latin typeface="Arial Unicode MS" pitchFamily="34" charset="-122"/>
                <a:ea typeface="Arial Unicode MS" pitchFamily="34" charset="-122"/>
              </a:rPr>
              <a:t>’</a:t>
            </a:r>
            <a:r>
              <a:rPr lang="en-US" altLang="zh-CN" sz="28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</a:t>
            </a:r>
            <a:endParaRPr lang="en-US" altLang="zh-CN" sz="2800" b="1" noProof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4. Is it Kim</a:t>
            </a:r>
            <a:r>
              <a:rPr lang="en-US" altLang="zh-CN" sz="2800" b="1" noProof="1">
                <a:solidFill>
                  <a:srgbClr val="404040"/>
                </a:solidFill>
                <a:latin typeface="Arial Unicode MS" pitchFamily="34" charset="-122"/>
                <a:ea typeface="Arial Unicode MS" pitchFamily="34" charset="-122"/>
              </a:rPr>
              <a:t>’</a:t>
            </a:r>
            <a:r>
              <a:rPr lang="en-US" altLang="zh-CN" sz="28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pencil?-  ______, it</a:t>
            </a:r>
            <a:r>
              <a:rPr lang="en-US" altLang="zh-CN" sz="2800" b="1" noProof="1">
                <a:solidFill>
                  <a:srgbClr val="404040"/>
                </a:solidFill>
                <a:latin typeface="Arial Unicode MS" pitchFamily="34" charset="-122"/>
                <a:ea typeface="Arial Unicode MS" pitchFamily="34" charset="-122"/>
              </a:rPr>
              <a:t>’</a:t>
            </a:r>
            <a:r>
              <a:rPr lang="en-US" altLang="zh-CN" sz="28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not her pencil.   </a:t>
            </a:r>
            <a:endParaRPr lang="en-US" altLang="zh-CN" sz="2800" b="1" noProof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en-US" altLang="zh-CN" sz="28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A. Yes            B. </a:t>
            </a:r>
            <a:r>
              <a:rPr lang="en-US" altLang="zh-CN" sz="28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             </a:t>
            </a:r>
            <a:r>
              <a:rPr lang="en-US" altLang="zh-CN" sz="2800" b="1" noProof="1" smtClean="0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r>
              <a:rPr lang="en-US" altLang="zh-CN" sz="2800" b="1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In</a:t>
            </a:r>
            <a:endParaRPr lang="en-US" altLang="zh-CN" sz="2800" b="1" noProof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254224" y="975459"/>
            <a:ext cx="427037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2403574" y="2232759"/>
            <a:ext cx="428625" cy="661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3048099" y="3542446"/>
            <a:ext cx="427037" cy="663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4635599" y="4825146"/>
            <a:ext cx="430212" cy="6619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2800" b="1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</a:t>
            </a:r>
            <a:endParaRPr lang="en-US" altLang="zh-CN" sz="2800" b="1"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3" descr="\\192.168.0.38\小学英语素材库\1 小英图库\小英 四色图库（不断更新）\全易通警示、说明泡泡语\补白3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648547" y="-5308"/>
            <a:ext cx="2484438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/>
      <p:bldP spid="4" grpId="0"/>
      <p:bldP spid="5" grpId="0"/>
      <p:bldP spid="6" grpId="0"/>
      <p:bldP spid="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0" name="Text Box 14"/>
          <p:cNvSpPr txBox="1">
            <a:spLocks noChangeArrowheads="1"/>
          </p:cNvSpPr>
          <p:nvPr/>
        </p:nvSpPr>
        <p:spPr bwMode="auto">
          <a:xfrm>
            <a:off x="2843213" y="1590675"/>
            <a:ext cx="6223000" cy="4708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Words</a:t>
            </a:r>
            <a:r>
              <a:rPr lang="en-US" altLang="zh-CN" sz="2400" b="1" dirty="0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 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掌握本课单词：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pen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（钢笔） 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pencil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（铅笔）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ruler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（直尺）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crayon(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彩色蜡笔</a:t>
            </a: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   whose(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谁的）</a:t>
            </a:r>
            <a:endParaRPr lang="en-US" altLang="zh-CN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pencil box 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（铅笔盒）</a:t>
            </a:r>
            <a:endParaRPr lang="zh-CN" alt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理解第</a:t>
            </a:r>
            <a:r>
              <a:rPr lang="en-US" altLang="zh-CN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部分的课文内容，掌握名词所有格和物主代词的用法。</a:t>
            </a:r>
            <a:endParaRPr lang="en-US" altLang="zh-CN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zh-CN" altLang="en-US" sz="24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能运用课文中的句型进行简单的对话练习。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" name="Rectangle 2"/>
          <p:cNvSpPr txBox="1">
            <a:spLocks noChangeArrowheads="1"/>
          </p:cNvSpPr>
          <p:nvPr/>
        </p:nvSpPr>
        <p:spPr bwMode="auto">
          <a:xfrm>
            <a:off x="395288" y="908050"/>
            <a:ext cx="2241550" cy="79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学习目标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2" descr="\\192.168.0.38\小学英语素材库\1 小英图库\小英 四色图库（不断更新）\1 人物\单个人物\中年人（成年）\女老师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374750" y="2636838"/>
            <a:ext cx="2232025" cy="2735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0" grpId="0"/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>
            <a:spLocks noChangeArrowheads="1"/>
          </p:cNvSpPr>
          <p:nvPr/>
        </p:nvSpPr>
        <p:spPr bwMode="auto">
          <a:xfrm>
            <a:off x="395288" y="1916113"/>
            <a:ext cx="8212137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 new pencil box. What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in it?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95288" y="2924175"/>
            <a:ext cx="2692400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What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in it?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7" name="图片 2" descr="7192624001443162955854.jpg"/>
          <p:cNvPicPr>
            <a:picLocks noChangeAspect="1" noChangeArrowheads="1"/>
          </p:cNvPicPr>
          <p:nvPr/>
        </p:nvPicPr>
        <p:blipFill>
          <a:blip r:embed="rId1" cstate="email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847975" y="5229225"/>
            <a:ext cx="1147763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图片 3" descr="6727036571443162955864.jpg"/>
          <p:cNvPicPr>
            <a:picLocks noChangeAspect="1" noChangeArrowheads="1"/>
          </p:cNvPicPr>
          <p:nvPr/>
        </p:nvPicPr>
        <p:blipFill>
          <a:blip r:embed="rId2" cstate="email">
            <a:clrChange>
              <a:clrFrom>
                <a:srgbClr val="F6F2F1"/>
              </a:clrFrom>
              <a:clrTo>
                <a:srgbClr val="F6F2F1">
                  <a:alpha val="0"/>
                </a:srgbClr>
              </a:clrTo>
            </a:clrChange>
            <a:lum bright="-2000" contrast="14000"/>
          </a:blip>
          <a:srcRect/>
          <a:stretch>
            <a:fillRect/>
          </a:stretch>
        </p:blipFill>
        <p:spPr bwMode="auto">
          <a:xfrm>
            <a:off x="2700338" y="3840163"/>
            <a:ext cx="1328737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矩形 8"/>
          <p:cNvSpPr>
            <a:spLocks noChangeArrowheads="1"/>
          </p:cNvSpPr>
          <p:nvPr/>
        </p:nvSpPr>
        <p:spPr bwMode="auto">
          <a:xfrm>
            <a:off x="4084638" y="5300663"/>
            <a:ext cx="2719387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pencil  box</a:t>
            </a:r>
            <a:endParaRPr lang="en-US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矩形 9"/>
          <p:cNvSpPr>
            <a:spLocks noChangeArrowheads="1"/>
          </p:cNvSpPr>
          <p:nvPr/>
        </p:nvSpPr>
        <p:spPr bwMode="auto">
          <a:xfrm>
            <a:off x="4140200" y="3716338"/>
            <a:ext cx="1573213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pencil</a:t>
            </a:r>
            <a:endParaRPr lang="en-US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/>
          <p:cNvSpPr>
            <a:spLocks noChangeArrowheads="1"/>
          </p:cNvSpPr>
          <p:nvPr/>
        </p:nvSpPr>
        <p:spPr bwMode="auto">
          <a:xfrm>
            <a:off x="1403350" y="5300663"/>
            <a:ext cx="1282700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ruler</a:t>
            </a:r>
            <a:endParaRPr lang="en-US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矩形 11"/>
          <p:cNvSpPr>
            <a:spLocks noChangeArrowheads="1"/>
          </p:cNvSpPr>
          <p:nvPr/>
        </p:nvSpPr>
        <p:spPr bwMode="auto">
          <a:xfrm>
            <a:off x="1547813" y="3668713"/>
            <a:ext cx="1270000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pen</a:t>
            </a:r>
            <a:endParaRPr lang="en-US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4" name="Picture 3" descr="\\192.168.0.38\小学英语素材库\1 小英图库\小英 四色图库（不断更新）\书本&amp;文具\crayon.tif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6081713" y="3876675"/>
            <a:ext cx="1158875" cy="847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矩形 14"/>
          <p:cNvSpPr>
            <a:spLocks noChangeArrowheads="1"/>
          </p:cNvSpPr>
          <p:nvPr/>
        </p:nvSpPr>
        <p:spPr bwMode="auto">
          <a:xfrm>
            <a:off x="7235825" y="3716338"/>
            <a:ext cx="1747838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crayon</a:t>
            </a:r>
            <a:endParaRPr lang="en-US" altLang="zh-CN" sz="36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6" name="Picture 4" descr="\\192.168.0.38\小学英语素材库\1 小英图库\小英 四色图库（不断更新）\书本&amp;文具\尺子.tif"/>
          <p:cNvPicPr>
            <a:picLocks noChangeAspect="1" noChangeArrowheads="1"/>
          </p:cNvPicPr>
          <p:nvPr/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395288" y="5340350"/>
            <a:ext cx="1152525" cy="1274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 descr="\\192.168.0.38\小学英语素材库\1 小英图库\小英 四色图库（不断更新）\书本&amp;文具\pen2.tif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395288" y="3860800"/>
            <a:ext cx="1011237" cy="963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" name="矩形 17"/>
          <p:cNvSpPr>
            <a:spLocks noChangeArrowheads="1"/>
          </p:cNvSpPr>
          <p:nvPr/>
        </p:nvSpPr>
        <p:spPr bwMode="auto">
          <a:xfrm>
            <a:off x="1619250" y="908050"/>
            <a:ext cx="6075363" cy="741363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lnSpc>
                <a:spcPct val="150000"/>
              </a:lnSpc>
            </a:pPr>
            <a:r>
              <a:rPr lang="en-US" altLang="zh-CN" sz="3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 </a:t>
            </a:r>
            <a:r>
              <a:rPr lang="en-US" altLang="zh-CN" sz="3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My pencil box</a:t>
            </a:r>
            <a:endParaRPr lang="en-US" altLang="zh-CN" sz="36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9" grpId="0"/>
      <p:bldP spid="10" grpId="0"/>
      <p:bldP spid="11" grpId="0"/>
      <p:bldP spid="12" grpId="0"/>
      <p:bldP spid="15" grpId="0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619250" y="908050"/>
            <a:ext cx="6075363" cy="741363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lnSpc>
                <a:spcPct val="150000"/>
              </a:lnSpc>
            </a:pPr>
            <a:r>
              <a:rPr lang="en-US" altLang="zh-CN" sz="3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Whose pencil is this?</a:t>
            </a:r>
            <a:endParaRPr lang="en-US" altLang="zh-CN" sz="36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123" name="Picture 3" descr="\\192.168.0.38\小学英语素材库\1 小英图库\小英 四色图库（不断更新）\☆ 课文图\冀教 四下 2016\P4-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79675" y="1773238"/>
            <a:ext cx="4506913" cy="3095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124" name="矩形 2"/>
          <p:cNvSpPr>
            <a:spLocks noChangeArrowheads="1"/>
          </p:cNvSpPr>
          <p:nvPr/>
        </p:nvSpPr>
        <p:spPr bwMode="auto">
          <a:xfrm>
            <a:off x="1730375" y="5027613"/>
            <a:ext cx="6802438" cy="1570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this your pencil, Jenny?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32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No, it isn't.</a:t>
            </a:r>
            <a:endParaRPr lang="en-US" altLang="zh-CN" sz="32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512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2771800" y="2358743"/>
            <a:ext cx="735006" cy="241289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模板：</a:t>
            </a:r>
            <a:r>
              <a:rPr lang="en-US" altLang="zh-CN" sz="100" dirty="0">
                <a:solidFill>
                  <a:schemeClr val="bg1"/>
                </a:solidFill>
              </a:rPr>
              <a:t>www.1ppt.com/moban/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素材：</a:t>
            </a:r>
            <a:r>
              <a:rPr lang="en-US" altLang="zh-CN" sz="100" dirty="0">
                <a:solidFill>
                  <a:schemeClr val="bg1"/>
                </a:solidFill>
              </a:rPr>
              <a:t>www.1ppt.com/sucai/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背景：</a:t>
            </a:r>
            <a:r>
              <a:rPr lang="en-US" altLang="zh-CN" sz="100" dirty="0">
                <a:solidFill>
                  <a:schemeClr val="bg1"/>
                </a:solidFill>
              </a:rPr>
              <a:t>www.1ppt.com/beijing/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图表：</a:t>
            </a:r>
            <a:r>
              <a:rPr lang="en-US" altLang="zh-CN" sz="100" dirty="0">
                <a:solidFill>
                  <a:schemeClr val="bg1"/>
                </a:solidFill>
              </a:rPr>
              <a:t>www.1ppt.com/tubiao/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www.1ppt.com/xiazai/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教程： </a:t>
            </a:r>
            <a:r>
              <a:rPr lang="en-US" altLang="zh-CN" sz="100" dirty="0">
                <a:solidFill>
                  <a:schemeClr val="bg1"/>
                </a:solidFill>
              </a:rPr>
              <a:t>www.1ppt.com/powerpoint/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资料下载：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www.1ppt.com/ziliao/                   </a:t>
            </a:r>
            <a:r>
              <a:rPr lang="zh-CN" altLang="en-US" sz="100" dirty="0">
                <a:solidFill>
                  <a:schemeClr val="bg1"/>
                </a:solidFill>
              </a:rPr>
              <a:t>范文下载：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www.1ppt.com/fanwen/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试卷下载：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www.1ppt.com/shiti/                     </a:t>
            </a:r>
            <a:r>
              <a:rPr lang="zh-CN" altLang="en-US" sz="100" dirty="0">
                <a:solidFill>
                  <a:schemeClr val="bg1"/>
                </a:solidFill>
              </a:rPr>
              <a:t>教案下载：</a:t>
            </a:r>
            <a:r>
              <a:rPr lang="en-US" altLang="zh-CN" sz="100" dirty="0">
                <a:solidFill>
                  <a:schemeClr val="bg1"/>
                </a:solidFill>
              </a:rPr>
              <a:t>www.1ppt.com/jiaoan/              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en-US" altLang="zh-CN" sz="100" dirty="0">
                <a:solidFill>
                  <a:schemeClr val="bg1"/>
                </a:solidFill>
              </a:rPr>
              <a:t>PPT</a:t>
            </a:r>
            <a:r>
              <a:rPr lang="zh-CN" altLang="en-US" sz="100" dirty="0">
                <a:solidFill>
                  <a:schemeClr val="bg1"/>
                </a:solidFill>
              </a:rPr>
              <a:t>论坛：</a:t>
            </a:r>
            <a:r>
              <a:rPr lang="en-US" altLang="zh-CN" sz="100" dirty="0">
                <a:solidFill>
                  <a:schemeClr val="bg1"/>
                </a:solidFill>
              </a:rPr>
              <a:t>www.1ppt.cn                                     PPT</a:t>
            </a:r>
            <a:r>
              <a:rPr lang="zh-CN" altLang="en-US" sz="100" dirty="0">
                <a:solidFill>
                  <a:schemeClr val="bg1"/>
                </a:solidFill>
              </a:rPr>
              <a:t>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语文课件：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www.1ppt.com/kejian/yuwen/    </a:t>
            </a:r>
            <a:r>
              <a:rPr lang="zh-CN" altLang="en-US" sz="100" dirty="0">
                <a:solidFill>
                  <a:schemeClr val="bg1"/>
                </a:solidFill>
              </a:rPr>
              <a:t>数学课件：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www.1ppt.com/kejian/shuxue/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英语课件：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www.1ppt.com/kejian/yingyu/    </a:t>
            </a:r>
            <a:r>
              <a:rPr lang="zh-CN" altLang="en-US" sz="100" dirty="0">
                <a:solidFill>
                  <a:schemeClr val="bg1"/>
                </a:solidFill>
              </a:rPr>
              <a:t>美术课件：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www.1ppt.com/kejian/meishu/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科学课件：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www.1ppt.com/kejian/kexue/     </a:t>
            </a:r>
            <a:r>
              <a:rPr lang="zh-CN" altLang="en-US" sz="100" dirty="0">
                <a:solidFill>
                  <a:schemeClr val="bg1"/>
                </a:solidFill>
              </a:rPr>
              <a:t>物理课件：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www.1ppt.com/kejian/wuli/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化学课件：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www.1ppt.com/kejian/huaxue/  </a:t>
            </a:r>
            <a:r>
              <a:rPr lang="zh-CN" altLang="en-US" sz="100" dirty="0">
                <a:solidFill>
                  <a:schemeClr val="bg1"/>
                </a:solidFill>
              </a:rPr>
              <a:t>生物课件：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www.1ppt.com/kejian/shengwu/ </a:t>
            </a:r>
            <a:endParaRPr lang="en-US" altLang="zh-CN" sz="100" dirty="0">
              <a:solidFill>
                <a:schemeClr val="bg1"/>
              </a:solidFill>
            </a:endParaRPr>
          </a:p>
          <a:p>
            <a:r>
              <a:rPr lang="zh-CN" altLang="en-US" sz="100" dirty="0">
                <a:solidFill>
                  <a:schemeClr val="bg1"/>
                </a:solidFill>
              </a:rPr>
              <a:t>地理课件：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www.1ppt.com/kejian/dili/          </a:t>
            </a:r>
            <a:r>
              <a:rPr lang="zh-CN" altLang="en-US" sz="100" dirty="0">
                <a:solidFill>
                  <a:schemeClr val="bg1"/>
                </a:solidFill>
              </a:rPr>
              <a:t>历史课件：</a:t>
            </a:r>
            <a:r>
              <a:rPr lang="en-US" altLang="zh-CN" sz="100" dirty="0">
                <a:solidFill>
                  <a:schemeClr val="bg1"/>
                </a:solidFill>
              </a:rPr>
              <a:t>www.1ppt.com/kejian/lishi/        </a:t>
            </a:r>
            <a:endParaRPr lang="en-US" altLang="zh-CN" sz="100" dirty="0">
              <a:solidFill>
                <a:schemeClr val="bg1"/>
              </a:solidFill>
            </a:endParaRPr>
          </a:p>
        </p:txBody>
      </p:sp>
      <p:pic>
        <p:nvPicPr>
          <p:cNvPr id="6146" name="Picture 4" descr="\\192.168.0.38\小学英语素材库\1 小英图库\小英 四色图库（不断更新）\☆ 课文图\冀教 四下 2016\P4-2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411413" y="908050"/>
            <a:ext cx="4464050" cy="2984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411413" y="3789363"/>
            <a:ext cx="4824412" cy="3046412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it Steven's pencil?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 It's not his pencil.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it Kim's pencil?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No. It's not her pencil.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\\192.168.0.38\小学英语素材库\1 小英图库\小英 四色图库（不断更新）\☆ 课文图\冀教 四下 2016\P5-1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2546350" y="908050"/>
            <a:ext cx="4113213" cy="3381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矩形 2"/>
          <p:cNvSpPr/>
          <p:nvPr/>
        </p:nvSpPr>
        <p:spPr>
          <a:xfrm>
            <a:off x="2233613" y="4432300"/>
            <a:ext cx="4930775" cy="2309813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Whose pencil is this?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It's Danny pencil!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50000"/>
              </a:lnSpc>
              <a:defRPr/>
            </a:pP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Where's my pencil?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95536" y="548680"/>
            <a:ext cx="3457575" cy="936625"/>
          </a:xfrm>
          <a:prstGeom prst="rect">
            <a:avLst/>
          </a:prstGeom>
          <a:solidFill>
            <a:srgbClr val="FFFFFF"/>
          </a:solidFill>
          <a:ln>
            <a:solidFill>
              <a:srgbClr val="000000"/>
            </a:solidFill>
            <a:miter lim="800000"/>
          </a:ln>
        </p:spPr>
        <p:txBody>
          <a:bodyPr vert="horz" wrap="square" lIns="91440" tIns="45720" rIns="91440" bIns="45720" numCol="1" anchor="ctr" anchorCtr="0" compatLnSpc="1"/>
          <a:lstStyle/>
          <a:p>
            <a:pPr algn="l" eaLnBrk="1" hangingPunct="1">
              <a:lnSpc>
                <a:spcPct val="150000"/>
              </a:lnSpc>
            </a:pPr>
            <a:r>
              <a:rPr lang="zh-CN" altLang="en-US" sz="36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确认物品的归属</a:t>
            </a:r>
            <a:endParaRPr lang="zh-CN" altLang="zh-CN" sz="3600" b="1" dirty="0" smtClean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95288" y="1557338"/>
            <a:ext cx="8172450" cy="5257800"/>
          </a:xfrm>
        </p:spPr>
        <p:txBody>
          <a:bodyPr vert="horz" wrap="square" lIns="91440" tIns="45720" rIns="91440" bIns="45720" numCol="1" anchor="t" anchorCtr="0" compatLnSpc="1"/>
          <a:lstStyle/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</a:t>
            </a:r>
            <a:r>
              <a:rPr lang="en-US" altLang="zh-CN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your pencil, Jenny?</a:t>
            </a: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意为“詹妮，这是你的铅笔吗？”我们常用句型“</a:t>
            </a:r>
            <a:r>
              <a:rPr lang="en-US" altLang="zh-CN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this your...?”</a:t>
            </a: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来确认单个物品是否属于对方。一起来看看吧！</a:t>
            </a:r>
            <a:endParaRPr lang="zh-CN" altLang="en-US" sz="23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this your+</a:t>
            </a: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单个物品</a:t>
            </a:r>
            <a:r>
              <a:rPr lang="en-US" altLang="zh-CN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+</a:t>
            </a: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其他？</a:t>
            </a:r>
            <a:r>
              <a:rPr lang="en-US" altLang="zh-CN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(</a:t>
            </a: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这是你的</a:t>
            </a:r>
            <a:r>
              <a:rPr lang="en-US" altLang="zh-CN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……</a:t>
            </a: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吗</a:t>
            </a:r>
            <a:r>
              <a:rPr lang="en-US" altLang="zh-CN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?)</a:t>
            </a:r>
            <a:endParaRPr lang="en-US" altLang="zh-CN" sz="23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肯定</a:t>
            </a: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回答：</a:t>
            </a:r>
            <a:r>
              <a:rPr lang="en-US" altLang="zh-CN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Yes</a:t>
            </a: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 </a:t>
            </a:r>
            <a:r>
              <a:rPr lang="en-US" altLang="zh-CN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it is. (</a:t>
            </a: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是的，它是。</a:t>
            </a:r>
            <a:r>
              <a:rPr lang="en-US" altLang="zh-CN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3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否定回答：</a:t>
            </a:r>
            <a:r>
              <a:rPr lang="en-US" altLang="zh-CN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No, it isn</a:t>
            </a:r>
            <a:r>
              <a:rPr lang="en-US" altLang="zh-CN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'</a:t>
            </a:r>
            <a:r>
              <a:rPr lang="en-US" altLang="zh-CN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t. (</a:t>
            </a: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不，它不是。</a:t>
            </a:r>
            <a:r>
              <a:rPr lang="en-US" altLang="zh-CN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)</a:t>
            </a:r>
            <a:endParaRPr lang="en-US" altLang="zh-CN" sz="23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—Is this your </a:t>
            </a:r>
            <a:r>
              <a:rPr lang="en-US" altLang="zh-CN" sz="2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book? </a:t>
            </a: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这是你</a:t>
            </a:r>
            <a:r>
              <a:rPr lang="zh-CN" altLang="en-US" sz="2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书</a:t>
            </a:r>
            <a:r>
              <a:rPr lang="zh-CN" altLang="en-US" sz="2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吗</a:t>
            </a: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？</a:t>
            </a:r>
            <a:endParaRPr lang="zh-CN" altLang="en-US" sz="23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en-US" altLang="zh-CN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—Yes, it is. </a:t>
            </a:r>
            <a:r>
              <a:rPr lang="en-US" altLang="zh-CN" sz="2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/No</a:t>
            </a:r>
            <a:r>
              <a:rPr lang="en-US" altLang="zh-CN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 it isn</a:t>
            </a:r>
            <a:r>
              <a:rPr lang="en-US" altLang="zh-CN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'</a:t>
            </a:r>
            <a:r>
              <a:rPr lang="en-US" altLang="zh-CN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t. It</a:t>
            </a:r>
            <a:r>
              <a:rPr lang="en-US" altLang="zh-CN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'</a:t>
            </a:r>
            <a:r>
              <a:rPr lang="en-US" altLang="zh-CN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Amy</a:t>
            </a:r>
            <a:r>
              <a:rPr lang="en-US" altLang="zh-CN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'</a:t>
            </a:r>
            <a:r>
              <a:rPr lang="en-US" altLang="zh-CN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book. </a:t>
            </a:r>
            <a:endParaRPr lang="zh-CN" altLang="en-US" sz="23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indent="0" eaLnBrk="1" hangingPunct="1">
              <a:lnSpc>
                <a:spcPct val="150000"/>
              </a:lnSpc>
              <a:buFont typeface="Arial" panose="020B0604020202020204" pitchFamily="34" charset="0"/>
              <a:buNone/>
              <a:defRPr/>
            </a:pPr>
            <a:r>
              <a:rPr lang="zh-CN" altLang="en-US" sz="2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的，它是</a:t>
            </a:r>
            <a:r>
              <a:rPr lang="zh-CN" altLang="en-US" sz="2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en-US" sz="23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不，它不是。它是埃米的书</a:t>
            </a:r>
            <a:r>
              <a:rPr lang="zh-CN" altLang="en-US" sz="23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3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5" name="Picture 5" descr="\\192.168.0.38\小学英语素材库\1 小英图库\小英 四色图库（不断更新）\零星小图\图标5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875463" y="3968750"/>
            <a:ext cx="1970087" cy="2232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6147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文本框 1"/>
          <p:cNvSpPr txBox="1">
            <a:spLocks noChangeArrowheads="1"/>
          </p:cNvSpPr>
          <p:nvPr/>
        </p:nvSpPr>
        <p:spPr bwMode="auto">
          <a:xfrm>
            <a:off x="382588" y="919163"/>
            <a:ext cx="2389187" cy="9223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36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自主学习</a:t>
            </a:r>
            <a:endParaRPr lang="zh-CN" altLang="en-US" sz="3600" b="1" dirty="0">
              <a:solidFill>
                <a:srgbClr val="0070C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文本框 2"/>
          <p:cNvSpPr txBox="1">
            <a:spLocks noChangeArrowheads="1"/>
          </p:cNvSpPr>
          <p:nvPr/>
        </p:nvSpPr>
        <p:spPr bwMode="auto">
          <a:xfrm>
            <a:off x="395288" y="1773238"/>
            <a:ext cx="8455025" cy="148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自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读课文，找出自己不懂的句子和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单词，在小组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内讨论交流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并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回答</a:t>
            </a: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下列问题</a:t>
            </a:r>
            <a:r>
              <a:rPr lang="zh-CN" altLang="en-US" sz="32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381000" y="3400425"/>
            <a:ext cx="5414963" cy="2308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 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Is this Kim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pencil?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② </a:t>
            </a:r>
            <a:r>
              <a:rPr lang="en-US" altLang="zh-CN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Whose pencil is lost?</a:t>
            </a:r>
            <a:endParaRPr lang="en-US" altLang="zh-CN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>
            <a:spLocks noChangeArrowheads="1"/>
          </p:cNvSpPr>
          <p:nvPr/>
        </p:nvSpPr>
        <p:spPr bwMode="auto">
          <a:xfrm>
            <a:off x="827088" y="4086225"/>
            <a:ext cx="4725987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No, it</a:t>
            </a:r>
            <a:r>
              <a:rPr lang="en-US" altLang="zh-CN" sz="3200" b="1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</a:rPr>
              <a:t>’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not her pencil.</a:t>
            </a:r>
            <a:endParaRPr lang="en-US" altLang="zh-CN" sz="32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755650" y="5516563"/>
            <a:ext cx="4611688" cy="7461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Danny</a:t>
            </a:r>
            <a:r>
              <a:rPr lang="zh-CN" altLang="en-US" sz="3200" b="1">
                <a:solidFill>
                  <a:srgbClr val="C00000"/>
                </a:solidFill>
                <a:latin typeface="Arial Unicode MS" pitchFamily="34" charset="-122"/>
                <a:ea typeface="Arial Unicode MS" pitchFamily="34" charset="-122"/>
              </a:rPr>
              <a:t>’</a:t>
            </a:r>
            <a:r>
              <a:rPr lang="en-US" altLang="zh-CN" sz="3200" b="1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pencil is lost.</a:t>
            </a:r>
            <a:endParaRPr lang="en-US" altLang="zh-CN" sz="3200" b="1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8" name="Picture 18" descr="82"/>
          <p:cNvPicPr>
            <a:picLocks noChangeAspect="1" noChangeArrowheads="1"/>
          </p:cNvPicPr>
          <p:nvPr/>
        </p:nvPicPr>
        <p:blipFill>
          <a:blip r:embed="rId1"/>
          <a:srcRect/>
          <a:stretch>
            <a:fillRect/>
          </a:stretch>
        </p:blipFill>
        <p:spPr bwMode="auto">
          <a:xfrm>
            <a:off x="6156325" y="3495675"/>
            <a:ext cx="2500313" cy="2919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8" grpId="0"/>
      <p:bldP spid="3" grpId="0"/>
      <p:bldP spid="5" grpId="0"/>
      <p:bldP spid="6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>
            <a:spLocks noChangeArrowheads="1"/>
          </p:cNvSpPr>
          <p:nvPr/>
        </p:nvSpPr>
        <p:spPr bwMode="auto">
          <a:xfrm>
            <a:off x="1619250" y="908050"/>
            <a:ext cx="6075363" cy="741363"/>
          </a:xfrm>
          <a:prstGeom prst="rect">
            <a:avLst/>
          </a:prstGeom>
          <a:solidFill>
            <a:srgbClr val="009900"/>
          </a:solidFill>
          <a:ln w="9525">
            <a:solidFill>
              <a:schemeClr val="tx1"/>
            </a:solidFill>
            <a:miter lim="800000"/>
          </a:ln>
        </p:spPr>
        <p:txBody>
          <a:bodyPr wrap="none" anchor="ctr"/>
          <a:lstStyle/>
          <a:p>
            <a:pPr algn="ctr">
              <a:lnSpc>
                <a:spcPct val="150000"/>
              </a:lnSpc>
            </a:pPr>
            <a:r>
              <a:rPr lang="en-US" altLang="zh-CN" sz="3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Let</a:t>
            </a:r>
            <a:r>
              <a:rPr lang="en-US" altLang="zh-CN" sz="3600" b="1" dirty="0">
                <a:solidFill>
                  <a:srgbClr val="FFC000"/>
                </a:solidFill>
                <a:latin typeface="Arial Unicode MS" pitchFamily="34" charset="-122"/>
                <a:ea typeface="Arial Unicode MS" pitchFamily="34" charset="-122"/>
              </a:rPr>
              <a:t>’</a:t>
            </a:r>
            <a:r>
              <a:rPr lang="en-US" altLang="zh-CN" sz="3600" b="1" dirty="0">
                <a:solidFill>
                  <a:srgbClr val="FFC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s do it!</a:t>
            </a:r>
            <a:endParaRPr lang="en-US" altLang="zh-CN" sz="3600" b="1" dirty="0">
              <a:solidFill>
                <a:srgbClr val="FFC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404813" y="1773238"/>
            <a:ext cx="8559800" cy="7429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  <a:defRPr/>
            </a:pPr>
            <a:r>
              <a:rPr lang="zh-CN" altLang="en-US" sz="32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看图片， 仿照例子完成课本第三部分练习。</a:t>
            </a:r>
            <a:endParaRPr lang="zh-CN" altLang="en-US" sz="3200" b="1" dirty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2"/>
          <p:cNvSpPr txBox="1">
            <a:spLocks noChangeArrowheads="1"/>
          </p:cNvSpPr>
          <p:nvPr/>
        </p:nvSpPr>
        <p:spPr bwMode="auto">
          <a:xfrm>
            <a:off x="395288" y="2627313"/>
            <a:ext cx="4968875" cy="4186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 Whose ______ is this?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2. Is this ______ ______?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Yes, it is. 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No, it isn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Arial Unicode MS" pitchFamily="34" charset="-122"/>
                <a:ea typeface="Arial Unicode MS" pitchFamily="34" charset="-122"/>
                <a:cs typeface="Arial Unicode MS" pitchFamily="34" charset="-122"/>
              </a:rPr>
              <a:t>’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t.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eaLnBrk="1" hangingPunct="1">
              <a:lnSpc>
                <a:spcPct val="150000"/>
              </a:lnSpc>
              <a:spcBef>
                <a:spcPct val="50000"/>
              </a:spcBef>
              <a:defRPr/>
            </a:pP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3. Is this ______ ______</a:t>
            </a:r>
            <a:r>
              <a:rPr lang="en-US" altLang="zh-CN" sz="28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?    </a:t>
            </a:r>
            <a:endParaRPr lang="en-US" altLang="zh-CN" sz="2800" b="1" dirty="0" smtClean="0">
              <a:solidFill>
                <a:schemeClr val="tx1">
                  <a:lumMod val="75000"/>
                  <a:lumOff val="2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pic>
        <p:nvPicPr>
          <p:cNvPr id="10245" name="Picture 5" descr="\\192.168.0.38\小学英语素材库\1 小英图库\小英 四色图库（不断更新）\全易通警示、说明泡泡语\泡泡语5.tif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037138" y="2997200"/>
            <a:ext cx="3911600" cy="34464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3" grpId="0"/>
      <p:bldP spid="5" grpId="0"/>
    </p:bldLst>
  </p:timing>
</p:sld>
</file>

<file path=ppt/tags/tag1.xml><?xml version="1.0" encoding="utf-8"?>
<p:tagLst xmlns:p="http://schemas.openxmlformats.org/presentationml/2006/main">
  <p:tag name="KSO_WPP_MARK_KEY" val="3cb208b7-b936-4433-801a-29cf3a2370c3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2527</Words>
  <Application>WPS 演示</Application>
  <PresentationFormat>全屏显示(4:3)</PresentationFormat>
  <Paragraphs>135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Calibri</vt:lpstr>
      <vt:lpstr>Calibri</vt:lpstr>
      <vt:lpstr>微软雅黑</vt:lpstr>
      <vt:lpstr>Arial Unicode MS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确认物品的归属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keywords>第一PPT模板网-WWW.1PPT.COM</cp:keywords>
  <dc:subject>第一PPT模板网-WWW.1PPT.COM</dc:subject>
  <cp:lastModifiedBy>小树</cp:lastModifiedBy>
  <cp:revision>139</cp:revision>
  <dcterms:created xsi:type="dcterms:W3CDTF">2015-08-27T07:30:00Z</dcterms:created>
  <dcterms:modified xsi:type="dcterms:W3CDTF">2023-03-04T12:51:54Z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948EAEE499AD4A6EB2230DDC9CB0EA2A</vt:lpwstr>
  </property>
</Properties>
</file>