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480" r:id="rId12"/>
    <p:sldId id="497" r:id="rId13"/>
    <p:sldId id="498" r:id="rId14"/>
    <p:sldId id="499" r:id="rId15"/>
    <p:sldId id="481" r:id="rId16"/>
    <p:sldId id="482" r:id="rId17"/>
    <p:sldId id="483" r:id="rId18"/>
    <p:sldId id="484" r:id="rId19"/>
    <p:sldId id="296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12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6011704" y="252730"/>
            <a:ext cx="25036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380999" y="2308523"/>
            <a:ext cx="5534025" cy="1568449"/>
            <a:chOff x="860026" y="1534134"/>
            <a:chExt cx="4016805" cy="156764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860026" y="1534134"/>
              <a:ext cx="4016805" cy="1567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many books are there?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268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0606" y="1638232"/>
            <a:ext cx="187262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1 Lesson </a:t>
            </a:r>
            <a:r>
              <a:rPr lang="en-US" altLang="zh-CN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4</a:t>
            </a:r>
            <a:endParaRPr lang="en-US" altLang="zh-CN" sz="20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29878" y="1994535"/>
            <a:ext cx="7994809" cy="1447800"/>
            <a:chOff x="5942" y="3141"/>
            <a:chExt cx="16787" cy="2280"/>
          </a:xfrm>
        </p:grpSpPr>
        <p:sp>
          <p:nvSpPr>
            <p:cNvPr id="4" name="椭圆形标注 3"/>
            <p:cNvSpPr/>
            <p:nvPr/>
          </p:nvSpPr>
          <p:spPr>
            <a:xfrm>
              <a:off x="5942" y="3141"/>
              <a:ext cx="12329" cy="2280"/>
            </a:xfrm>
            <a:prstGeom prst="wedgeEllipseCallout">
              <a:avLst>
                <a:gd name="adj1" fmla="val -56350"/>
                <a:gd name="adj2" fmla="val 43815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397" y="3822"/>
              <a:ext cx="16332" cy="92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3200">
                  <a:latin typeface="Times New Roman" panose="02020603050405020304" pitchFamily="18" charset="0"/>
                  <a:sym typeface="+mn-ea"/>
                </a:rPr>
                <a:t>Can you say the numbers from ten to thirty</a:t>
              </a:r>
              <a:r>
                <a:rPr lang="zh-CN" altLang="en-US" sz="3200">
                  <a:latin typeface="Times New Roman" panose="02020603050405020304" pitchFamily="18" charset="0"/>
                  <a:sym typeface="+mn-ea"/>
                </a:rPr>
                <a:t>？</a:t>
              </a:r>
              <a:r>
                <a:rPr lang="en-US" altLang="zh-CN">
                  <a:latin typeface="Times New Roman" panose="02020603050405020304" pitchFamily="18" charset="0"/>
                  <a:sym typeface="+mn-ea"/>
                </a:rPr>
                <a:t>  </a:t>
              </a:r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6277" y="2185670"/>
            <a:ext cx="1857851" cy="341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89635" y="1133476"/>
            <a:ext cx="736473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many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are there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——There are+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0568" y="2567305"/>
            <a:ext cx="2045494" cy="27508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54228" y="2954021"/>
            <a:ext cx="56754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many peaches are there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4229" y="4307206"/>
            <a:ext cx="554350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sym typeface="+mn-ea"/>
              </a:rPr>
              <a:t>——There are fourteen peaches.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3883" y="1746885"/>
            <a:ext cx="2849880" cy="3961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3307" y="2896236"/>
            <a:ext cx="4900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——How many oranges are there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3307" y="4249421"/>
            <a:ext cx="554350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>
                <a:latin typeface="Times New Roman" panose="02020603050405020304" pitchFamily="18" charset="0"/>
                <a:sym typeface="+mn-ea"/>
              </a:rPr>
              <a:t>——There are eighteen oranges.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11907" y="1118689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80036" y="2332356"/>
            <a:ext cx="3431381" cy="3369945"/>
            <a:chOff x="497" y="3197"/>
            <a:chExt cx="7829" cy="5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7" y="3197"/>
              <a:ext cx="1305" cy="145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02" y="3197"/>
              <a:ext cx="1305" cy="14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07" y="3197"/>
              <a:ext cx="1305" cy="145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412" y="3197"/>
              <a:ext cx="1305" cy="145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7" y="4600"/>
              <a:ext cx="1305" cy="145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02" y="4600"/>
              <a:ext cx="1305" cy="145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07" y="4652"/>
              <a:ext cx="1305" cy="145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412" y="4600"/>
              <a:ext cx="1305" cy="1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7" y="5919"/>
              <a:ext cx="1305" cy="145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02" y="6055"/>
              <a:ext cx="1305" cy="145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07" y="6055"/>
              <a:ext cx="1305" cy="145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412" y="5919"/>
              <a:ext cx="1305" cy="145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17" y="3197"/>
              <a:ext cx="1305" cy="145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17" y="4600"/>
              <a:ext cx="1305" cy="145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17" y="5919"/>
              <a:ext cx="1305" cy="145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22" y="3197"/>
              <a:ext cx="1305" cy="145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22" y="4600"/>
              <a:ext cx="1305" cy="145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22" y="5919"/>
              <a:ext cx="1305" cy="145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412" y="7510"/>
              <a:ext cx="1305" cy="145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17" y="7510"/>
              <a:ext cx="1305" cy="145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22" y="7510"/>
              <a:ext cx="1305" cy="14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07" y="7510"/>
              <a:ext cx="1305" cy="145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02" y="7510"/>
              <a:ext cx="1305" cy="145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7" y="7510"/>
              <a:ext cx="1305" cy="1455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3991928" y="3002281"/>
            <a:ext cx="5152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——How many clocks are there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91928" y="4529456"/>
            <a:ext cx="514756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——There are twenty-four clocks.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406242" y="1910716"/>
            <a:ext cx="2868454" cy="3462655"/>
            <a:chOff x="2965" y="1998"/>
            <a:chExt cx="8190" cy="7414"/>
          </a:xfrm>
        </p:grpSpPr>
        <p:grpSp>
          <p:nvGrpSpPr>
            <p:cNvPr id="49" name="组合 48"/>
            <p:cNvGrpSpPr/>
            <p:nvPr/>
          </p:nvGrpSpPr>
          <p:grpSpPr>
            <a:xfrm>
              <a:off x="2965" y="1998"/>
              <a:ext cx="8190" cy="5931"/>
              <a:chOff x="2965" y="1998"/>
              <a:chExt cx="8190" cy="5931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2965" y="1998"/>
                <a:ext cx="8190" cy="4448"/>
                <a:chOff x="2965" y="1998"/>
                <a:chExt cx="8190" cy="4448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2965" y="1998"/>
                  <a:ext cx="8190" cy="2965"/>
                  <a:chOff x="2965" y="1998"/>
                  <a:chExt cx="8190" cy="2965"/>
                </a:xfrm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2965" y="1998"/>
                    <a:ext cx="8190" cy="1482"/>
                    <a:chOff x="320" y="2166"/>
                    <a:chExt cx="8190" cy="1482"/>
                  </a:xfrm>
                </p:grpSpPr>
                <p:pic>
                  <p:nvPicPr>
                    <p:cNvPr id="2" name="图片 1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32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" name="图片 3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149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" name="图片 4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266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" name="图片 5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383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" name="图片 6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500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8" name="图片 7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617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" name="图片 8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7340" y="2166"/>
                      <a:ext cx="1170" cy="1483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5" name="组合 14"/>
                  <p:cNvGrpSpPr/>
                  <p:nvPr/>
                </p:nvGrpSpPr>
                <p:grpSpPr>
                  <a:xfrm>
                    <a:off x="2965" y="3481"/>
                    <a:ext cx="8190" cy="1482"/>
                    <a:chOff x="320" y="2166"/>
                    <a:chExt cx="8190" cy="1482"/>
                  </a:xfrm>
                </p:grpSpPr>
                <p:pic>
                  <p:nvPicPr>
                    <p:cNvPr id="16" name="图片 15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32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7" name="图片 16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149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8" name="图片 17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266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9" name="图片 18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383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" name="图片 19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500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1" name="图片 20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6170" y="2166"/>
                      <a:ext cx="1170" cy="148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2" name="图片 21"/>
                    <p:cNvPicPr>
                      <a:picLocks noChangeAspect="1"/>
                    </p:cNvPicPr>
                    <p:nvPr/>
                  </p:nvPicPr>
                  <p:blipFill>
                    <a:blip r:embed="rId1" cstate="email"/>
                    <a:stretch>
                      <a:fillRect/>
                    </a:stretch>
                  </p:blipFill>
                  <p:spPr>
                    <a:xfrm>
                      <a:off x="7340" y="2166"/>
                      <a:ext cx="1170" cy="1483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2965" y="4964"/>
                  <a:ext cx="8190" cy="1482"/>
                  <a:chOff x="320" y="2166"/>
                  <a:chExt cx="8190" cy="1482"/>
                </a:xfrm>
              </p:grpSpPr>
              <p:pic>
                <p:nvPicPr>
                  <p:cNvPr id="24" name="图片 23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320" y="2166"/>
                    <a:ext cx="1170" cy="1483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24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1490" y="2166"/>
                    <a:ext cx="1170" cy="1483"/>
                  </a:xfrm>
                  <a:prstGeom prst="rect">
                    <a:avLst/>
                  </a:prstGeom>
                </p:spPr>
              </p:pic>
              <p:pic>
                <p:nvPicPr>
                  <p:cNvPr id="26" name="图片 25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2660" y="2166"/>
                    <a:ext cx="1170" cy="1483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3830" y="2166"/>
                    <a:ext cx="1170" cy="1483"/>
                  </a:xfrm>
                  <a:prstGeom prst="rect">
                    <a:avLst/>
                  </a:prstGeom>
                </p:spPr>
              </p:pic>
              <p:pic>
                <p:nvPicPr>
                  <p:cNvPr id="28" name="图片 27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5000" y="2166"/>
                    <a:ext cx="1170" cy="1483"/>
                  </a:xfrm>
                  <a:prstGeom prst="rect">
                    <a:avLst/>
                  </a:prstGeom>
                </p:spPr>
              </p:pic>
              <p:pic>
                <p:nvPicPr>
                  <p:cNvPr id="29" name="图片 28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6170" y="2166"/>
                    <a:ext cx="1170" cy="1483"/>
                  </a:xfrm>
                  <a:prstGeom prst="rect">
                    <a:avLst/>
                  </a:prstGeom>
                </p:spPr>
              </p:pic>
              <p:pic>
                <p:nvPicPr>
                  <p:cNvPr id="30" name="图片 29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tretch>
                    <a:fillRect/>
                  </a:stretch>
                </p:blipFill>
                <p:spPr>
                  <a:xfrm>
                    <a:off x="7340" y="2166"/>
                    <a:ext cx="1170" cy="1483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1" name="组合 30"/>
              <p:cNvGrpSpPr/>
              <p:nvPr/>
            </p:nvGrpSpPr>
            <p:grpSpPr>
              <a:xfrm>
                <a:off x="2965" y="6447"/>
                <a:ext cx="8190" cy="1482"/>
                <a:chOff x="320" y="2166"/>
                <a:chExt cx="8190" cy="1482"/>
              </a:xfrm>
            </p:grpSpPr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320" y="2166"/>
                  <a:ext cx="1170" cy="1483"/>
                </a:xfrm>
                <a:prstGeom prst="rect">
                  <a:avLst/>
                </a:prstGeom>
              </p:spPr>
            </p:pic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1490" y="2166"/>
                  <a:ext cx="1170" cy="1483"/>
                </a:xfrm>
                <a:prstGeom prst="rect">
                  <a:avLst/>
                </a:prstGeom>
              </p:spPr>
            </p:pic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2660" y="2166"/>
                  <a:ext cx="1170" cy="1483"/>
                </a:xfrm>
                <a:prstGeom prst="rect">
                  <a:avLst/>
                </a:prstGeom>
              </p:spPr>
            </p:pic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3830" y="2166"/>
                  <a:ext cx="1170" cy="1483"/>
                </a:xfrm>
                <a:prstGeom prst="rect">
                  <a:avLst/>
                </a:prstGeom>
              </p:spPr>
            </p:pic>
            <p:pic>
              <p:nvPicPr>
                <p:cNvPr id="36" name="图片 35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5000" y="2166"/>
                  <a:ext cx="1170" cy="1483"/>
                </a:xfrm>
                <a:prstGeom prst="rect">
                  <a:avLst/>
                </a:prstGeom>
              </p:spPr>
            </p:pic>
            <p:pic>
              <p:nvPicPr>
                <p:cNvPr id="37" name="图片 36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6170" y="2166"/>
                  <a:ext cx="1170" cy="1483"/>
                </a:xfrm>
                <a:prstGeom prst="rect">
                  <a:avLst/>
                </a:prstGeom>
              </p:spPr>
            </p:pic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7340" y="2166"/>
                  <a:ext cx="1170" cy="148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9" name="组合 38"/>
            <p:cNvGrpSpPr/>
            <p:nvPr/>
          </p:nvGrpSpPr>
          <p:grpSpPr>
            <a:xfrm>
              <a:off x="2965" y="7930"/>
              <a:ext cx="8190" cy="1482"/>
              <a:chOff x="320" y="2166"/>
              <a:chExt cx="8190" cy="1482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20" y="2166"/>
                <a:ext cx="1170" cy="1483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90" y="2166"/>
                <a:ext cx="1170" cy="1483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660" y="2166"/>
                <a:ext cx="1170" cy="1483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830" y="2166"/>
                <a:ext cx="1170" cy="1483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5000" y="2166"/>
                <a:ext cx="1170" cy="1483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170" y="2166"/>
                <a:ext cx="1170" cy="1483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340" y="2166"/>
                <a:ext cx="1170" cy="1483"/>
              </a:xfrm>
              <a:prstGeom prst="rect">
                <a:avLst/>
              </a:prstGeom>
            </p:spPr>
          </p:pic>
        </p:grpSp>
      </p:grpSp>
      <p:sp>
        <p:nvSpPr>
          <p:cNvPr id="51" name="文本框 50"/>
          <p:cNvSpPr txBox="1"/>
          <p:nvPr/>
        </p:nvSpPr>
        <p:spPr>
          <a:xfrm>
            <a:off x="3775234" y="2410461"/>
            <a:ext cx="4900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many pears are there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75234" y="4116706"/>
            <a:ext cx="540404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——There are thirty-five pears.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1907" y="1118689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Activity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57162" y="1289503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53289" y="1499235"/>
            <a:ext cx="2237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Match and color.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2548" y="2082801"/>
            <a:ext cx="6478429" cy="466661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862965" y="2634615"/>
            <a:ext cx="741807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many books are there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——There are+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+books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altLang="zh-CN" sz="3200" b="1" dirty="0" smtClean="0">
                <a:latin typeface="Times New Roman" panose="02020603050405020304" pitchFamily="18" charset="0"/>
              </a:rPr>
              <a:t>” 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171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642110" y="1109346"/>
            <a:ext cx="736473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many books are there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——There are+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+books.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6725" y="2915285"/>
            <a:ext cx="1767364" cy="2174240"/>
          </a:xfrm>
          <a:prstGeom prst="rect">
            <a:avLst/>
          </a:prstGeom>
        </p:spPr>
      </p:pic>
      <p:pic>
        <p:nvPicPr>
          <p:cNvPr id="6" name="图片 5" descr="38858PICd3F_10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3214" y="2915285"/>
            <a:ext cx="2433638" cy="2174240"/>
          </a:xfrm>
          <a:prstGeom prst="rect">
            <a:avLst/>
          </a:prstGeom>
        </p:spPr>
      </p:pic>
      <p:pic>
        <p:nvPicPr>
          <p:cNvPr id="7" name="图片 6" descr="76r58PICi25_10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06453" y="2908300"/>
            <a:ext cx="2485549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213133" y="5213986"/>
            <a:ext cx="6930867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many books are there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——There are+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+books.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1319" y="1551941"/>
            <a:ext cx="5793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many books are there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——There are five books.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31318" y="3549015"/>
            <a:ext cx="59555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——How many books are there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——There are thirteen books.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3997131_113313107000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66249" y="1127761"/>
            <a:ext cx="2095976" cy="1924685"/>
          </a:xfrm>
          <a:prstGeom prst="rect">
            <a:avLst/>
          </a:prstGeom>
        </p:spPr>
      </p:pic>
      <p:pic>
        <p:nvPicPr>
          <p:cNvPr id="3" name="图片 2" descr="11021439_231302083000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31483" y="3180715"/>
            <a:ext cx="2165985" cy="181229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11869" y="285527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Chant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eps46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1040" y="1872616"/>
            <a:ext cx="1821180" cy="19653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08445" y="2374901"/>
            <a:ext cx="6078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many books are there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——There are sixteen books.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8" name="图片 7" descr="201716-120F11055189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3892" y="4213860"/>
            <a:ext cx="1915954" cy="19164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08446" y="4633596"/>
            <a:ext cx="59545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——How many books are there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——There are nineteen books.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906" y="1299845"/>
            <a:ext cx="3383280" cy="5077460"/>
            <a:chOff x="1165" y="2199"/>
            <a:chExt cx="6645" cy="7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65" y="2199"/>
              <a:ext cx="3039" cy="26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204" y="2199"/>
              <a:ext cx="3606" cy="265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286" y="4854"/>
              <a:ext cx="3126" cy="25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893" y="4853"/>
              <a:ext cx="2631" cy="251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286" y="7372"/>
              <a:ext cx="3460" cy="230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780" y="7372"/>
              <a:ext cx="2812" cy="2222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3388043" y="1995170"/>
            <a:ext cx="57764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Danny</a:t>
            </a:r>
            <a:r>
              <a:rPr lang="zh-CN" altLang="zh-CN" sz="2000" dirty="0">
                <a:latin typeface="Times New Roman" panose="02020603050405020304" pitchFamily="18" charset="0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</a:rPr>
              <a:t>How many books are there on my desk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Jenny</a:t>
            </a:r>
            <a:r>
              <a:rPr lang="zh-CN" altLang="en-US" sz="2000" dirty="0">
                <a:latin typeface="Times New Roman" panose="02020603050405020304" pitchFamily="18" charset="0"/>
              </a:rPr>
              <a:t>？</a:t>
            </a:r>
            <a:endParaRPr lang="zh-CN" altLang="en-US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</a:rPr>
              <a:t>Jenny</a:t>
            </a:r>
            <a:r>
              <a:rPr lang="zh-CN" altLang="en-US" sz="2000" dirty="0">
                <a:latin typeface="Times New Roman" panose="02020603050405020304" pitchFamily="18" charset="0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</a:rPr>
              <a:t>One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two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three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four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five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six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</a:rPr>
              <a:t>seven</a:t>
            </a:r>
            <a:r>
              <a:rPr lang="zh-CN" altLang="en-US" sz="2000" dirty="0">
                <a:latin typeface="Times New Roman" panose="02020603050405020304" pitchFamily="18" charset="0"/>
              </a:rPr>
              <a:t>，</a:t>
            </a:r>
            <a:r>
              <a:rPr lang="en-US" altLang="zh-CN" sz="2000" dirty="0" err="1">
                <a:latin typeface="Times New Roman" panose="02020603050405020304" pitchFamily="18" charset="0"/>
              </a:rPr>
              <a:t>eight.There</a:t>
            </a:r>
            <a:r>
              <a:rPr lang="en-US" altLang="zh-CN" sz="2000" dirty="0">
                <a:latin typeface="Times New Roman" panose="02020603050405020304" pitchFamily="18" charset="0"/>
              </a:rPr>
              <a:t> are eight books.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zh-CN" sz="20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Let´s put eight books on the eight </a:t>
            </a:r>
            <a:r>
              <a:rPr lang="en-US" altLang="zh-CN" sz="2000" dirty="0" err="1">
                <a:latin typeface="Times New Roman" panose="02020603050405020304" pitchFamily="18" charset="0"/>
                <a:sym typeface="+mn-ea"/>
              </a:rPr>
              <a:t>books.How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many books are there on my desk now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0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Sixteen.</a:t>
            </a:r>
            <a:endParaRPr lang="en-US" altLang="zh-CN" sz="20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zh-CN" sz="20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Let´s put twenty-nine books on the sixteen </a:t>
            </a:r>
            <a:r>
              <a:rPr lang="en-US" altLang="zh-CN" sz="2000" dirty="0" err="1">
                <a:latin typeface="Times New Roman" panose="02020603050405020304" pitchFamily="18" charset="0"/>
                <a:sym typeface="+mn-ea"/>
              </a:rPr>
              <a:t>books.How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 many books are there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Oops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0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000" dirty="0">
                <a:latin typeface="Times New Roman" panose="02020603050405020304" pitchFamily="18" charset="0"/>
                <a:sym typeface="+mn-ea"/>
              </a:rPr>
              <a:t>One book.</a:t>
            </a:r>
            <a:endParaRPr lang="en-US" altLang="zh-CN" sz="20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48602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5358" y="1920676"/>
            <a:ext cx="780764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How many books are there on my desk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Let´s put eight books on the eight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books.How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many books are there on my desk now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Let´s put twenty-nine books on the sixteen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books.How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many books are there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8352" y="2376170"/>
            <a:ext cx="5152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There are eight books.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8351" y="3954145"/>
            <a:ext cx="5152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There are sixteen books.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58350" y="5406350"/>
            <a:ext cx="5152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There are forty-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fve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books.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4326" y="2148840"/>
            <a:ext cx="7992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Danny</a:t>
            </a:r>
            <a:r>
              <a:rPr lang="zh-CN" altLang="zh-CN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________________________________________________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One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two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three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four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five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six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seven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eight._____________________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zh-CN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Let´s put eight books on the eight books.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___________________________________________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Sixteen.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zh-CN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Let´s put twenty-nine books on the sixteen books. 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____________________________Oops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One book.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0852" y="2306340"/>
            <a:ext cx="632897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many books are there on my desk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Jenny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3065" y="3110200"/>
            <a:ext cx="293381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There are eight books.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8234" y="3856980"/>
            <a:ext cx="591059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many books are there on my desk now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534" y="4945370"/>
            <a:ext cx="380745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many books are there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0" y="719138"/>
            <a:ext cx="1978819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4387" y="1423671"/>
            <a:ext cx="7535704" cy="47618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8608" y="810895"/>
            <a:ext cx="160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Look and say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2" name=" 272"/>
          <p:cNvSpPr/>
          <p:nvPr/>
        </p:nvSpPr>
        <p:spPr>
          <a:xfrm>
            <a:off x="1204913" y="2385696"/>
            <a:ext cx="897731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 272"/>
          <p:cNvSpPr/>
          <p:nvPr/>
        </p:nvSpPr>
        <p:spPr>
          <a:xfrm>
            <a:off x="3673793" y="3312161"/>
            <a:ext cx="897731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 272"/>
          <p:cNvSpPr/>
          <p:nvPr/>
        </p:nvSpPr>
        <p:spPr>
          <a:xfrm>
            <a:off x="6634639" y="2829561"/>
            <a:ext cx="897731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 272"/>
          <p:cNvSpPr/>
          <p:nvPr/>
        </p:nvSpPr>
        <p:spPr>
          <a:xfrm>
            <a:off x="3673793" y="1922146"/>
            <a:ext cx="897731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 272"/>
          <p:cNvSpPr/>
          <p:nvPr/>
        </p:nvSpPr>
        <p:spPr>
          <a:xfrm>
            <a:off x="3673792" y="4316096"/>
            <a:ext cx="1353503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 272"/>
          <p:cNvSpPr/>
          <p:nvPr/>
        </p:nvSpPr>
        <p:spPr>
          <a:xfrm>
            <a:off x="6634639" y="4731386"/>
            <a:ext cx="1042511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 272"/>
          <p:cNvSpPr/>
          <p:nvPr/>
        </p:nvSpPr>
        <p:spPr>
          <a:xfrm>
            <a:off x="1204913" y="4316096"/>
            <a:ext cx="949166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 272"/>
          <p:cNvSpPr/>
          <p:nvPr/>
        </p:nvSpPr>
        <p:spPr>
          <a:xfrm>
            <a:off x="6634639" y="1922146"/>
            <a:ext cx="995839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 272"/>
          <p:cNvSpPr/>
          <p:nvPr/>
        </p:nvSpPr>
        <p:spPr>
          <a:xfrm>
            <a:off x="3673793" y="5213986"/>
            <a:ext cx="1242060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 272"/>
          <p:cNvSpPr/>
          <p:nvPr/>
        </p:nvSpPr>
        <p:spPr>
          <a:xfrm>
            <a:off x="1204913" y="3312161"/>
            <a:ext cx="773906" cy="55054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85725" y="89058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4861" y="2369185"/>
            <a:ext cx="1857851" cy="3415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95587" y="3689986"/>
            <a:ext cx="1513046" cy="209486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09588" y="1039496"/>
            <a:ext cx="3446145" cy="1025525"/>
            <a:chOff x="1024" y="1956"/>
            <a:chExt cx="7236" cy="1615"/>
          </a:xfrm>
        </p:grpSpPr>
        <p:sp>
          <p:nvSpPr>
            <p:cNvPr id="5" name="矩形标注 4"/>
            <p:cNvSpPr/>
            <p:nvPr/>
          </p:nvSpPr>
          <p:spPr>
            <a:xfrm>
              <a:off x="1024" y="2036"/>
              <a:ext cx="7236" cy="1535"/>
            </a:xfrm>
            <a:prstGeom prst="wedgeRectCallou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8" y="1956"/>
              <a:ext cx="6947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Can you say the numbers from thirty to forty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？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77227" y="1629410"/>
            <a:ext cx="3631406" cy="1151890"/>
            <a:chOff x="7150" y="5454"/>
            <a:chExt cx="7625" cy="1814"/>
          </a:xfrm>
        </p:grpSpPr>
        <p:sp>
          <p:nvSpPr>
            <p:cNvPr id="9" name="圆角矩形标注 8"/>
            <p:cNvSpPr/>
            <p:nvPr/>
          </p:nvSpPr>
          <p:spPr>
            <a:xfrm>
              <a:off x="7150" y="5454"/>
              <a:ext cx="7309" cy="1814"/>
            </a:xfrm>
            <a:prstGeom prst="wedgeRoundRectCallout">
              <a:avLst>
                <a:gd name="adj1" fmla="val 24291"/>
                <a:gd name="adj2" fmla="val 162238"/>
                <a:gd name="adj3" fmla="val 16667"/>
              </a:avLst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58" y="5573"/>
              <a:ext cx="7117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Times New Roman" panose="02020603050405020304" pitchFamily="18" charset="0"/>
                </a:rPr>
                <a:t>Yes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！</a:t>
              </a:r>
              <a:r>
                <a:rPr lang="en-US" altLang="zh-CN" sz="2800" dirty="0">
                  <a:latin typeface="Times New Roman" panose="02020603050405020304" pitchFamily="18" charset="0"/>
                </a:rPr>
                <a:t>Thirty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，</a:t>
              </a:r>
              <a:r>
                <a:rPr lang="en-US" altLang="zh-CN" sz="2800" dirty="0">
                  <a:latin typeface="Times New Roman" panose="02020603050405020304" pitchFamily="18" charset="0"/>
                </a:rPr>
                <a:t>thirty-one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，</a:t>
              </a:r>
              <a:r>
                <a:rPr lang="en-US" altLang="zh-CN" sz="2800" dirty="0">
                  <a:latin typeface="Times New Roman" panose="02020603050405020304" pitchFamily="18" charset="0"/>
                </a:rPr>
                <a:t>thirty-two....</a:t>
              </a:r>
              <a:endParaRPr lang="en-US" altLang="zh-CN" sz="28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0697566-5268-4a53-b7f9-2f3aca99d01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2898</Words>
  <Application>WPS 演示</Application>
  <PresentationFormat>全屏显示(4:3)</PresentationFormat>
  <Paragraphs>118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917</cp:revision>
  <dcterms:created xsi:type="dcterms:W3CDTF">2013-07-01T03:05:00Z</dcterms:created>
  <dcterms:modified xsi:type="dcterms:W3CDTF">2023-03-04T12:54:10Z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33F2DA4243894F89826FFABC973E52D6</vt:lpwstr>
  </property>
</Properties>
</file>