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5" r:id="rId4"/>
  </p:sldMasterIdLst>
  <p:notesMasterIdLst>
    <p:notesMasterId r:id="rId6"/>
  </p:notesMasterIdLst>
  <p:handoutMasterIdLst>
    <p:handoutMasterId r:id="rId28"/>
  </p:handoutMasterIdLst>
  <p:sldIdLst>
    <p:sldId id="280" r:id="rId5"/>
    <p:sldId id="289" r:id="rId7"/>
    <p:sldId id="390" r:id="rId8"/>
    <p:sldId id="291" r:id="rId9"/>
    <p:sldId id="307" r:id="rId10"/>
    <p:sldId id="479" r:id="rId11"/>
    <p:sldId id="480" r:id="rId12"/>
    <p:sldId id="497" r:id="rId13"/>
    <p:sldId id="507" r:id="rId14"/>
    <p:sldId id="508" r:id="rId15"/>
    <p:sldId id="509" r:id="rId16"/>
    <p:sldId id="498" r:id="rId17"/>
    <p:sldId id="499" r:id="rId18"/>
    <p:sldId id="481" r:id="rId19"/>
    <p:sldId id="482" r:id="rId20"/>
    <p:sldId id="483" r:id="rId21"/>
    <p:sldId id="484" r:id="rId22"/>
    <p:sldId id="296" r:id="rId23"/>
    <p:sldId id="510" r:id="rId24"/>
    <p:sldId id="511" r:id="rId25"/>
    <p:sldId id="299" r:id="rId26"/>
    <p:sldId id="268" r:id="rId27"/>
  </p:sldIdLst>
  <p:sldSz cx="9144000" cy="6858000" type="screen4x3"/>
  <p:notesSz cx="6858000" cy="9144000"/>
  <p:custDataLst>
    <p:tags r:id="rId32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3" userDrawn="1">
          <p15:clr>
            <a:srgbClr val="A4A3A4"/>
          </p15:clr>
        </p15:guide>
        <p15:guide id="2" pos="2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-294" y="-138"/>
      </p:cViewPr>
      <p:guideLst>
        <p:guide orient="horz" pos="2143"/>
        <p:guide pos="285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14"/>
          <p:cNvSpPr>
            <a:spLocks noChangeArrowheads="1"/>
          </p:cNvSpPr>
          <p:nvPr userDrawn="1"/>
        </p:nvSpPr>
        <p:spPr bwMode="auto">
          <a:xfrm rot="10800000">
            <a:off x="-1" y="869694"/>
            <a:ext cx="6108339" cy="3740406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28"/>
          <p:cNvPicPr>
            <a:picLocks noChangeAspect="1"/>
          </p:cNvPicPr>
          <p:nvPr userDrawn="1"/>
        </p:nvPicPr>
        <p:blipFill>
          <a:blip r:embed="rId2" cstate="email"/>
          <a:srcRect b="-90"/>
          <a:stretch>
            <a:fillRect/>
          </a:stretch>
        </p:blipFill>
        <p:spPr>
          <a:xfrm>
            <a:off x="-9525" y="895350"/>
            <a:ext cx="6105525" cy="370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14"/>
          <p:cNvSpPr>
            <a:spLocks noChangeArrowheads="1"/>
          </p:cNvSpPr>
          <p:nvPr userDrawn="1"/>
        </p:nvSpPr>
        <p:spPr bwMode="auto">
          <a:xfrm>
            <a:off x="1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" name="图片 6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8470107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 userDrawn="1"/>
        </p:nvSpPr>
        <p:spPr bwMode="auto">
          <a:xfrm>
            <a:off x="5047013" y="252730"/>
            <a:ext cx="34683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河北教育出版社  四年级</a:t>
            </a: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 userDrawn="1"/>
        </p:nvSpPr>
        <p:spPr bwMode="auto">
          <a:xfrm>
            <a:off x="0" y="171612"/>
            <a:ext cx="9144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3" name="图片 21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>
          <a:xfrm>
            <a:off x="1675210" y="190500"/>
            <a:ext cx="7468790" cy="52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 userDrawn="1"/>
        </p:nvSpPr>
        <p:spPr bwMode="auto">
          <a:xfrm>
            <a:off x="4958564" y="280988"/>
            <a:ext cx="35365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河北教育出版社  四年级</a:t>
            </a:r>
            <a:r>
              <a:rPr lang="en-US" altLang="zh-CN" sz="18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8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8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8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9" name="图片 28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8504635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146" name="矩形 14"/>
          <p:cNvSpPr>
            <a:spLocks noChangeArrowheads="1"/>
          </p:cNvSpPr>
          <p:nvPr userDrawn="1"/>
        </p:nvSpPr>
        <p:spPr bwMode="auto">
          <a:xfrm>
            <a:off x="0" y="840304"/>
            <a:ext cx="9144000" cy="3120789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47" name="图片 28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>
            <a:off x="203598" y="839788"/>
            <a:ext cx="8736806" cy="312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4"/>
          <p:cNvSpPr>
            <a:spLocks noChangeArrowheads="1"/>
          </p:cNvSpPr>
          <p:nvPr userDrawn="1"/>
        </p:nvSpPr>
        <p:spPr bwMode="auto">
          <a:xfrm>
            <a:off x="0" y="2214576"/>
            <a:ext cx="9144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1984773" y="2373313"/>
            <a:ext cx="582811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80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470107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83" name="组合 8"/>
          <p:cNvGrpSpPr/>
          <p:nvPr/>
        </p:nvGrpSpPr>
        <p:grpSpPr>
          <a:xfrm>
            <a:off x="448030" y="2054994"/>
            <a:ext cx="5529726" cy="1477327"/>
            <a:chOff x="1351575" y="2105678"/>
            <a:chExt cx="3548062" cy="1476568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553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351575" y="2659391"/>
              <a:ext cx="3548062" cy="922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5400" b="1" i="0" u="none" strike="noStrike" kern="1200" cap="none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Where is Danny?</a:t>
              </a:r>
              <a:endParaRPr kumimoji="0" lang="en-US" altLang="zh-CN" sz="5400" b="1" i="0" u="none" strike="noStrike" kern="1200" cap="none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2" name="图片 1" descr="T1M5R1Fz8bXXXXXXXX_!!0-item_pic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088380" y="1522730"/>
            <a:ext cx="3060383" cy="43318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38345" y="1777995"/>
            <a:ext cx="2549096" cy="6612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Unit 1 Lesson </a:t>
            </a:r>
            <a:r>
              <a:rPr lang="en-US" altLang="zh-CN" sz="28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5</a:t>
            </a:r>
            <a:endParaRPr lang="en-US" altLang="zh-CN" sz="2800" b="1" dirty="0">
              <a:solidFill>
                <a:prstClr val="black">
                  <a:lumMod val="85000"/>
                  <a:lumOff val="15000"/>
                </a:prst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9614" y="1913891"/>
            <a:ext cx="2147411" cy="30295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301014" y="2712086"/>
            <a:ext cx="4084773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——Where is Danny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01014" y="3851276"/>
            <a:ext cx="3799438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——He is on the box.</a:t>
            </a:r>
            <a:endParaRPr lang="en-US" altLang="en-US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552" y="2170430"/>
            <a:ext cx="2847499" cy="28625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221004" y="2499361"/>
            <a:ext cx="4084773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——Where is Danny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21004" y="4111626"/>
            <a:ext cx="4506362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——He is behind the box.</a:t>
            </a:r>
            <a:endParaRPr lang="en-US" altLang="en-US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11907" y="1118689"/>
            <a:ext cx="1712357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Practice </a:t>
            </a:r>
            <a:endParaRPr lang="zh-CN" altLang="en-US" sz="24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157162" y="1289503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342" y="2390776"/>
            <a:ext cx="2559844" cy="277304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032885" y="2527936"/>
            <a:ext cx="4084773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——Where is Danny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32885" y="4140201"/>
            <a:ext cx="5051383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——He is in front of the box.</a:t>
            </a:r>
            <a:endParaRPr lang="en-US" altLang="en-US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49555" y="2175510"/>
            <a:ext cx="3023235" cy="307721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032885" y="2537461"/>
            <a:ext cx="4107215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——Where is 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Steven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32885" y="4149726"/>
            <a:ext cx="4354654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——He is behind Danny.</a:t>
            </a:r>
            <a:endParaRPr lang="en-US" altLang="en-US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4823" y="2043431"/>
            <a:ext cx="2261235" cy="323405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967639" y="2644141"/>
            <a:ext cx="4084773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——Where is Danny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967639" y="4256406"/>
            <a:ext cx="4763420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——He is in front of Jenny.</a:t>
            </a:r>
            <a:endParaRPr lang="en-US" altLang="en-US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-5239" y="748348"/>
            <a:ext cx="2083421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1004" y="839470"/>
            <a:ext cx="16671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</a:rPr>
              <a:t>Let´s do it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880712" y="1757548"/>
            <a:ext cx="5382101" cy="2976072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256699" y="4268470"/>
            <a:ext cx="4888230" cy="2453005"/>
            <a:chOff x="539" y="6722"/>
            <a:chExt cx="10264" cy="3863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539" y="6722"/>
              <a:ext cx="2748" cy="3863"/>
            </a:xfrm>
            <a:prstGeom prst="rect">
              <a:avLst/>
            </a:prstGeom>
          </p:spPr>
        </p:pic>
        <p:grpSp>
          <p:nvGrpSpPr>
            <p:cNvPr id="10" name="组合 9"/>
            <p:cNvGrpSpPr/>
            <p:nvPr/>
          </p:nvGrpSpPr>
          <p:grpSpPr>
            <a:xfrm>
              <a:off x="3791" y="8150"/>
              <a:ext cx="7012" cy="1505"/>
              <a:chOff x="3791" y="8150"/>
              <a:chExt cx="7012" cy="1505"/>
            </a:xfrm>
          </p:grpSpPr>
          <p:sp>
            <p:nvSpPr>
              <p:cNvPr id="9" name="矩形标注 8"/>
              <p:cNvSpPr/>
              <p:nvPr/>
            </p:nvSpPr>
            <p:spPr>
              <a:xfrm>
                <a:off x="3791" y="8150"/>
                <a:ext cx="5244" cy="1505"/>
              </a:xfrm>
              <a:prstGeom prst="wedgeRectCallout">
                <a:avLst>
                  <a:gd name="adj1" fmla="val -66864"/>
                  <a:gd name="adj2" fmla="val 897"/>
                </a:avLst>
              </a:prstGeom>
              <a:solidFill>
                <a:schemeClr val="accent2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3949" y="8443"/>
                <a:ext cx="6854" cy="921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sym typeface="+mn-ea"/>
                  </a:rPr>
                  <a:t>Where is Danny</a:t>
                </a:r>
                <a:r>
                  <a:rPr lang="zh-CN" alt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sym typeface="+mn-ea"/>
                  </a:rPr>
                  <a:t>？</a:t>
                </a:r>
                <a:endParaRPr lang="zh-CN" altLang="en-US" sz="3200" dirty="0">
                  <a:solidFill>
                    <a:schemeClr val="tx1"/>
                  </a:solidFill>
                  <a:latin typeface="Times New Roman" panose="02020603050405020304" pitchFamily="18" charset="0"/>
                  <a:sym typeface="+mn-ea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4620577" y="4268470"/>
            <a:ext cx="4243388" cy="2453005"/>
            <a:chOff x="9702" y="6722"/>
            <a:chExt cx="8910" cy="3863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5736" y="6722"/>
              <a:ext cx="2876" cy="3863"/>
            </a:xfrm>
            <a:prstGeom prst="rect">
              <a:avLst/>
            </a:prstGeom>
          </p:spPr>
        </p:pic>
        <p:grpSp>
          <p:nvGrpSpPr>
            <p:cNvPr id="12" name="组合 11"/>
            <p:cNvGrpSpPr/>
            <p:nvPr/>
          </p:nvGrpSpPr>
          <p:grpSpPr>
            <a:xfrm>
              <a:off x="9702" y="8277"/>
              <a:ext cx="7638" cy="1252"/>
              <a:chOff x="9702" y="8277"/>
              <a:chExt cx="7638" cy="1252"/>
            </a:xfrm>
          </p:grpSpPr>
          <p:sp>
            <p:nvSpPr>
              <p:cNvPr id="11" name="圆角矩形标注 10"/>
              <p:cNvSpPr/>
              <p:nvPr/>
            </p:nvSpPr>
            <p:spPr>
              <a:xfrm>
                <a:off x="9702" y="8277"/>
                <a:ext cx="5534" cy="1252"/>
              </a:xfrm>
              <a:prstGeom prst="wedgeRoundRectCallout">
                <a:avLst>
                  <a:gd name="adj1" fmla="val 63227"/>
                  <a:gd name="adj2" fmla="val -9330"/>
                  <a:gd name="adj3" fmla="val 16667"/>
                </a:avLst>
              </a:prstGeom>
              <a:solidFill>
                <a:srgbClr val="92D05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9743" y="8443"/>
                <a:ext cx="7597" cy="921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sym typeface="+mn-ea"/>
                  </a:rPr>
                  <a:t>He is beside the box.</a:t>
                </a:r>
                <a:endParaRPr lang="en-US" altLang="en-US" sz="3200" dirty="0">
                  <a:solidFill>
                    <a:schemeClr val="tx1"/>
                  </a:solidFill>
                  <a:latin typeface="Times New Roman" panose="02020603050405020304" pitchFamily="18" charset="0"/>
                  <a:sym typeface="+mn-ea"/>
                </a:endParaRPr>
              </a:p>
            </p:txBody>
          </p:sp>
        </p:grpSp>
      </p:grpSp>
      <p:sp>
        <p:nvSpPr>
          <p:cNvPr id="4" name="矩形 3"/>
          <p:cNvSpPr/>
          <p:nvPr/>
        </p:nvSpPr>
        <p:spPr bwMode="auto">
          <a:xfrm>
            <a:off x="151924" y="919797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 bwMode="auto">
          <a:xfrm>
            <a:off x="11906" y="1118870"/>
            <a:ext cx="2553164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Letters and sounds </a:t>
            </a: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71437" y="1289503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10" name="图片 9" descr="20154213551139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83130" y="3812541"/>
            <a:ext cx="2108835" cy="187515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846546" y="2632076"/>
            <a:ext cx="1333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m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ea</a:t>
            </a:r>
            <a:r>
              <a:rPr lang="en-US" altLang="zh-CN" sz="3200" dirty="0">
                <a:latin typeface="Times New Roman" panose="02020603050405020304" pitchFamily="18" charset="0"/>
              </a:rPr>
              <a:t>t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13" name="图片 12" descr="20140313_b4bf070b5dbbdb906f5bNT8t0Qpeqolm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238751" y="3748405"/>
            <a:ext cx="2109311" cy="1939290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5916931" y="2632076"/>
            <a:ext cx="13151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ea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</a:rPr>
              <a:t>d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69169" y="2570481"/>
            <a:ext cx="1213961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dirty="0">
                <a:latin typeface="Times New Roman" panose="02020603050405020304" pitchFamily="18" charset="0"/>
              </a:rPr>
              <a:t>/</a:t>
            </a:r>
            <a:r>
              <a:rPr lang="zh-CN" altLang="en-US" sz="4000" dirty="0">
                <a:latin typeface="Times New Roman" panose="02020603050405020304" pitchFamily="18" charset="0"/>
              </a:rPr>
              <a:t>i:</a:t>
            </a:r>
            <a:r>
              <a:rPr lang="en-US" altLang="zh-CN" sz="4000" dirty="0">
                <a:latin typeface="Times New Roman" panose="02020603050405020304" pitchFamily="18" charset="0"/>
              </a:rPr>
              <a:t>/</a:t>
            </a:r>
            <a:endParaRPr lang="en-US" altLang="zh-CN" sz="40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6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741672_225003214133_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586389" y="3781426"/>
            <a:ext cx="2226469" cy="215963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186941" y="2237106"/>
            <a:ext cx="15300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br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ea</a:t>
            </a:r>
            <a:r>
              <a:rPr lang="en-US" altLang="zh-CN" sz="3200" dirty="0">
                <a:latin typeface="Times New Roman" panose="02020603050405020304" pitchFamily="18" charset="0"/>
              </a:rPr>
              <a:t>d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12" name="图片 11" descr="5a9b547290050944cbb7cea18a4d_800_80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210175" y="3410585"/>
            <a:ext cx="2175510" cy="290068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722621" y="2237106"/>
            <a:ext cx="1663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sw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ea</a:t>
            </a:r>
            <a:r>
              <a:rPr lang="en-US" altLang="zh-CN" sz="3200" dirty="0">
                <a:latin typeface="Times New Roman" panose="02020603050405020304" pitchFamily="18" charset="0"/>
              </a:rPr>
              <a:t>ter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5778" y="2175511"/>
            <a:ext cx="700564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>
                <a:latin typeface="Times New Roman" panose="02020603050405020304" pitchFamily="18" charset="0"/>
              </a:rPr>
              <a:t>/</a:t>
            </a:r>
            <a:r>
              <a:rPr lang="zh-CN" altLang="en-US" sz="4000">
                <a:latin typeface="Times New Roman" panose="02020603050405020304" pitchFamily="18" charset="0"/>
              </a:rPr>
              <a:t>e</a:t>
            </a:r>
            <a:r>
              <a:rPr lang="en-US" altLang="zh-CN" sz="4000">
                <a:latin typeface="Times New Roman" panose="02020603050405020304" pitchFamily="18" charset="0"/>
              </a:rPr>
              <a:t>/</a:t>
            </a:r>
            <a:endParaRPr lang="en-US" altLang="zh-CN" sz="40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35092-150Q40U12127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58779" y="3750946"/>
            <a:ext cx="2748915" cy="23145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707480" y="2265681"/>
            <a:ext cx="13420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z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oo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" name="图片 7" descr="20141016114229_6537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397342" y="3666490"/>
            <a:ext cx="2774156" cy="24828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277928" y="2327276"/>
            <a:ext cx="13935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sch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oo</a:t>
            </a:r>
            <a:r>
              <a:rPr lang="en-US" altLang="zh-CN" sz="3200" dirty="0">
                <a:latin typeface="Times New Roman" panose="02020603050405020304" pitchFamily="18" charset="0"/>
              </a:rPr>
              <a:t>l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9100" y="2204086"/>
            <a:ext cx="758190" cy="13234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>
                <a:latin typeface="Times New Roman" panose="02020603050405020304" pitchFamily="18" charset="0"/>
              </a:rPr>
              <a:t>/</a:t>
            </a:r>
            <a:r>
              <a:rPr lang="zh-CN" altLang="en-US" sz="4000">
                <a:latin typeface="Times New Roman" panose="02020603050405020304" pitchFamily="18" charset="0"/>
              </a:rPr>
              <a:t>u:</a:t>
            </a:r>
            <a:r>
              <a:rPr lang="en-US" altLang="zh-CN" sz="4000">
                <a:latin typeface="Times New Roman" panose="02020603050405020304" pitchFamily="18" charset="0"/>
              </a:rPr>
              <a:t>/</a:t>
            </a:r>
            <a:endParaRPr lang="en-US" altLang="zh-CN" sz="40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0F58PICmht_102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383506" y="3771266"/>
            <a:ext cx="2832735" cy="2407285"/>
          </a:xfrm>
          <a:prstGeom prst="rect">
            <a:avLst/>
          </a:prstGeom>
        </p:spPr>
      </p:pic>
      <p:pic>
        <p:nvPicPr>
          <p:cNvPr id="3" name="图片 2" descr="3937050_115915066630_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082064" y="3704591"/>
            <a:ext cx="3007995" cy="25406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394108" y="2445386"/>
            <a:ext cx="18632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b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oo</a:t>
            </a:r>
            <a:r>
              <a:rPr lang="en-US" altLang="zh-CN" sz="3200" dirty="0">
                <a:latin typeface="Times New Roman" panose="02020603050405020304" pitchFamily="18" charset="0"/>
              </a:rPr>
              <a:t>k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31255" y="2445386"/>
            <a:ext cx="16302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l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oo</a:t>
            </a:r>
            <a:r>
              <a:rPr lang="en-US" altLang="zh-CN" sz="3200">
                <a:latin typeface="Times New Roman" panose="02020603050405020304" pitchFamily="18" charset="0"/>
              </a:rPr>
              <a:t>k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3895" y="2322196"/>
            <a:ext cx="1584257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>
                <a:latin typeface="Times New Roman" panose="02020603050405020304" pitchFamily="18" charset="0"/>
              </a:rPr>
              <a:t>/</a:t>
            </a:r>
            <a:r>
              <a:rPr lang="zh-CN" altLang="en-US" sz="4000">
                <a:latin typeface="Times New Roman" panose="02020603050405020304" pitchFamily="18" charset="0"/>
              </a:rPr>
              <a:t>u</a:t>
            </a:r>
            <a:r>
              <a:rPr lang="en-US" altLang="zh-CN" sz="4000">
                <a:latin typeface="Times New Roman" panose="02020603050405020304" pitchFamily="18" charset="0"/>
              </a:rPr>
              <a:t>/</a:t>
            </a:r>
            <a:endParaRPr lang="en-US" altLang="zh-CN" sz="40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 bwMode="auto">
          <a:xfrm>
            <a:off x="0" y="1109663"/>
            <a:ext cx="2030681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Warm-up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157162" y="1281112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1354931" y="1976737"/>
            <a:ext cx="736473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sz="2800" b="1" dirty="0">
                <a:latin typeface="Times New Roman" panose="02020603050405020304" pitchFamily="18" charset="0"/>
                <a:sym typeface="+mn-ea"/>
              </a:rPr>
              <a:t>Please describe </a:t>
            </a:r>
            <a:r>
              <a:rPr lang="en-US" sz="2800" b="1" dirty="0">
                <a:latin typeface="Times New Roman" panose="02020603050405020304" pitchFamily="18" charset="0"/>
                <a:sym typeface="+mn-ea"/>
              </a:rPr>
              <a:t>them with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“——Where is+</a:t>
            </a:r>
            <a:r>
              <a:rPr 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——She/He is+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方位介词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物品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。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”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14325" y="3081656"/>
            <a:ext cx="2081213" cy="181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192304" y="3081655"/>
            <a:ext cx="2115026" cy="18326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360319" y="3062606"/>
            <a:ext cx="1803083" cy="1849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utoUpdateAnimBg="0"/>
      <p:bldP spid="32770" grpId="1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11907" y="1118689"/>
            <a:ext cx="1570435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Practice </a:t>
            </a: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157162" y="1289503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75874" y="1776096"/>
            <a:ext cx="7200900" cy="201485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012508" y="4602480"/>
            <a:ext cx="6767001" cy="2079625"/>
            <a:chOff x="1230" y="7247"/>
            <a:chExt cx="9355" cy="327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230" y="7247"/>
              <a:ext cx="4160" cy="3275"/>
            </a:xfrm>
            <a:prstGeom prst="rect">
              <a:avLst/>
            </a:prstGeom>
          </p:spPr>
        </p:pic>
        <p:grpSp>
          <p:nvGrpSpPr>
            <p:cNvPr id="10" name="组合 9"/>
            <p:cNvGrpSpPr/>
            <p:nvPr/>
          </p:nvGrpSpPr>
          <p:grpSpPr>
            <a:xfrm>
              <a:off x="6967" y="8333"/>
              <a:ext cx="3618" cy="1905"/>
              <a:chOff x="6587" y="8333"/>
              <a:chExt cx="3618" cy="1905"/>
            </a:xfrm>
          </p:grpSpPr>
          <p:sp>
            <p:nvSpPr>
              <p:cNvPr id="7" name="圆角矩形标注 6"/>
              <p:cNvSpPr/>
              <p:nvPr/>
            </p:nvSpPr>
            <p:spPr>
              <a:xfrm>
                <a:off x="6587" y="8333"/>
                <a:ext cx="3618" cy="1338"/>
              </a:xfrm>
              <a:prstGeom prst="wedgeRoundRectCallout">
                <a:avLst>
                  <a:gd name="adj1" fmla="val -84563"/>
                  <a:gd name="adj2" fmla="val -43198"/>
                  <a:gd name="adj3" fmla="val 16667"/>
                </a:avLst>
              </a:prstGeom>
              <a:solidFill>
                <a:srgbClr val="92D05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6587" y="8542"/>
                <a:ext cx="3497" cy="16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>
                    <a:latin typeface="Times New Roman" panose="02020603050405020304" pitchFamily="18" charset="0"/>
                  </a:rPr>
                  <a:t>Try to read.</a:t>
                </a:r>
                <a:endParaRPr lang="en-US" altLang="zh-CN" sz="3200">
                  <a:latin typeface="Times New Roman" panose="02020603050405020304" pitchFamily="18" charset="0"/>
                </a:endParaRPr>
              </a:p>
            </p:txBody>
          </p:sp>
        </p:grpSp>
      </p:grpSp>
      <p:sp>
        <p:nvSpPr>
          <p:cNvPr id="12" name="文本框 11"/>
          <p:cNvSpPr txBox="1"/>
          <p:nvPr/>
        </p:nvSpPr>
        <p:spPr>
          <a:xfrm>
            <a:off x="1587817" y="4084956"/>
            <a:ext cx="133025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sea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73754" y="4084956"/>
            <a:ext cx="15038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thread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10199" y="4084956"/>
            <a:ext cx="13302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moon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31855" y="4084956"/>
            <a:ext cx="13302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wood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/>
      <p:bldP spid="2" grpId="1"/>
      <p:bldP spid="3" grpId="0"/>
      <p:bldP spid="3" grpId="1"/>
      <p:bldP spid="13" grpId="0"/>
      <p:bldP spid="13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9"/>
          <p:cNvSpPr>
            <a:spLocks noChangeArrowheads="1"/>
          </p:cNvSpPr>
          <p:nvPr/>
        </p:nvSpPr>
        <p:spPr bwMode="auto">
          <a:xfrm>
            <a:off x="696711" y="2337732"/>
            <a:ext cx="8007902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 smtClean="0">
                <a:latin typeface="Times New Roman" panose="02020603050405020304" pitchFamily="18" charset="0"/>
              </a:rPr>
              <a:t>1.Recite the text and words</a:t>
            </a:r>
            <a:r>
              <a:rPr lang="en-US" altLang="zh-CN" sz="3200" b="1" dirty="0">
                <a:latin typeface="Times New Roman" panose="02020603050405020304" pitchFamily="18" charset="0"/>
                <a:sym typeface="+mn-ea"/>
              </a:rPr>
              <a:t>.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endParaRPr lang="en-US" altLang="zh-CN" sz="3200" b="1" dirty="0">
              <a:latin typeface="Times New Roman" panose="02020603050405020304" pitchFamily="18" charset="0"/>
            </a:endParaRPr>
          </a:p>
          <a:p>
            <a:r>
              <a:rPr lang="en-US" altLang="zh-CN" sz="3200" b="1" dirty="0">
                <a:latin typeface="Times New Roman" panose="02020603050405020304" pitchFamily="18" charset="0"/>
              </a:rPr>
              <a:t>2.Practice the sentence“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——Where is+</a:t>
            </a:r>
            <a:r>
              <a:rPr 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——She/He is+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方位介词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物品</a:t>
            </a:r>
            <a:r>
              <a:rPr lang="en-US" altLang="zh-CN" sz="3200" b="1" dirty="0" smtClean="0">
                <a:latin typeface="Times New Roman" panose="02020603050405020304" pitchFamily="18" charset="0"/>
              </a:rPr>
              <a:t>” </a:t>
            </a:r>
            <a:endParaRPr lang="en-US" altLang="zh-CN" sz="3200" b="1" dirty="0"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0" y="1219201"/>
            <a:ext cx="2458192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Homework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157162" y="1390650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52513" y="1180466"/>
            <a:ext cx="2105025" cy="18522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52513" y="3390901"/>
            <a:ext cx="2105025" cy="21291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66166" y="6000601"/>
            <a:ext cx="8477834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句型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——Where is+</a:t>
            </a:r>
            <a:r>
              <a:rPr 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人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——She/He is+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方位介词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物品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。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15740" y="1402080"/>
            <a:ext cx="49976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——Where is Danny</a:t>
            </a:r>
            <a:r>
              <a:rPr lang="zh-CN" altLang="en-US" sz="2800" dirty="0">
                <a:latin typeface="Times New Roman" panose="02020603050405020304" pitchFamily="18" charset="0"/>
              </a:rPr>
              <a:t>？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15739" y="2214245"/>
            <a:ext cx="49976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——He is beside the box.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15739" y="3796030"/>
            <a:ext cx="49976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——Where is Danny</a:t>
            </a:r>
            <a:r>
              <a:rPr lang="zh-CN" altLang="en-US" sz="2800" dirty="0">
                <a:latin typeface="Times New Roman" panose="02020603050405020304" pitchFamily="18" charset="0"/>
              </a:rPr>
              <a:t>？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015741" y="4530090"/>
            <a:ext cx="49976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——He is in front of the box.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/>
      <p:bldP spid="10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549166" y="2903162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0" y="1138126"/>
            <a:ext cx="1570435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Chant</a:t>
            </a:r>
            <a:endParaRPr lang="zh-CN" altLang="en-US" sz="24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157162" y="1309575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22522" y="1962786"/>
            <a:ext cx="1588294" cy="17151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22522" y="4116705"/>
            <a:ext cx="1588294" cy="183896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93833" y="2068195"/>
            <a:ext cx="48295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——Where is Danny</a:t>
            </a:r>
            <a:r>
              <a:rPr lang="zh-CN" altLang="en-US" sz="2800" dirty="0">
                <a:latin typeface="Times New Roman" panose="02020603050405020304" pitchFamily="18" charset="0"/>
              </a:rPr>
              <a:t>？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93833" y="2880360"/>
            <a:ext cx="49957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——He is behind the box.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993833" y="4182110"/>
            <a:ext cx="48295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——Where is Danny</a:t>
            </a:r>
            <a:r>
              <a:rPr lang="zh-CN" altLang="en-US" sz="2800" dirty="0">
                <a:latin typeface="Times New Roman" panose="02020603050405020304" pitchFamily="18" charset="0"/>
              </a:rPr>
              <a:t>？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993832" y="4994275"/>
            <a:ext cx="49126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——He is under the box.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3945730" y="1360171"/>
            <a:ext cx="4925137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Where is Danny</a:t>
            </a:r>
            <a:r>
              <a:rPr lang="zh-CN" altLang="en-US" sz="2800" dirty="0">
                <a:latin typeface="Times New Roman" panose="02020603050405020304" pitchFamily="18" charset="0"/>
              </a:rPr>
              <a:t>？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</a:rPr>
              <a:t>He is in the classroom.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He is in front of Steven.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He is reading a booking.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Where is Jenny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She is on the playground.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She is behind Danny.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They are playing a game.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17684" y="1167130"/>
            <a:ext cx="3036570" cy="5401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1120322"/>
            <a:ext cx="2410691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Ask and answer</a:t>
            </a: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5"/>
          <p:cNvSpPr/>
          <p:nvPr/>
        </p:nvSpPr>
        <p:spPr bwMode="auto">
          <a:xfrm>
            <a:off x="157162" y="1291771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425039" y="2121535"/>
            <a:ext cx="4692393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Where is Danny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endParaRPr lang="zh-CN" altLang="en-US" sz="2400" dirty="0">
              <a:latin typeface="Times New Roman" panose="02020603050405020304" pitchFamily="18" charset="0"/>
            </a:endParaRPr>
          </a:p>
          <a:p>
            <a:endParaRPr lang="zh-CN" altLang="en-US" sz="2800" dirty="0">
              <a:latin typeface="Times New Roman" panose="02020603050405020304" pitchFamily="18" charset="0"/>
            </a:endParaRPr>
          </a:p>
          <a:p>
            <a:endParaRPr lang="zh-CN" altLang="en-US" sz="2800" dirty="0">
              <a:latin typeface="Times New Roman" panose="02020603050405020304" pitchFamily="18" charset="0"/>
            </a:endParaRPr>
          </a:p>
          <a:p>
            <a:r>
              <a:rPr lang="zh-CN" altLang="en-US" sz="2800" dirty="0">
                <a:latin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Where is Jenny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 dirty="0">
              <a:latin typeface="Times New Roman" panose="02020603050405020304" pitchFamily="18" charset="0"/>
              <a:sym typeface="+mn-ea"/>
            </a:endParaRPr>
          </a:p>
          <a:p>
            <a:endParaRPr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84220" y="2646045"/>
            <a:ext cx="3461204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He is in the classroom.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84220" y="3168015"/>
            <a:ext cx="363432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He is in front of Steven.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84220" y="4306570"/>
            <a:ext cx="3842719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She is on the playground.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84220" y="4886325"/>
            <a:ext cx="323107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She is behind Danny.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1113518"/>
            <a:ext cx="2361010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0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Read and retell </a:t>
            </a:r>
            <a:endParaRPr lang="zh-CN" altLang="en-US" sz="20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5"/>
          <p:cNvSpPr/>
          <p:nvPr/>
        </p:nvSpPr>
        <p:spPr bwMode="auto">
          <a:xfrm>
            <a:off x="157162" y="1284967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361247" y="1794511"/>
            <a:ext cx="493020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Where is Danny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</a:rPr>
              <a:t>_________________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_________________</a:t>
            </a:r>
            <a:endParaRPr lang="en-US" altLang="zh-CN" sz="32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He is reading a booking.</a:t>
            </a:r>
            <a:endParaRPr lang="en-US" altLang="zh-CN" sz="3200" dirty="0">
              <a:latin typeface="Times New Roman" panose="02020603050405020304" pitchFamily="18" charset="0"/>
              <a:sym typeface="+mn-ea"/>
            </a:endParaRPr>
          </a:p>
          <a:p>
            <a:endParaRPr lang="en-US" altLang="zh-CN" sz="32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Where is Jenny</a:t>
            </a:r>
            <a:r>
              <a:rPr lang="zh-CN" altLang="en-US" sz="32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_________________</a:t>
            </a:r>
            <a:endParaRPr lang="en-US" altLang="zh-CN" sz="32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_________________</a:t>
            </a:r>
            <a:endParaRPr lang="en-US" altLang="zh-CN" sz="32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They are playing a game.</a:t>
            </a:r>
            <a:endParaRPr lang="en-US" altLang="zh-CN" sz="3200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61248" y="2375535"/>
            <a:ext cx="3461204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He is in the classroom.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361247" y="2839720"/>
            <a:ext cx="363432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He is in front of Steven.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61247" y="4788535"/>
            <a:ext cx="3842719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She is on the playground.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361248" y="5300980"/>
            <a:ext cx="323107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She is behind Danny.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646459" y="1111722"/>
            <a:ext cx="7761271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sym typeface="+mn-ea"/>
              </a:rPr>
              <a:t>Can you </a:t>
            </a:r>
            <a:r>
              <a:rPr sz="2800" b="1" dirty="0">
                <a:latin typeface="Times New Roman" panose="02020603050405020304" pitchFamily="18" charset="0"/>
                <a:sym typeface="+mn-ea"/>
              </a:rPr>
              <a:t>describe </a:t>
            </a:r>
            <a:r>
              <a:rPr lang="en-US" sz="2800" b="1" dirty="0">
                <a:latin typeface="Times New Roman" panose="02020603050405020304" pitchFamily="18" charset="0"/>
                <a:sym typeface="+mn-ea"/>
              </a:rPr>
              <a:t>them with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“——Where is+</a:t>
            </a:r>
            <a:r>
              <a:rPr 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——She/He is+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方位介词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物品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210" y="2788920"/>
            <a:ext cx="3353753" cy="209042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432935" y="2789555"/>
            <a:ext cx="1481138" cy="208978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6569" y="2789555"/>
            <a:ext cx="2078831" cy="2089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617082"/>
            <a:ext cx="3353753" cy="20904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53753" y="2712086"/>
            <a:ext cx="4084773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——Where is Danny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53753" y="3851276"/>
            <a:ext cx="5819222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——He is between the two boxes.</a:t>
            </a:r>
            <a:endParaRPr lang="en-US" altLang="en-US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ags/tag1.xml><?xml version="1.0" encoding="utf-8"?>
<p:tagLst xmlns:p="http://schemas.openxmlformats.org/presentationml/2006/main">
  <p:tag name="KSO_WPP_MARK_KEY" val="1ded40d2-d925-4c2b-966f-00c39a2b41b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2289</Words>
  <Application>WPS 演示</Application>
  <PresentationFormat>全屏显示(4:3)</PresentationFormat>
  <Paragraphs>168</Paragraphs>
  <Slides>22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Calibri Light</vt:lpstr>
      <vt:lpstr>Calibri</vt:lpstr>
      <vt:lpstr>Calibri</vt:lpstr>
      <vt:lpstr>Times New Roman</vt:lpstr>
      <vt:lpstr>Arial Unicode MS</vt:lpstr>
      <vt:lpstr>Arial</vt:lpstr>
      <vt:lpstr>第一PPT模板网-WWW.1PPT.COM</vt:lpstr>
      <vt:lpstr>Office 主题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972</cp:revision>
  <dcterms:created xsi:type="dcterms:W3CDTF">2013-07-01T03:05:00Z</dcterms:created>
  <dcterms:modified xsi:type="dcterms:W3CDTF">2023-03-04T12:54:58Z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20EE4CD6B5004B44BBBC47428497A9D2</vt:lpwstr>
  </property>
</Properties>
</file>