
<file path=[Content_Types].xml><?xml version="1.0" encoding="utf-8"?>
<Types xmlns="http://schemas.openxmlformats.org/package/2006/content-types"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361" r:id="rId3"/>
    <p:sldId id="290" r:id="rId5"/>
    <p:sldId id="270" r:id="rId6"/>
    <p:sldId id="362" r:id="rId7"/>
    <p:sldId id="413" r:id="rId8"/>
    <p:sldId id="414" r:id="rId9"/>
    <p:sldId id="415" r:id="rId10"/>
    <p:sldId id="416" r:id="rId11"/>
    <p:sldId id="417" r:id="rId12"/>
    <p:sldId id="418" r:id="rId13"/>
    <p:sldId id="419" r:id="rId14"/>
    <p:sldId id="420" r:id="rId15"/>
    <p:sldId id="421" r:id="rId16"/>
    <p:sldId id="422" r:id="rId17"/>
    <p:sldId id="423" r:id="rId18"/>
    <p:sldId id="403" r:id="rId19"/>
    <p:sldId id="424" r:id="rId20"/>
    <p:sldId id="425" r:id="rId21"/>
    <p:sldId id="426" r:id="rId22"/>
    <p:sldId id="429" r:id="rId23"/>
    <p:sldId id="430" r:id="rId24"/>
    <p:sldId id="428" r:id="rId25"/>
    <p:sldId id="391" r:id="rId26"/>
    <p:sldId id="281" r:id="rId27"/>
    <p:sldId id="401" r:id="rId28"/>
    <p:sldId id="384" r:id="rId29"/>
    <p:sldId id="286" r:id="rId30"/>
  </p:sldIdLst>
  <p:sldSz cx="9144000" cy="6858000" type="screen4x3"/>
  <p:notesSz cx="6858000" cy="9144000"/>
  <p:custDataLst>
    <p:tags r:id="rId34"/>
  </p:custDataLst>
  <p:defaultTextStyle>
    <a:defPPr>
      <a:defRPr lang="zh-CN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FFFF66"/>
    <a:srgbClr val="FF99FF"/>
    <a:srgbClr val="006600"/>
    <a:srgbClr val="6600CC"/>
    <a:srgbClr val="CC006A"/>
    <a:srgbClr val="644B7A"/>
    <a:srgbClr val="249F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7" autoAdjust="0"/>
    <p:restoredTop sz="94565" autoAdjust="0"/>
  </p:normalViewPr>
  <p:slideViewPr>
    <p:cSldViewPr snapToGrid="0" snapToObjects="1"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C1AD7434-DCB6-4912-88D4-3C31850E560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fld id="{32132180-0389-4C93-9E31-63F2CEC6EA6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EABF8264-C85A-4AC7-AA02-B9F774361EB9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132180-0389-4C93-9E31-63F2CEC6EA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657D89C0-F05A-4815-B75E-8EBDCC0AB7EB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307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A4EE2E4E-4F65-49C1-932E-D05A8CED48B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0CD55-009C-4F7F-A27C-FBFA491D9D0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82A309-68FA-4685-86F3-F6E3DF93BCD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D5B4F9-2EB5-45DF-B8A8-D6D9FC4EBD3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AE7795-59ED-414D-A1F2-F877EDCBF1E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94BB77-C19C-4EDB-B9B8-D0A1C45FF26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4F1A1E-8750-4A91-B2F4-97C749EB207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12800E-D424-4D21-B989-23B9C0F2C70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25D74F-EF28-4F4E-ADB1-8BD67FEAD2E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4A1E07-167D-4020-B33A-36865DA5AD9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FC5C23-B090-4E18-A3B7-D21D8A5708D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608895-DD10-43B0-9E03-5FE2224E494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E02260-0034-4FAD-96B9-6AF53E8E55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093DEC-9B16-4B50-9FFF-5EEF017E8F4F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165B43-9A78-42C6-B11F-1B402D071A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B3F1EF-7A6B-401E-8DB1-43809F6758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5C2BE8-7F7F-407B-B413-46473E2A2B5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A29A0-E84D-46E8-95E4-CA4447A76A19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7B32AC-6BCA-44DE-99A1-E4429A4750D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77E65-3FFF-493F-B360-E21838BAD7D6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C600BC-9347-41E0-A7A0-3F9DC3FD6C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CF396-1BC3-426C-8927-CC8303B35D43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4BF735-60CF-4B0A-8325-813B122D77B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A61730D-CE68-46BE-A7AD-A1B726268CB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kumimoji="1"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559E28A8-572D-42B5-8B55-64089EB6567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GIF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9.png"/><Relationship Id="rId1" Type="http://schemas.openxmlformats.org/officeDocument/2006/relationships/hyperlink" Target="2.Let's%20sing.mp4" TargetMode="Externa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9.png"/><Relationship Id="rId1" Type="http://schemas.openxmlformats.org/officeDocument/2006/relationships/hyperlink" Target="3.Let's%20do%20it.mp4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GIF"/><Relationship Id="rId1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9.png"/><Relationship Id="rId1" Type="http://schemas.openxmlformats.org/officeDocument/2006/relationships/hyperlink" Target="4.Let's%20play.mp4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hyperlink" Target="1.Months%20of%20the%20year.mp4" TargetMode="Externa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GIF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1" y="0"/>
            <a:ext cx="9144000" cy="5383213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B7E0EC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pic>
        <p:nvPicPr>
          <p:cNvPr id="3075" name="图片 23" descr="草地001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" y="4856163"/>
            <a:ext cx="9144000" cy="200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图片 24" descr="小花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153534">
            <a:off x="7737475" y="5291138"/>
            <a:ext cx="1009650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" name="AutoShape 508"/>
          <p:cNvSpPr>
            <a:spLocks noChangeArrowheads="1"/>
          </p:cNvSpPr>
          <p:nvPr/>
        </p:nvSpPr>
        <p:spPr bwMode="auto">
          <a:xfrm>
            <a:off x="495876" y="1061061"/>
            <a:ext cx="8152248" cy="2165538"/>
          </a:xfrm>
          <a:prstGeom prst="roundRect">
            <a:avLst>
              <a:gd name="adj" fmla="val 5074"/>
            </a:avLst>
          </a:prstGeom>
          <a:solidFill>
            <a:srgbClr val="FFFFFF"/>
          </a:solidFill>
          <a:ln w="57150" cmpd="sng">
            <a:noFill/>
            <a:round/>
          </a:ln>
          <a:effectLst>
            <a:innerShdw blurRad="123825" dist="88900" dir="13500000">
              <a:srgbClr val="FFFF00">
                <a:alpha val="50000"/>
              </a:srgbClr>
            </a:inn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/>
            <a:endParaRPr lang="ko-KR" altLang="en-US">
              <a:solidFill>
                <a:srgbClr val="000000"/>
              </a:solidFill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sp>
        <p:nvSpPr>
          <p:cNvPr id="8" name="同侧圆角矩形 7"/>
          <p:cNvSpPr/>
          <p:nvPr/>
        </p:nvSpPr>
        <p:spPr>
          <a:xfrm flipV="1">
            <a:off x="495300" y="2468563"/>
            <a:ext cx="8153400" cy="758825"/>
          </a:xfrm>
          <a:prstGeom prst="round2Same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082" name="Picture 39" descr="구름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95838" y="179388"/>
            <a:ext cx="68262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40" descr="구름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308850" y="542925"/>
            <a:ext cx="89535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4" name="图片 70" descr="蝴蝶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8291536" flipH="1">
            <a:off x="7732713" y="3408395"/>
            <a:ext cx="1019175" cy="110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AutoShape 508"/>
          <p:cNvSpPr>
            <a:spLocks noChangeArrowheads="1"/>
          </p:cNvSpPr>
          <p:nvPr/>
        </p:nvSpPr>
        <p:spPr bwMode="auto">
          <a:xfrm>
            <a:off x="495876" y="1061061"/>
            <a:ext cx="8152248" cy="2165538"/>
          </a:xfrm>
          <a:prstGeom prst="roundRect">
            <a:avLst>
              <a:gd name="adj" fmla="val 5074"/>
            </a:avLst>
          </a:prstGeom>
          <a:noFill/>
          <a:ln w="76200" cmpd="sng">
            <a:solidFill>
              <a:srgbClr val="99CC00"/>
            </a:solidFill>
            <a:round/>
          </a:ln>
          <a:effectLst>
            <a:innerShdw blurRad="123825" dist="88900" dir="13500000">
              <a:srgbClr val="FFFF00">
                <a:alpha val="50000"/>
              </a:srgbClr>
            </a:inn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/>
            <a:endParaRPr lang="ko-KR" altLang="en-US">
              <a:solidFill>
                <a:srgbClr val="000000"/>
              </a:solidFill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pic>
        <p:nvPicPr>
          <p:cNvPr id="3088" name="Picture 50" descr="나뭇잎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3371175">
            <a:off x="2063750" y="3001963"/>
            <a:ext cx="12827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椭圆 8"/>
          <p:cNvSpPr/>
          <p:nvPr/>
        </p:nvSpPr>
        <p:spPr>
          <a:xfrm>
            <a:off x="328488" y="1335352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328488" y="197644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328488" y="261753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8480736" y="1335352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8480736" y="197644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8480736" y="261753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07" name="TextBox 3"/>
          <p:cNvSpPr txBox="1">
            <a:spLocks noChangeArrowheads="1"/>
          </p:cNvSpPr>
          <p:nvPr/>
        </p:nvSpPr>
        <p:spPr bwMode="auto">
          <a:xfrm>
            <a:off x="465138" y="1433513"/>
            <a:ext cx="82677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466" tIns="48733" rIns="97466" bIns="48733">
            <a:spAutoFit/>
          </a:bodyPr>
          <a:lstStyle>
            <a:lvl1pPr defTabSz="974725"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747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747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b="1">
                <a:latin typeface="Times New Roman" panose="02020603050405020304" pitchFamily="18" charset="0"/>
                <a:ea typeface="黑体" panose="02010609060101010101" pitchFamily="49" charset="-122"/>
              </a:rPr>
              <a:t>Unit 2 Days and Months</a:t>
            </a:r>
            <a:endParaRPr lang="zh-CN" altLang="en-US" sz="40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108" name="TextBox 4"/>
          <p:cNvSpPr txBox="1">
            <a:spLocks noChangeArrowheads="1"/>
          </p:cNvSpPr>
          <p:nvPr/>
        </p:nvSpPr>
        <p:spPr bwMode="auto">
          <a:xfrm>
            <a:off x="3237706" y="2644775"/>
            <a:ext cx="2722563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466" tIns="48733" rIns="97466" bIns="48733">
            <a:spAutoFit/>
          </a:bodyPr>
          <a:lstStyle>
            <a:lvl1pPr defTabSz="974725"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747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747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 smtClean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sz="2000" b="1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年级下册 </a:t>
            </a:r>
            <a:endParaRPr lang="zh-CN" altLang="en-US" sz="2000" b="1" dirty="0">
              <a:solidFill>
                <a:srgbClr val="8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2"/>
          <p:cNvSpPr txBox="1"/>
          <p:nvPr/>
        </p:nvSpPr>
        <p:spPr>
          <a:xfrm>
            <a:off x="0" y="3982724"/>
            <a:ext cx="9144000" cy="7976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  <a:sp3d extrusionH="57150">
              <a:bevelT w="0" h="0"/>
            </a:sp3d>
          </a:bodyPr>
          <a:lstStyle/>
          <a:p>
            <a:pPr algn="ctr" eaLnBrk="1" fontAlgn="auto" hangingPunct="1">
              <a:lnSpc>
                <a:spcPts val="5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ln w="10541" cmpd="sng">
                  <a:noFill/>
                  <a:prstDash val="solid"/>
                </a:ln>
                <a:gradFill>
                  <a:gsLst>
                    <a:gs pos="0">
                      <a:srgbClr val="D74184"/>
                    </a:gs>
                    <a:gs pos="50000">
                      <a:srgbClr val="D74184"/>
                    </a:gs>
                    <a:gs pos="100000">
                      <a:srgbClr val="D74184"/>
                    </a:gs>
                  </a:gsLst>
                  <a:lin ang="5400000"/>
                </a:gradFill>
                <a:effectLst>
                  <a:outerShdw blurRad="38100" dist="12700" algn="tl" rotWithShape="0">
                    <a:srgbClr val="000000">
                      <a:alpha val="40000"/>
                    </a:srgbClr>
                  </a:outerShdw>
                </a:effectLst>
                <a:latin typeface="Kozuka Gothic Pro H" pitchFamily="34" charset="-128"/>
                <a:ea typeface="Kozuka Gothic Pro H" pitchFamily="34" charset="-128"/>
                <a:cs typeface="方正大黑简体"/>
              </a:rPr>
              <a:t>Lesson7 Months of the Year</a:t>
            </a:r>
            <a:endParaRPr lang="zh-CN" altLang="en-US" sz="4400" b="1" dirty="0">
              <a:ln w="10541" cmpd="sng">
                <a:noFill/>
                <a:prstDash val="solid"/>
              </a:ln>
              <a:gradFill>
                <a:gsLst>
                  <a:gs pos="0">
                    <a:srgbClr val="D74184"/>
                  </a:gs>
                  <a:gs pos="50000">
                    <a:srgbClr val="D74184"/>
                  </a:gs>
                  <a:gs pos="100000">
                    <a:srgbClr val="D74184"/>
                  </a:gs>
                </a:gsLst>
                <a:lin ang="5400000"/>
              </a:gradFill>
              <a:effectLst>
                <a:outerShdw blurRad="38100" dist="12700" algn="tl" rotWithShape="0">
                  <a:srgbClr val="000000">
                    <a:alpha val="40000"/>
                  </a:srgbClr>
                </a:outerShdw>
              </a:effectLst>
              <a:latin typeface="Kozuka Gothic Pro H" pitchFamily="34" charset="-128"/>
              <a:ea typeface="Kozuka Gothic Pro H" pitchFamily="34" charset="-128"/>
              <a:cs typeface="方正大黑简体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矩形 1"/>
          <p:cNvSpPr>
            <a:spLocks noChangeArrowheads="1"/>
          </p:cNvSpPr>
          <p:nvPr/>
        </p:nvSpPr>
        <p:spPr bwMode="auto">
          <a:xfrm>
            <a:off x="950913" y="2886075"/>
            <a:ext cx="8747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1851025" y="2501900"/>
            <a:ext cx="44545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We don’t go to school in July.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在七月份我们不上学。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317" name="文本框 17"/>
          <p:cNvSpPr txBox="1">
            <a:spLocks noChangeArrowheads="1"/>
          </p:cNvSpPr>
          <p:nvPr/>
        </p:nvSpPr>
        <p:spPr bwMode="auto">
          <a:xfrm>
            <a:off x="1906588" y="1630363"/>
            <a:ext cx="3513137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/dʒv laɪ/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名词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七月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318" name="矩形 1"/>
          <p:cNvSpPr>
            <a:spLocks noChangeArrowheads="1"/>
          </p:cNvSpPr>
          <p:nvPr/>
        </p:nvSpPr>
        <p:spPr bwMode="auto">
          <a:xfrm>
            <a:off x="941388" y="4883150"/>
            <a:ext cx="15827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词形变化：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2511425" y="4635500"/>
            <a:ext cx="435292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July → Jul. (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缩写词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964078" y="1698561"/>
            <a:ext cx="942975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矩形 1"/>
          <p:cNvSpPr>
            <a:spLocks noChangeArrowheads="1"/>
          </p:cNvSpPr>
          <p:nvPr/>
        </p:nvSpPr>
        <p:spPr bwMode="auto">
          <a:xfrm>
            <a:off x="950913" y="2886075"/>
            <a:ext cx="8747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1851025" y="2501900"/>
            <a:ext cx="7059613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We have a two month holiday in July and August.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在七月和八月我们有两个月的假期。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341" name="文本框 17"/>
          <p:cNvSpPr txBox="1">
            <a:spLocks noChangeArrowheads="1"/>
          </p:cNvSpPr>
          <p:nvPr/>
        </p:nvSpPr>
        <p:spPr bwMode="auto">
          <a:xfrm>
            <a:off x="2330450" y="1630363"/>
            <a:ext cx="3513138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 ɔːɡəst/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名词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八月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342" name="矩形 1"/>
          <p:cNvSpPr>
            <a:spLocks noChangeArrowheads="1"/>
          </p:cNvSpPr>
          <p:nvPr/>
        </p:nvSpPr>
        <p:spPr bwMode="auto">
          <a:xfrm>
            <a:off x="941388" y="4883150"/>
            <a:ext cx="15827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词形变化：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2511425" y="4635500"/>
            <a:ext cx="435292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August → Aug. (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缩写词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97111" y="1688374"/>
            <a:ext cx="1476375" cy="65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矩形 1"/>
          <p:cNvSpPr>
            <a:spLocks noChangeArrowheads="1"/>
          </p:cNvSpPr>
          <p:nvPr/>
        </p:nvSpPr>
        <p:spPr bwMode="auto">
          <a:xfrm>
            <a:off x="1319213" y="2940050"/>
            <a:ext cx="8747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2219325" y="2555875"/>
            <a:ext cx="5264150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We go back to school in September.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在九月份我们返回学校。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365" name="文本框 17"/>
          <p:cNvSpPr txBox="1">
            <a:spLocks noChangeArrowheads="1"/>
          </p:cNvSpPr>
          <p:nvPr/>
        </p:nvSpPr>
        <p:spPr bwMode="auto">
          <a:xfrm>
            <a:off x="3313113" y="1684338"/>
            <a:ext cx="45339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/sep tembə(r)/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名词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九月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366" name="矩形 1"/>
          <p:cNvSpPr>
            <a:spLocks noChangeArrowheads="1"/>
          </p:cNvSpPr>
          <p:nvPr/>
        </p:nvSpPr>
        <p:spPr bwMode="auto">
          <a:xfrm>
            <a:off x="1309688" y="4937125"/>
            <a:ext cx="15843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词形变化：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2879725" y="4689475"/>
            <a:ext cx="4352925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September → Sept. (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缩写词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308711" y="1739505"/>
            <a:ext cx="2038350" cy="65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矩形 1"/>
          <p:cNvSpPr>
            <a:spLocks noChangeArrowheads="1"/>
          </p:cNvSpPr>
          <p:nvPr/>
        </p:nvSpPr>
        <p:spPr bwMode="auto">
          <a:xfrm>
            <a:off x="1319213" y="2940050"/>
            <a:ext cx="8747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2219325" y="2555875"/>
            <a:ext cx="6010275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My mother’s favourite month is October.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我妈妈最喜欢的月份是十月。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389" name="文本框 17"/>
          <p:cNvSpPr txBox="1">
            <a:spLocks noChangeArrowheads="1"/>
          </p:cNvSpPr>
          <p:nvPr/>
        </p:nvSpPr>
        <p:spPr bwMode="auto">
          <a:xfrm>
            <a:off x="3081338" y="1684338"/>
            <a:ext cx="45339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/ɒk təʊbə(r)/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名词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十月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390" name="矩形 1"/>
          <p:cNvSpPr>
            <a:spLocks noChangeArrowheads="1"/>
          </p:cNvSpPr>
          <p:nvPr/>
        </p:nvSpPr>
        <p:spPr bwMode="auto">
          <a:xfrm>
            <a:off x="1309688" y="4937125"/>
            <a:ext cx="15843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词形变化：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2879725" y="4689475"/>
            <a:ext cx="4352925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October → Oct. (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缩写词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366281" y="1715670"/>
            <a:ext cx="1714500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矩形 1"/>
          <p:cNvSpPr>
            <a:spLocks noChangeArrowheads="1"/>
          </p:cNvSpPr>
          <p:nvPr/>
        </p:nvSpPr>
        <p:spPr bwMode="auto">
          <a:xfrm>
            <a:off x="1319213" y="2940050"/>
            <a:ext cx="8747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2219325" y="2566988"/>
            <a:ext cx="6010275" cy="177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My father’s birthday is in November.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我爸爸的生日在十一月。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413" name="文本框 17"/>
          <p:cNvSpPr txBox="1">
            <a:spLocks noChangeArrowheads="1"/>
          </p:cNvSpPr>
          <p:nvPr/>
        </p:nvSpPr>
        <p:spPr bwMode="auto">
          <a:xfrm>
            <a:off x="3257550" y="1739900"/>
            <a:ext cx="4535488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/nəʊ vembə(r)/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.(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名词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十一月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414" name="矩形 1"/>
          <p:cNvSpPr>
            <a:spLocks noChangeArrowheads="1"/>
          </p:cNvSpPr>
          <p:nvPr/>
        </p:nvSpPr>
        <p:spPr bwMode="auto">
          <a:xfrm>
            <a:off x="1309688" y="4937125"/>
            <a:ext cx="15843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词形变化：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2879725" y="4700588"/>
            <a:ext cx="4352925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November → Nov. (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缩写词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319431" y="1766801"/>
            <a:ext cx="2009775" cy="65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矩形 1"/>
          <p:cNvSpPr>
            <a:spLocks noChangeArrowheads="1"/>
          </p:cNvSpPr>
          <p:nvPr/>
        </p:nvSpPr>
        <p:spPr bwMode="auto">
          <a:xfrm>
            <a:off x="1319213" y="2940050"/>
            <a:ext cx="8747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2219325" y="2555875"/>
            <a:ext cx="6010275" cy="177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December is the last month of the year.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十二月是一年中的最后一个月。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437" name="文本框 17"/>
          <p:cNvSpPr txBox="1">
            <a:spLocks noChangeArrowheads="1"/>
          </p:cNvSpPr>
          <p:nvPr/>
        </p:nvSpPr>
        <p:spPr bwMode="auto">
          <a:xfrm>
            <a:off x="3257550" y="1739900"/>
            <a:ext cx="4535488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/dɪ sembə(r)/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名词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十二月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438" name="矩形 1"/>
          <p:cNvSpPr>
            <a:spLocks noChangeArrowheads="1"/>
          </p:cNvSpPr>
          <p:nvPr/>
        </p:nvSpPr>
        <p:spPr bwMode="auto">
          <a:xfrm>
            <a:off x="1309688" y="4937125"/>
            <a:ext cx="15843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词形变化：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2879725" y="4689475"/>
            <a:ext cx="4352925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December → Dec.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（缩写词）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322388" y="1780449"/>
            <a:ext cx="1962150" cy="65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文本框 17"/>
          <p:cNvSpPr txBox="1">
            <a:spLocks noChangeArrowheads="1"/>
          </p:cNvSpPr>
          <p:nvPr/>
        </p:nvSpPr>
        <p:spPr bwMode="auto">
          <a:xfrm>
            <a:off x="2425700" y="1377950"/>
            <a:ext cx="3538538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What’s your </a:t>
            </a:r>
            <a:r>
              <a:rPr lang="en-US" altLang="zh-CN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favourite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month?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你最喜欢的月份是什么？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604838" y="1589088"/>
            <a:ext cx="1778000" cy="4492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9461" name="文本框 19"/>
          <p:cNvSpPr txBox="1">
            <a:spLocks noChangeArrowheads="1"/>
          </p:cNvSpPr>
          <p:nvPr/>
        </p:nvSpPr>
        <p:spPr bwMode="auto">
          <a:xfrm>
            <a:off x="1090613" y="1590675"/>
            <a:ext cx="13350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知识点</a:t>
            </a:r>
            <a:r>
              <a:rPr kumimoji="1"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 2</a:t>
            </a:r>
            <a:endParaRPr kumimoji="1" lang="zh-CN" altLang="en-US" sz="2000" b="1" dirty="0">
              <a:latin typeface="黑体" panose="02010609060101010101" pitchFamily="49" charset="-122"/>
              <a:ea typeface="黑体" panose="02010609060101010101" pitchFamily="49" charset="-122"/>
              <a:cs typeface="Hei"/>
            </a:endParaRPr>
          </a:p>
        </p:txBody>
      </p:sp>
      <p:pic>
        <p:nvPicPr>
          <p:cNvPr id="19462" name="图片 9" descr="book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750" y="1481138"/>
            <a:ext cx="108743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3" name="矩形 1"/>
          <p:cNvSpPr>
            <a:spLocks noChangeArrowheads="1"/>
          </p:cNvSpPr>
          <p:nvPr/>
        </p:nvSpPr>
        <p:spPr bwMode="auto">
          <a:xfrm>
            <a:off x="1077913" y="3463925"/>
            <a:ext cx="8032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用法：</a:t>
            </a:r>
            <a:endParaRPr lang="zh-CN" altLang="en-US" sz="1600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1909763" y="3255963"/>
            <a:ext cx="6251575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这是一个由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What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引导的特殊疑问句，用来询问某人最喜欢的某物是什么。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465" name="矩形 1"/>
          <p:cNvSpPr>
            <a:spLocks noChangeArrowheads="1"/>
          </p:cNvSpPr>
          <p:nvPr/>
        </p:nvSpPr>
        <p:spPr bwMode="auto">
          <a:xfrm>
            <a:off x="1123950" y="4708525"/>
            <a:ext cx="7858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sz="1600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1955800" y="4502150"/>
            <a:ext cx="642461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—What’s your </a:t>
            </a:r>
            <a:r>
              <a:rPr lang="en-US" altLang="zh-CN" sz="2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favourite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fruit?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你最喜欢的水果是什么？</a:t>
            </a:r>
            <a:endParaRPr lang="zh-CN" altLang="en-US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—My </a:t>
            </a:r>
            <a:r>
              <a:rPr lang="en-US" altLang="zh-CN" sz="2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favourite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fruit is apples.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我最喜欢的水果是苹果。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467" name="文本框 17"/>
          <p:cNvSpPr txBox="1">
            <a:spLocks noChangeArrowheads="1"/>
          </p:cNvSpPr>
          <p:nvPr/>
        </p:nvSpPr>
        <p:spPr bwMode="auto">
          <a:xfrm>
            <a:off x="1039813" y="2703513"/>
            <a:ext cx="7653337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句型结构：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What’s+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形容词性物主代词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名词所有格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 </a:t>
            </a:r>
            <a:r>
              <a:rPr lang="en-US" altLang="zh-CN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favourite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... ?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矩形 1"/>
          <p:cNvSpPr>
            <a:spLocks noChangeArrowheads="1"/>
          </p:cNvSpPr>
          <p:nvPr/>
        </p:nvSpPr>
        <p:spPr bwMode="auto">
          <a:xfrm>
            <a:off x="1319213" y="3608388"/>
            <a:ext cx="8747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2219325" y="3371850"/>
            <a:ext cx="60102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There are twelve months in a year.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一年有十二个月。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485" name="文本框 17"/>
          <p:cNvSpPr txBox="1">
            <a:spLocks noChangeArrowheads="1"/>
          </p:cNvSpPr>
          <p:nvPr/>
        </p:nvSpPr>
        <p:spPr bwMode="auto">
          <a:xfrm>
            <a:off x="2657475" y="1739900"/>
            <a:ext cx="4535488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mʌnθ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/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 (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名词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月份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[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四会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350526" y="1769208"/>
            <a:ext cx="133350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487" name="矩形 1"/>
          <p:cNvSpPr>
            <a:spLocks noChangeArrowheads="1"/>
          </p:cNvSpPr>
          <p:nvPr/>
        </p:nvSpPr>
        <p:spPr bwMode="auto">
          <a:xfrm>
            <a:off x="1317625" y="2784475"/>
            <a:ext cx="23510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形近词</a:t>
            </a:r>
            <a:r>
              <a:rPr lang="zh-CN" altLang="zh-CN" sz="24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记忆法：</a:t>
            </a:r>
            <a:endParaRPr lang="zh-CN" altLang="en-US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"/>
          <p:cNvSpPr>
            <a:spLocks noChangeArrowheads="1"/>
          </p:cNvSpPr>
          <p:nvPr/>
        </p:nvSpPr>
        <p:spPr bwMode="auto">
          <a:xfrm>
            <a:off x="3351213" y="2665413"/>
            <a:ext cx="14271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mouth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嘴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489" name="矩形 1"/>
          <p:cNvSpPr>
            <a:spLocks noChangeArrowheads="1"/>
          </p:cNvSpPr>
          <p:nvPr/>
        </p:nvSpPr>
        <p:spPr bwMode="auto">
          <a:xfrm>
            <a:off x="1320800" y="5175250"/>
            <a:ext cx="18319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归类记忆法</a:t>
            </a:r>
            <a:r>
              <a:rPr lang="zh-CN" altLang="zh-CN" sz="24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altLang="en-US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矩形 1"/>
          <p:cNvSpPr>
            <a:spLocks noChangeArrowheads="1"/>
          </p:cNvSpPr>
          <p:nvPr/>
        </p:nvSpPr>
        <p:spPr bwMode="auto">
          <a:xfrm>
            <a:off x="3152775" y="5045075"/>
            <a:ext cx="55403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day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天  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week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星期  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season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季节  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year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年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17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8"/>
          <p:cNvSpPr txBox="1"/>
          <p:nvPr/>
        </p:nvSpPr>
        <p:spPr>
          <a:xfrm>
            <a:off x="2748498" y="104868"/>
            <a:ext cx="4498481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4800" spc="-300" dirty="0">
                <a:ln w="11430"/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2. Let’s sing!</a:t>
            </a:r>
            <a:endParaRPr kumimoji="1" lang="zh-CN" altLang="en-US" sz="4800" spc="-300" dirty="0">
              <a:ln w="11430"/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21507" name="Picture 2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00675" y="4768850"/>
            <a:ext cx="2120900" cy="65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78338" y="1687513"/>
            <a:ext cx="4146550" cy="2709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509" name="矩形 1"/>
          <p:cNvSpPr>
            <a:spLocks noChangeArrowheads="1"/>
          </p:cNvSpPr>
          <p:nvPr/>
        </p:nvSpPr>
        <p:spPr bwMode="auto">
          <a:xfrm>
            <a:off x="661988" y="1589088"/>
            <a:ext cx="3910012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Twelve Months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January, February, 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March, April, May, 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June, July, August, September, October, 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November, December.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Twelve months make a year.</a:t>
            </a:r>
            <a:endParaRPr lang="zh-CN" altLang="en-US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8"/>
          <p:cNvSpPr txBox="1"/>
          <p:nvPr/>
        </p:nvSpPr>
        <p:spPr>
          <a:xfrm>
            <a:off x="2748498" y="104868"/>
            <a:ext cx="4498481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4800" spc="-300" dirty="0">
                <a:ln w="11430"/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3. Let’s do it!</a:t>
            </a:r>
            <a:endParaRPr kumimoji="1" lang="zh-CN" altLang="en-US" sz="4800" spc="-300" dirty="0">
              <a:ln w="11430"/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22531" name="Picture 2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05188" y="5867400"/>
            <a:ext cx="2120900" cy="65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2" name="Picture 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3750" y="1165225"/>
            <a:ext cx="7735888" cy="466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2"/>
          <p:cNvSpPr txBox="1">
            <a:spLocks noChangeArrowheads="1"/>
          </p:cNvSpPr>
          <p:nvPr/>
        </p:nvSpPr>
        <p:spPr bwMode="auto">
          <a:xfrm>
            <a:off x="-1898650" y="1925638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en-US" sz="1800"/>
          </a:p>
        </p:txBody>
      </p:sp>
      <p:pic>
        <p:nvPicPr>
          <p:cNvPr id="5123" name="Picture 12" descr="E:\QQ文件\小学点拨课件副本.gif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411538" y="190500"/>
            <a:ext cx="272415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1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23975" y="1385888"/>
            <a:ext cx="6496050" cy="430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文本框 17"/>
          <p:cNvSpPr txBox="1">
            <a:spLocks noChangeArrowheads="1"/>
          </p:cNvSpPr>
          <p:nvPr/>
        </p:nvSpPr>
        <p:spPr bwMode="auto">
          <a:xfrm>
            <a:off x="2425700" y="1377950"/>
            <a:ext cx="61182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Whose birthday is in July? </a:t>
            </a:r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谁的生日在七月？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604838" y="1589088"/>
            <a:ext cx="1778000" cy="4492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23557" name="文本框 19"/>
          <p:cNvSpPr txBox="1">
            <a:spLocks noChangeArrowheads="1"/>
          </p:cNvSpPr>
          <p:nvPr/>
        </p:nvSpPr>
        <p:spPr bwMode="auto">
          <a:xfrm>
            <a:off x="1090613" y="1590675"/>
            <a:ext cx="13350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知识点</a:t>
            </a:r>
            <a:r>
              <a:rPr kumimoji="1" lang="en-US" altLang="zh-CN" sz="2000" b="1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 3</a:t>
            </a:r>
            <a:endParaRPr kumimoji="1" lang="zh-CN" altLang="en-US" sz="2000" b="1">
              <a:latin typeface="黑体" panose="02010609060101010101" pitchFamily="49" charset="-122"/>
              <a:ea typeface="黑体" panose="02010609060101010101" pitchFamily="49" charset="-122"/>
              <a:cs typeface="Hei"/>
            </a:endParaRPr>
          </a:p>
        </p:txBody>
      </p:sp>
      <p:pic>
        <p:nvPicPr>
          <p:cNvPr id="23558" name="图片 9" descr="book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750" y="1481138"/>
            <a:ext cx="108743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9" name="矩形 1"/>
          <p:cNvSpPr>
            <a:spLocks noChangeArrowheads="1"/>
          </p:cNvSpPr>
          <p:nvPr/>
        </p:nvSpPr>
        <p:spPr bwMode="auto">
          <a:xfrm>
            <a:off x="1077913" y="2371725"/>
            <a:ext cx="8032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用法：</a:t>
            </a:r>
            <a:endParaRPr lang="zh-CN" altLang="en-US" sz="1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1909763" y="2163763"/>
            <a:ext cx="6251575" cy="122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这是一个由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Whose 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引导的特殊疑问句，询问某人的生日在某月。表示在某月，用介词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in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，月份前不加冠词。</a:t>
            </a:r>
            <a:endParaRPr lang="en-US" altLang="zh-CN" sz="20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561" name="矩形 1"/>
          <p:cNvSpPr>
            <a:spLocks noChangeArrowheads="1"/>
          </p:cNvSpPr>
          <p:nvPr/>
        </p:nvSpPr>
        <p:spPr bwMode="auto">
          <a:xfrm>
            <a:off x="1123950" y="3671888"/>
            <a:ext cx="12588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句型结构：</a:t>
            </a:r>
            <a:endParaRPr lang="zh-CN" altLang="en-US" sz="1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2500313" y="3465513"/>
            <a:ext cx="39417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Whose birthday + is + in + 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月份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20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563" name="矩形 1"/>
          <p:cNvSpPr>
            <a:spLocks noChangeArrowheads="1"/>
          </p:cNvSpPr>
          <p:nvPr/>
        </p:nvSpPr>
        <p:spPr bwMode="auto">
          <a:xfrm>
            <a:off x="1125538" y="4343400"/>
            <a:ext cx="7842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答语：</a:t>
            </a:r>
            <a:endParaRPr lang="zh-CN" altLang="en-US" sz="1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971675" y="4137025"/>
            <a:ext cx="3940175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Sb’s birthday is in + 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月份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0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565" name="矩形 1"/>
          <p:cNvSpPr>
            <a:spLocks noChangeArrowheads="1"/>
          </p:cNvSpPr>
          <p:nvPr/>
        </p:nvSpPr>
        <p:spPr bwMode="auto">
          <a:xfrm>
            <a:off x="1128713" y="5013325"/>
            <a:ext cx="7826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sz="1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1973263" y="4806950"/>
            <a:ext cx="61880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—Whose birthday is in March?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谁的生日在三月？</a:t>
            </a:r>
            <a:endParaRPr lang="zh-CN" altLang="en-US" sz="20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—My birthday is in March.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我的生日在三月。</a:t>
            </a:r>
            <a:endParaRPr lang="en-US" altLang="zh-CN" sz="20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6" grpId="0"/>
      <p:bldP spid="20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579" name="组合 26"/>
          <p:cNvGrpSpPr/>
          <p:nvPr/>
        </p:nvGrpSpPr>
        <p:grpSpPr bwMode="auto">
          <a:xfrm>
            <a:off x="1019175" y="2257425"/>
            <a:ext cx="1244600" cy="461963"/>
            <a:chOff x="1235491" y="4806950"/>
            <a:chExt cx="1243359" cy="462192"/>
          </a:xfrm>
        </p:grpSpPr>
        <p:sp>
          <p:nvSpPr>
            <p:cNvPr id="24584" name="TextBox 3"/>
            <p:cNvSpPr txBox="1">
              <a:spLocks noChangeArrowheads="1"/>
            </p:cNvSpPr>
            <p:nvPr/>
          </p:nvSpPr>
          <p:spPr bwMode="auto">
            <a:xfrm>
              <a:off x="1488250" y="4806950"/>
              <a:ext cx="990600" cy="462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典例</a:t>
              </a:r>
              <a:endPara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4585" name="图片 29" descr="花盆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235491" y="4867038"/>
              <a:ext cx="3238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7" name="矩形 2"/>
          <p:cNvSpPr>
            <a:spLocks noChangeArrowheads="1"/>
          </p:cNvSpPr>
          <p:nvPr/>
        </p:nvSpPr>
        <p:spPr bwMode="auto">
          <a:xfrm>
            <a:off x="2198688" y="2030413"/>
            <a:ext cx="6161087" cy="14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Steven’s birthday is _________ December.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 in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　　 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B. on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　 　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C. at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5319713" y="2282825"/>
            <a:ext cx="3968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4"/>
          <p:cNvSpPr txBox="1">
            <a:spLocks noChangeArrowheads="1"/>
          </p:cNvSpPr>
          <p:nvPr/>
        </p:nvSpPr>
        <p:spPr bwMode="auto">
          <a:xfrm>
            <a:off x="2011363" y="3862388"/>
            <a:ext cx="6700837" cy="6461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黑体 Std R"/>
              </a:rPr>
              <a:t>点拨</a:t>
            </a:r>
            <a:r>
              <a:rPr lang="zh-CN" altLang="en-US" sz="2400" b="1" dirty="0" smtClean="0">
                <a:solidFill>
                  <a:srgbClr val="FF0000"/>
                </a:solidFill>
                <a:latin typeface="Adobe 黑体 Std R"/>
                <a:ea typeface="黑体" panose="02010609060101010101" pitchFamily="49" charset="-122"/>
                <a:cs typeface="Adobe 黑体 Std R"/>
              </a:rPr>
              <a:t>：</a:t>
            </a:r>
            <a:endParaRPr lang="en-US" altLang="zh-CN" sz="2400" b="1" dirty="0" smtClean="0">
              <a:solidFill>
                <a:srgbClr val="FF0000"/>
              </a:solidFill>
              <a:latin typeface="Adobe 黑体 Std R"/>
              <a:ea typeface="黑体" panose="02010609060101010101" pitchFamily="49" charset="-122"/>
              <a:cs typeface="Adobe 黑体 Std R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2836863" y="3863975"/>
            <a:ext cx="58277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在某月，用介词</a:t>
            </a:r>
            <a:r>
              <a:rPr lang="en-US" altLang="zh-CN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in</a:t>
            </a:r>
            <a:r>
              <a:rPr lang="zh-CN" altLang="en-US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，故选</a:t>
            </a:r>
            <a:r>
              <a:rPr lang="en-US" altLang="zh-CN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en-US" sz="2400" b="1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 animBg="1"/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8"/>
          <p:cNvSpPr txBox="1"/>
          <p:nvPr/>
        </p:nvSpPr>
        <p:spPr>
          <a:xfrm>
            <a:off x="2748498" y="104868"/>
            <a:ext cx="4075383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4800" spc="-300" dirty="0">
                <a:ln w="11430"/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4. Let’s play!</a:t>
            </a:r>
            <a:endParaRPr kumimoji="1" lang="zh-CN" altLang="en-US" sz="4800" spc="-300" dirty="0">
              <a:ln w="11430"/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25603" name="Picture 2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395663" y="5753100"/>
            <a:ext cx="2120900" cy="65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925" y="1508125"/>
            <a:ext cx="8058150" cy="414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605" name="矩形 1"/>
          <p:cNvSpPr>
            <a:spLocks noChangeArrowheads="1"/>
          </p:cNvSpPr>
          <p:nvPr/>
        </p:nvSpPr>
        <p:spPr bwMode="auto">
          <a:xfrm>
            <a:off x="552450" y="1084263"/>
            <a:ext cx="21955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Listen and write.</a:t>
            </a:r>
            <a:endParaRPr lang="zh-CN" altLang="en-US" sz="1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606" name="矩形 1"/>
          <p:cNvSpPr>
            <a:spLocks noChangeArrowheads="1"/>
          </p:cNvSpPr>
          <p:nvPr/>
        </p:nvSpPr>
        <p:spPr bwMode="auto">
          <a:xfrm>
            <a:off x="647700" y="2589213"/>
            <a:ext cx="1371600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July, April,</a:t>
            </a:r>
            <a:endParaRPr lang="zh-CN" altLang="en-US" sz="20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May!</a:t>
            </a:r>
            <a:endParaRPr lang="zh-CN" altLang="en-US" sz="1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607" name="矩形 1"/>
          <p:cNvSpPr>
            <a:spLocks noChangeArrowheads="1"/>
          </p:cNvSpPr>
          <p:nvPr/>
        </p:nvSpPr>
        <p:spPr bwMode="auto">
          <a:xfrm>
            <a:off x="2255838" y="1827213"/>
            <a:ext cx="7239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Jul.</a:t>
            </a:r>
            <a:endParaRPr lang="zh-CN" altLang="en-US" sz="1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608" name="矩形 1"/>
          <p:cNvSpPr>
            <a:spLocks noChangeArrowheads="1"/>
          </p:cNvSpPr>
          <p:nvPr/>
        </p:nvSpPr>
        <p:spPr bwMode="auto">
          <a:xfrm>
            <a:off x="3008313" y="2443163"/>
            <a:ext cx="7239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Apr.</a:t>
            </a:r>
            <a:endParaRPr lang="zh-CN" altLang="en-US" sz="1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609" name="矩形 1"/>
          <p:cNvSpPr>
            <a:spLocks noChangeArrowheads="1"/>
          </p:cNvSpPr>
          <p:nvPr/>
        </p:nvSpPr>
        <p:spPr bwMode="auto">
          <a:xfrm>
            <a:off x="2959100" y="3082925"/>
            <a:ext cx="7254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May</a:t>
            </a:r>
            <a:endParaRPr lang="zh-CN" altLang="en-US" sz="1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610" name="矩形 1"/>
          <p:cNvSpPr>
            <a:spLocks noChangeArrowheads="1"/>
          </p:cNvSpPr>
          <p:nvPr/>
        </p:nvSpPr>
        <p:spPr bwMode="auto">
          <a:xfrm>
            <a:off x="5405438" y="1812925"/>
            <a:ext cx="7239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Jul.</a:t>
            </a:r>
            <a:endParaRPr lang="zh-CN" altLang="en-US" sz="1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611" name="矩形 1"/>
          <p:cNvSpPr>
            <a:spLocks noChangeArrowheads="1"/>
          </p:cNvSpPr>
          <p:nvPr/>
        </p:nvSpPr>
        <p:spPr bwMode="auto">
          <a:xfrm>
            <a:off x="6338888" y="1809750"/>
            <a:ext cx="7239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Oct.</a:t>
            </a:r>
            <a:endParaRPr lang="zh-CN" altLang="en-US" sz="1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612" name="矩形 1"/>
          <p:cNvSpPr>
            <a:spLocks noChangeArrowheads="1"/>
          </p:cNvSpPr>
          <p:nvPr/>
        </p:nvSpPr>
        <p:spPr bwMode="auto">
          <a:xfrm>
            <a:off x="7359650" y="1785938"/>
            <a:ext cx="7239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Sept.</a:t>
            </a:r>
            <a:endParaRPr lang="zh-CN" altLang="en-US" sz="1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613" name="矩形 1"/>
          <p:cNvSpPr>
            <a:spLocks noChangeArrowheads="1"/>
          </p:cNvSpPr>
          <p:nvPr/>
        </p:nvSpPr>
        <p:spPr bwMode="auto">
          <a:xfrm>
            <a:off x="5378450" y="2297113"/>
            <a:ext cx="7239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Jan.</a:t>
            </a:r>
            <a:endParaRPr lang="zh-CN" altLang="en-US" sz="1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614" name="矩形 1"/>
          <p:cNvSpPr>
            <a:spLocks noChangeArrowheads="1"/>
          </p:cNvSpPr>
          <p:nvPr/>
        </p:nvSpPr>
        <p:spPr bwMode="auto">
          <a:xfrm>
            <a:off x="6311900" y="2311400"/>
            <a:ext cx="7239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Apr.</a:t>
            </a:r>
            <a:endParaRPr lang="zh-CN" altLang="en-US" sz="1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615" name="矩形 1"/>
          <p:cNvSpPr>
            <a:spLocks noChangeArrowheads="1"/>
          </p:cNvSpPr>
          <p:nvPr/>
        </p:nvSpPr>
        <p:spPr bwMode="auto">
          <a:xfrm>
            <a:off x="7415213" y="2324100"/>
            <a:ext cx="7254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Feb.</a:t>
            </a:r>
            <a:endParaRPr lang="zh-CN" altLang="en-US" sz="1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616" name="矩形 1"/>
          <p:cNvSpPr>
            <a:spLocks noChangeArrowheads="1"/>
          </p:cNvSpPr>
          <p:nvPr/>
        </p:nvSpPr>
        <p:spPr bwMode="auto">
          <a:xfrm>
            <a:off x="5349875" y="2870200"/>
            <a:ext cx="7254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Mar.</a:t>
            </a:r>
            <a:endParaRPr lang="zh-CN" altLang="en-US" sz="1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617" name="矩形 1"/>
          <p:cNvSpPr>
            <a:spLocks noChangeArrowheads="1"/>
          </p:cNvSpPr>
          <p:nvPr/>
        </p:nvSpPr>
        <p:spPr bwMode="auto">
          <a:xfrm>
            <a:off x="6324600" y="2900363"/>
            <a:ext cx="7254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May</a:t>
            </a:r>
            <a:endParaRPr lang="zh-CN" altLang="en-US" sz="1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618" name="矩形 1"/>
          <p:cNvSpPr>
            <a:spLocks noChangeArrowheads="1"/>
          </p:cNvSpPr>
          <p:nvPr/>
        </p:nvSpPr>
        <p:spPr bwMode="auto">
          <a:xfrm>
            <a:off x="7373938" y="2841625"/>
            <a:ext cx="7254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Dec.</a:t>
            </a:r>
            <a:endParaRPr lang="zh-CN" altLang="en-US" sz="1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619" name="矩形 1"/>
          <p:cNvSpPr>
            <a:spLocks noChangeArrowheads="1"/>
          </p:cNvSpPr>
          <p:nvPr/>
        </p:nvSpPr>
        <p:spPr bwMode="auto">
          <a:xfrm>
            <a:off x="5740400" y="3575050"/>
            <a:ext cx="16748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July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April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zh-CN" altLang="en-US" sz="20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December!</a:t>
            </a:r>
            <a:endParaRPr lang="zh-CN" altLang="en-US" sz="1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620" name="矩形 1"/>
          <p:cNvSpPr>
            <a:spLocks noChangeArrowheads="1"/>
          </p:cNvSpPr>
          <p:nvPr/>
        </p:nvSpPr>
        <p:spPr bwMode="auto">
          <a:xfrm>
            <a:off x="7558088" y="3592513"/>
            <a:ext cx="879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Bingo!</a:t>
            </a:r>
            <a:endParaRPr lang="zh-CN" altLang="en-US" sz="1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227638" y="1785938"/>
            <a:ext cx="3043237" cy="164306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TextBox 1"/>
          <p:cNvSpPr txBox="1">
            <a:spLocks noChangeArrowheads="1"/>
          </p:cNvSpPr>
          <p:nvPr/>
        </p:nvSpPr>
        <p:spPr bwMode="auto">
          <a:xfrm>
            <a:off x="1106488" y="1589088"/>
            <a:ext cx="7029450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一、找规律补全单词，并写出单词的汉语意思。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en-US" altLang="zh-CN" sz="2400" b="1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Septem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________ (    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　　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en-US" altLang="zh-CN" sz="2400" b="1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Octo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__________ (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　     　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3. </a:t>
            </a:r>
            <a:r>
              <a:rPr lang="en-US" altLang="zh-CN" sz="2400" b="1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Novem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________ (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　　    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4. </a:t>
            </a:r>
            <a:r>
              <a:rPr lang="en-US" altLang="zh-CN" sz="2400" b="1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Decem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________ (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　　    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5" name="TextBox 2"/>
          <p:cNvSpPr txBox="1">
            <a:spLocks noChangeArrowheads="1"/>
          </p:cNvSpPr>
          <p:nvPr/>
        </p:nvSpPr>
        <p:spPr bwMode="auto">
          <a:xfrm>
            <a:off x="2373313" y="2590800"/>
            <a:ext cx="771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2"/>
          <p:cNvSpPr txBox="1">
            <a:spLocks noChangeArrowheads="1"/>
          </p:cNvSpPr>
          <p:nvPr/>
        </p:nvSpPr>
        <p:spPr bwMode="auto">
          <a:xfrm>
            <a:off x="2065338" y="3303588"/>
            <a:ext cx="7715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2"/>
          <p:cNvSpPr txBox="1">
            <a:spLocks noChangeArrowheads="1"/>
          </p:cNvSpPr>
          <p:nvPr/>
        </p:nvSpPr>
        <p:spPr bwMode="auto">
          <a:xfrm>
            <a:off x="2354263" y="4043363"/>
            <a:ext cx="7715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2"/>
          <p:cNvSpPr txBox="1">
            <a:spLocks noChangeArrowheads="1"/>
          </p:cNvSpPr>
          <p:nvPr/>
        </p:nvSpPr>
        <p:spPr bwMode="auto">
          <a:xfrm>
            <a:off x="2335213" y="4781550"/>
            <a:ext cx="771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"/>
          <p:cNvSpPr txBox="1">
            <a:spLocks noChangeArrowheads="1"/>
          </p:cNvSpPr>
          <p:nvPr/>
        </p:nvSpPr>
        <p:spPr bwMode="auto">
          <a:xfrm>
            <a:off x="3970338" y="2589213"/>
            <a:ext cx="8350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九月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"/>
          <p:cNvSpPr txBox="1">
            <a:spLocks noChangeArrowheads="1"/>
          </p:cNvSpPr>
          <p:nvPr/>
        </p:nvSpPr>
        <p:spPr bwMode="auto">
          <a:xfrm>
            <a:off x="3932238" y="3328988"/>
            <a:ext cx="8731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十月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"/>
          <p:cNvSpPr txBox="1">
            <a:spLocks noChangeArrowheads="1"/>
          </p:cNvSpPr>
          <p:nvPr/>
        </p:nvSpPr>
        <p:spPr bwMode="auto">
          <a:xfrm>
            <a:off x="3741738" y="4056063"/>
            <a:ext cx="12668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十一月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"/>
          <p:cNvSpPr txBox="1">
            <a:spLocks noChangeArrowheads="1"/>
          </p:cNvSpPr>
          <p:nvPr/>
        </p:nvSpPr>
        <p:spPr bwMode="auto">
          <a:xfrm>
            <a:off x="3702050" y="4803775"/>
            <a:ext cx="11033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十二月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8" grpId="0"/>
      <p:bldP spid="19" grpId="0"/>
      <p:bldP spid="20" grpId="0"/>
      <p:bldP spid="21" grpId="0"/>
      <p:bldP spid="22" grpId="0"/>
      <p:bldP spid="24" grpId="0"/>
      <p:bldP spid="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1" name="TextBox 2"/>
          <p:cNvSpPr txBox="1">
            <a:spLocks noChangeArrowheads="1"/>
          </p:cNvSpPr>
          <p:nvPr/>
        </p:nvSpPr>
        <p:spPr bwMode="auto">
          <a:xfrm>
            <a:off x="1017588" y="1403350"/>
            <a:ext cx="6270625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defRPr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二、单项选择。</a:t>
            </a:r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1. — ________ your </a:t>
            </a:r>
            <a:r>
              <a:rPr lang="en-US" altLang="zh-CN" sz="2400" b="1" dirty="0" err="1" smtClean="0">
                <a:latin typeface="Times New Roman" panose="02020603050405020304" pitchFamily="18" charset="0"/>
                <a:ea typeface="黑体" panose="02010609060101010101" pitchFamily="49" charset="-122"/>
              </a:rPr>
              <a:t>favourite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 fruit?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273050" eaLnBrk="1" hangingPunct="1">
              <a:lnSpc>
                <a:spcPct val="200000"/>
              </a:lnSpc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—My </a:t>
            </a:r>
            <a:r>
              <a:rPr lang="en-US" altLang="zh-CN" sz="2400" b="1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favourite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fruit is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the apple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273050" eaLnBrk="1" hangingPunct="1">
              <a:lnSpc>
                <a:spcPct val="200000"/>
              </a:lnSpc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A. What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　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What’s             C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 Which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2. These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are the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twelve ________ of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the year.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273050" eaLnBrk="1" hangingPunct="1">
              <a:lnSpc>
                <a:spcPct val="200000"/>
              </a:lnSpc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A.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mouths        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B.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month         C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 months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TextBox 3"/>
          <p:cNvSpPr txBox="1">
            <a:spLocks noChangeArrowheads="1"/>
          </p:cNvSpPr>
          <p:nvPr/>
        </p:nvSpPr>
        <p:spPr bwMode="auto">
          <a:xfrm>
            <a:off x="2239963" y="2397125"/>
            <a:ext cx="565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3"/>
          <p:cNvSpPr txBox="1">
            <a:spLocks noChangeArrowheads="1"/>
          </p:cNvSpPr>
          <p:nvPr/>
        </p:nvSpPr>
        <p:spPr bwMode="auto">
          <a:xfrm>
            <a:off x="4559300" y="4613275"/>
            <a:ext cx="698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TextBox 2"/>
          <p:cNvSpPr txBox="1">
            <a:spLocks noChangeArrowheads="1"/>
          </p:cNvSpPr>
          <p:nvPr/>
        </p:nvSpPr>
        <p:spPr bwMode="auto">
          <a:xfrm>
            <a:off x="1176338" y="901700"/>
            <a:ext cx="6867525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三、给下列句子选择合适的答语。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   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 1. How many months are there in a year?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   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 2. What’s your </a:t>
            </a:r>
            <a:r>
              <a:rPr lang="en-US" altLang="zh-CN" sz="2400" b="1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favourite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month?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   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 3. Whose birthday is in February?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 4. How many months make a year?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TextBox 3"/>
          <p:cNvSpPr txBox="1">
            <a:spLocks noChangeArrowheads="1"/>
          </p:cNvSpPr>
          <p:nvPr/>
        </p:nvSpPr>
        <p:spPr bwMode="auto">
          <a:xfrm>
            <a:off x="1390650" y="1928813"/>
            <a:ext cx="3698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3"/>
          <p:cNvSpPr txBox="1">
            <a:spLocks noChangeArrowheads="1"/>
          </p:cNvSpPr>
          <p:nvPr/>
        </p:nvSpPr>
        <p:spPr bwMode="auto">
          <a:xfrm>
            <a:off x="1395413" y="2646363"/>
            <a:ext cx="4333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3"/>
          <p:cNvSpPr txBox="1">
            <a:spLocks noChangeArrowheads="1"/>
          </p:cNvSpPr>
          <p:nvPr/>
        </p:nvSpPr>
        <p:spPr bwMode="auto">
          <a:xfrm>
            <a:off x="1370013" y="3371850"/>
            <a:ext cx="3540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3"/>
          <p:cNvSpPr txBox="1">
            <a:spLocks noChangeArrowheads="1"/>
          </p:cNvSpPr>
          <p:nvPr/>
        </p:nvSpPr>
        <p:spPr bwMode="auto">
          <a:xfrm>
            <a:off x="1357313" y="4124325"/>
            <a:ext cx="3968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704" name="矩形 1"/>
          <p:cNvSpPr>
            <a:spLocks noChangeArrowheads="1"/>
          </p:cNvSpPr>
          <p:nvPr/>
        </p:nvSpPr>
        <p:spPr bwMode="auto">
          <a:xfrm>
            <a:off x="1997075" y="4613275"/>
            <a:ext cx="5067300" cy="1692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A. Johns’ birthday is in February.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B. There are twelve months in a year.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C. Twelve months make a year.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D. January.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7" grpId="0"/>
      <p:bldP spid="15" grpId="0"/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3"/>
          <p:cNvSpPr txBox="1">
            <a:spLocks noChangeArrowheads="1"/>
          </p:cNvSpPr>
          <p:nvPr/>
        </p:nvSpPr>
        <p:spPr bwMode="auto">
          <a:xfrm>
            <a:off x="900113" y="1216025"/>
            <a:ext cx="7131050" cy="157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本节课我们学习了以下知识，请同学们一定加强巩固，以便能和同学们进行灵活交流哦！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Box 3"/>
          <p:cNvSpPr txBox="1">
            <a:spLocks noChangeArrowheads="1"/>
          </p:cNvSpPr>
          <p:nvPr/>
        </p:nvSpPr>
        <p:spPr bwMode="auto">
          <a:xfrm>
            <a:off x="869950" y="2855913"/>
            <a:ext cx="8164513" cy="314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1614805" indent="-1614805" eaLnBrk="1" hangingPunct="1">
              <a:lnSpc>
                <a:spcPct val="170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重点词汇：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January, February, March, April, May, June, July, August, September, October, November, December	  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1609725" indent="-1609725" eaLnBrk="1" hangingPunct="1">
              <a:lnSpc>
                <a:spcPct val="170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重点句式：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What’s your </a:t>
            </a:r>
            <a:r>
              <a:rPr lang="en-US" altLang="zh-CN" sz="2400" b="1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favourite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month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1609725" indent="-81280" eaLnBrk="1" hangingPunct="1">
              <a:lnSpc>
                <a:spcPct val="170000"/>
              </a:lnSpc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Whose birthday is in July?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矩形 23"/>
          <p:cNvSpPr/>
          <p:nvPr/>
        </p:nvSpPr>
        <p:spPr>
          <a:xfrm>
            <a:off x="796925" y="1884363"/>
            <a:ext cx="446088" cy="44608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82638" y="3576638"/>
            <a:ext cx="446087" cy="44608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785813" y="4418013"/>
            <a:ext cx="446087" cy="44608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39946" name="TextBox 2"/>
          <p:cNvSpPr txBox="1">
            <a:spLocks noChangeArrowheads="1"/>
          </p:cNvSpPr>
          <p:nvPr/>
        </p:nvSpPr>
        <p:spPr bwMode="auto">
          <a:xfrm>
            <a:off x="812800" y="1520825"/>
            <a:ext cx="7769225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55600" indent="-355600" eaLnBrk="1" hangingPunct="1">
              <a:lnSpc>
                <a:spcPct val="200000"/>
              </a:lnSpc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熟记本节课所学的句型、短语和单词，必须会听、说、读、写。</a:t>
            </a:r>
            <a:endParaRPr lang="en-US" altLang="zh-CN" sz="28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55600" indent="-355600" eaLnBrk="1" hangingPunct="1">
              <a:lnSpc>
                <a:spcPct val="200000"/>
              </a:lnSpc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将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Months of the year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朗读流利。</a:t>
            </a:r>
            <a:endParaRPr lang="en-US" altLang="zh-CN" sz="28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完成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配套的课后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作业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 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8"/>
          <p:cNvSpPr txBox="1"/>
          <p:nvPr/>
        </p:nvSpPr>
        <p:spPr>
          <a:xfrm>
            <a:off x="1872473" y="156606"/>
            <a:ext cx="5999848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4400" spc="-300" dirty="0">
                <a:ln w="11430"/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1. Months of the year</a:t>
            </a:r>
            <a:endParaRPr kumimoji="1" lang="zh-CN" altLang="en-US" sz="4400" spc="-300" dirty="0">
              <a:ln w="11430"/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6147" name="Picture 2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78238" y="5776913"/>
            <a:ext cx="2120900" cy="65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11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DFF"/>
              </a:clrFrom>
              <a:clrTo>
                <a:srgbClr val="FFFD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5363" y="1290638"/>
            <a:ext cx="7126287" cy="448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1744666" y="2491135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170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文本框 17"/>
          <p:cNvSpPr txBox="1">
            <a:spLocks noChangeArrowheads="1"/>
          </p:cNvSpPr>
          <p:nvPr/>
        </p:nvSpPr>
        <p:spPr bwMode="auto">
          <a:xfrm>
            <a:off x="2779713" y="1501775"/>
            <a:ext cx="30908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表示月份的单词 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四会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958850" y="1576388"/>
            <a:ext cx="1778000" cy="4492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7173" name="文本框 19"/>
          <p:cNvSpPr txBox="1">
            <a:spLocks noChangeArrowheads="1"/>
          </p:cNvSpPr>
          <p:nvPr/>
        </p:nvSpPr>
        <p:spPr bwMode="auto">
          <a:xfrm>
            <a:off x="1444625" y="1577975"/>
            <a:ext cx="13350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知识点</a:t>
            </a:r>
            <a:r>
              <a:rPr kumimoji="1"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 1</a:t>
            </a:r>
            <a:endParaRPr kumimoji="1" lang="zh-CN" altLang="en-US" sz="2000" b="1" dirty="0">
              <a:latin typeface="黑体" panose="02010609060101010101" pitchFamily="49" charset="-122"/>
              <a:ea typeface="黑体" panose="02010609060101010101" pitchFamily="49" charset="-122"/>
              <a:cs typeface="Hei"/>
            </a:endParaRPr>
          </a:p>
        </p:txBody>
      </p:sp>
      <p:pic>
        <p:nvPicPr>
          <p:cNvPr id="7174" name="图片 9" descr="book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5763" y="1468438"/>
            <a:ext cx="1087437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5" name="矩形 1"/>
          <p:cNvSpPr>
            <a:spLocks noChangeArrowheads="1"/>
          </p:cNvSpPr>
          <p:nvPr/>
        </p:nvSpPr>
        <p:spPr bwMode="auto">
          <a:xfrm>
            <a:off x="1482725" y="3198813"/>
            <a:ext cx="8747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sz="1600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2314575" y="2979738"/>
            <a:ext cx="65817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My </a:t>
            </a:r>
            <a:r>
              <a:rPr lang="en-US" altLang="zh-CN" sz="2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favourite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month is January.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我最喜欢的月份是一月。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177" name="图片 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48338" y="1450975"/>
            <a:ext cx="1143000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8" name="文本框 17"/>
          <p:cNvSpPr txBox="1">
            <a:spLocks noChangeArrowheads="1"/>
          </p:cNvSpPr>
          <p:nvPr/>
        </p:nvSpPr>
        <p:spPr bwMode="auto">
          <a:xfrm>
            <a:off x="2984500" y="2312988"/>
            <a:ext cx="35131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 </a:t>
            </a:r>
            <a:r>
              <a:rPr lang="en-US" altLang="zh-CN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dʒænjvəri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 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 (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名词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一月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154" name="Picture 3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415186" y="2287930"/>
            <a:ext cx="1609725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80" name="矩形 1"/>
          <p:cNvSpPr>
            <a:spLocks noChangeArrowheads="1"/>
          </p:cNvSpPr>
          <p:nvPr/>
        </p:nvSpPr>
        <p:spPr bwMode="auto">
          <a:xfrm>
            <a:off x="1471613" y="3884613"/>
            <a:ext cx="8747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短语：</a:t>
            </a:r>
            <a:endParaRPr lang="zh-CN" altLang="en-US" sz="1600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2303463" y="3663950"/>
            <a:ext cx="24241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in January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在一月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182" name="矩形 1"/>
          <p:cNvSpPr>
            <a:spLocks noChangeArrowheads="1"/>
          </p:cNvSpPr>
          <p:nvPr/>
        </p:nvSpPr>
        <p:spPr bwMode="auto">
          <a:xfrm>
            <a:off x="1473200" y="4554538"/>
            <a:ext cx="13065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词形变化：</a:t>
            </a:r>
            <a:endParaRPr lang="zh-CN" altLang="en-US" sz="1600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2824163" y="4348163"/>
            <a:ext cx="32623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January → Jan.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（缩写）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184" name="组合 1"/>
          <p:cNvGrpSpPr/>
          <p:nvPr/>
        </p:nvGrpSpPr>
        <p:grpSpPr bwMode="auto">
          <a:xfrm>
            <a:off x="1311275" y="4930775"/>
            <a:ext cx="1395413" cy="1169988"/>
            <a:chOff x="603250" y="3113088"/>
            <a:chExt cx="1481667" cy="1148047"/>
          </a:xfrm>
        </p:grpSpPr>
        <p:pic>
          <p:nvPicPr>
            <p:cNvPr id="7186" name="图片 3" descr="泡泡1.png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603250" y="3113088"/>
              <a:ext cx="1481667" cy="1148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87" name="文本框 2"/>
            <p:cNvSpPr txBox="1">
              <a:spLocks noChangeArrowheads="1"/>
            </p:cNvSpPr>
            <p:nvPr/>
          </p:nvSpPr>
          <p:spPr bwMode="auto">
            <a:xfrm>
              <a:off x="801871" y="3281523"/>
              <a:ext cx="1017900" cy="694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Hei"/>
                  <a:sym typeface="Calibri" panose="020F0502020204030204" pitchFamily="34" charset="0"/>
                </a:rPr>
                <a:t>易错点</a:t>
              </a:r>
              <a:endParaRPr lang="en-US" altLang="zh-CN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Hei"/>
                <a:sym typeface="Calibri" panose="020F0502020204030204" pitchFamily="34" charset="0"/>
              </a:endParaRPr>
            </a:p>
            <a:p>
              <a:pPr algn="ctr" eaLnBrk="1" hangingPunct="1"/>
              <a:r>
                <a:rPr lang="zh-CN" altLang="en-US" sz="20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Hei"/>
                  <a:sym typeface="Calibri" panose="020F0502020204030204" pitchFamily="34" charset="0"/>
                </a:rPr>
                <a:t>提示</a:t>
              </a:r>
              <a:endParaRPr lang="en-US" altLang="zh-CN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Hei"/>
                <a:sym typeface="Calibri" panose="020F0502020204030204" pitchFamily="34" charset="0"/>
              </a:endParaRPr>
            </a:p>
          </p:txBody>
        </p:sp>
      </p:grpSp>
      <p:sp>
        <p:nvSpPr>
          <p:cNvPr id="45" name="TextBox 2"/>
          <p:cNvSpPr txBox="1">
            <a:spLocks noChangeArrowheads="1"/>
          </p:cNvSpPr>
          <p:nvPr/>
        </p:nvSpPr>
        <p:spPr bwMode="auto">
          <a:xfrm>
            <a:off x="2706688" y="5597525"/>
            <a:ext cx="229235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月份前用介词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in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9" grpId="0"/>
      <p:bldP spid="41" grpId="0"/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矩形 1"/>
          <p:cNvSpPr>
            <a:spLocks noChangeArrowheads="1"/>
          </p:cNvSpPr>
          <p:nvPr/>
        </p:nvSpPr>
        <p:spPr bwMode="auto">
          <a:xfrm>
            <a:off x="950913" y="2625725"/>
            <a:ext cx="8747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sz="1600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1782763" y="2406650"/>
            <a:ext cx="52435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My birthday is in February.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我的生日在二月。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197" name="文本框 17"/>
          <p:cNvSpPr txBox="1">
            <a:spLocks noChangeArrowheads="1"/>
          </p:cNvSpPr>
          <p:nvPr/>
        </p:nvSpPr>
        <p:spPr bwMode="auto">
          <a:xfrm>
            <a:off x="2767013" y="1671638"/>
            <a:ext cx="351313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 </a:t>
            </a:r>
            <a:r>
              <a:rPr lang="en-US" altLang="zh-CN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febrvəri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 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.(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名词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二月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198" name="矩形 1"/>
          <p:cNvSpPr>
            <a:spLocks noChangeArrowheads="1"/>
          </p:cNvSpPr>
          <p:nvPr/>
        </p:nvSpPr>
        <p:spPr bwMode="auto">
          <a:xfrm>
            <a:off x="941388" y="3367088"/>
            <a:ext cx="13065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词形变化：</a:t>
            </a:r>
            <a:endParaRPr lang="zh-CN" altLang="en-US" sz="1600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2292350" y="3160713"/>
            <a:ext cx="3262313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February → Feb. (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缩写词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018821" y="1671265"/>
            <a:ext cx="1781175" cy="65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201" name="矩形 1"/>
          <p:cNvSpPr>
            <a:spLocks noChangeArrowheads="1"/>
          </p:cNvSpPr>
          <p:nvPr/>
        </p:nvSpPr>
        <p:spPr bwMode="auto">
          <a:xfrm>
            <a:off x="950913" y="4217988"/>
            <a:ext cx="1573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整体</a:t>
            </a:r>
            <a:r>
              <a:rPr lang="zh-CN" altLang="zh-CN" sz="20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记忆法：</a:t>
            </a:r>
            <a:endParaRPr lang="zh-CN" altLang="en-US" sz="1600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矩形 1"/>
          <p:cNvSpPr>
            <a:spLocks noChangeArrowheads="1"/>
          </p:cNvSpPr>
          <p:nvPr/>
        </p:nvSpPr>
        <p:spPr bwMode="auto">
          <a:xfrm>
            <a:off x="2509838" y="3992563"/>
            <a:ext cx="6229350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把字母组合“</a:t>
            </a:r>
            <a:r>
              <a:rPr lang="en-US" altLang="zh-CN" sz="2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uary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作为一个整体，可以组成的单词有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January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（一月），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February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（二月）。</a:t>
            </a:r>
            <a:endParaRPr lang="zh-CN" altLang="en-US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1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矩形 1"/>
          <p:cNvSpPr>
            <a:spLocks noChangeArrowheads="1"/>
          </p:cNvSpPr>
          <p:nvPr/>
        </p:nvSpPr>
        <p:spPr bwMode="auto">
          <a:xfrm>
            <a:off x="950913" y="2886075"/>
            <a:ext cx="8747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1851025" y="2501900"/>
            <a:ext cx="4481513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Tree Planting Day is in March.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植树节在三月。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221" name="文本框 17"/>
          <p:cNvSpPr txBox="1">
            <a:spLocks noChangeArrowheads="1"/>
          </p:cNvSpPr>
          <p:nvPr/>
        </p:nvSpPr>
        <p:spPr bwMode="auto">
          <a:xfrm>
            <a:off x="2303463" y="1630363"/>
            <a:ext cx="3513137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mɑːtʃ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名词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三月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222" name="矩形 1"/>
          <p:cNvSpPr>
            <a:spLocks noChangeArrowheads="1"/>
          </p:cNvSpPr>
          <p:nvPr/>
        </p:nvSpPr>
        <p:spPr bwMode="auto">
          <a:xfrm>
            <a:off x="941388" y="4883150"/>
            <a:ext cx="15827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词形变化：</a:t>
            </a:r>
            <a:endParaRPr lang="zh-CN" altLang="en-US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2511425" y="4635500"/>
            <a:ext cx="435292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March → Mar. (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缩写词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978369" y="1653922"/>
            <a:ext cx="1343025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矩形 1"/>
          <p:cNvSpPr>
            <a:spLocks noChangeArrowheads="1"/>
          </p:cNvSpPr>
          <p:nvPr/>
        </p:nvSpPr>
        <p:spPr bwMode="auto">
          <a:xfrm>
            <a:off x="950913" y="2886075"/>
            <a:ext cx="8747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1851025" y="2501900"/>
            <a:ext cx="4481513" cy="177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April the first is April Fool’s Day.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四月一日是愚人节。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245" name="文本框 17"/>
          <p:cNvSpPr txBox="1">
            <a:spLocks noChangeArrowheads="1"/>
          </p:cNvSpPr>
          <p:nvPr/>
        </p:nvSpPr>
        <p:spPr bwMode="auto">
          <a:xfrm>
            <a:off x="2057400" y="1630363"/>
            <a:ext cx="3513138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 eɪprəl/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名词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四月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246" name="矩形 1"/>
          <p:cNvSpPr>
            <a:spLocks noChangeArrowheads="1"/>
          </p:cNvSpPr>
          <p:nvPr/>
        </p:nvSpPr>
        <p:spPr bwMode="auto">
          <a:xfrm>
            <a:off x="941388" y="4883150"/>
            <a:ext cx="15827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词形变化：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2511425" y="4635500"/>
            <a:ext cx="435292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April → Apr. (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缩写词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974174" y="1684913"/>
            <a:ext cx="1123950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矩形 1"/>
          <p:cNvSpPr>
            <a:spLocks noChangeArrowheads="1"/>
          </p:cNvSpPr>
          <p:nvPr/>
        </p:nvSpPr>
        <p:spPr bwMode="auto">
          <a:xfrm>
            <a:off x="909638" y="2325688"/>
            <a:ext cx="8747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sz="1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1741488" y="2106613"/>
            <a:ext cx="625157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My sister’s birthday is in May.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我姐姐的生日在五月。</a:t>
            </a:r>
            <a:endParaRPr lang="en-US" altLang="zh-CN" sz="20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269" name="文本框 17"/>
          <p:cNvSpPr txBox="1">
            <a:spLocks noChangeArrowheads="1"/>
          </p:cNvSpPr>
          <p:nvPr/>
        </p:nvSpPr>
        <p:spPr bwMode="auto">
          <a:xfrm>
            <a:off x="2043113" y="1371600"/>
            <a:ext cx="351313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/meɪ/ </a:t>
            </a:r>
            <a:r>
              <a:rPr lang="en-US" altLang="zh-CN" sz="20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 </a:t>
            </a:r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名词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五月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270" name="矩形 1"/>
          <p:cNvSpPr>
            <a:spLocks noChangeArrowheads="1"/>
          </p:cNvSpPr>
          <p:nvPr/>
        </p:nvSpPr>
        <p:spPr bwMode="auto">
          <a:xfrm>
            <a:off x="900113" y="3054350"/>
            <a:ext cx="13065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一词多义：</a:t>
            </a:r>
            <a:endParaRPr lang="zh-CN" altLang="en-US" sz="1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2251075" y="2847975"/>
            <a:ext cx="16319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may 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可以</a:t>
            </a:r>
            <a:endParaRPr lang="en-US" altLang="zh-CN" sz="20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272" name="矩形 1"/>
          <p:cNvSpPr>
            <a:spLocks noChangeArrowheads="1"/>
          </p:cNvSpPr>
          <p:nvPr/>
        </p:nvSpPr>
        <p:spPr bwMode="auto">
          <a:xfrm>
            <a:off x="909638" y="3849688"/>
            <a:ext cx="1574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整体记忆法</a:t>
            </a:r>
            <a:r>
              <a:rPr lang="zh-CN" altLang="zh-CN" sz="20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altLang="en-US" sz="160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矩形 1"/>
          <p:cNvSpPr>
            <a:spLocks noChangeArrowheads="1"/>
          </p:cNvSpPr>
          <p:nvPr/>
        </p:nvSpPr>
        <p:spPr bwMode="auto">
          <a:xfrm>
            <a:off x="2468563" y="3624263"/>
            <a:ext cx="6229350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把字母组合“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ay”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作为一个整体，可以组成的单词有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May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（五月），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day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（天），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play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（玩）。</a:t>
            </a:r>
            <a:endParaRPr lang="zh-CN" altLang="en-US" sz="20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970052" y="1351155"/>
            <a:ext cx="1114425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1275" name="组合 1"/>
          <p:cNvGrpSpPr/>
          <p:nvPr/>
        </p:nvGrpSpPr>
        <p:grpSpPr bwMode="auto">
          <a:xfrm>
            <a:off x="841375" y="4591050"/>
            <a:ext cx="1539875" cy="1290638"/>
            <a:chOff x="603250" y="3113088"/>
            <a:chExt cx="1635368" cy="1267139"/>
          </a:xfrm>
        </p:grpSpPr>
        <p:pic>
          <p:nvPicPr>
            <p:cNvPr id="11277" name="图片 3" descr="泡泡1.png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03250" y="3113088"/>
              <a:ext cx="1635368" cy="1267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8" name="文本框 2"/>
            <p:cNvSpPr txBox="1">
              <a:spLocks noChangeArrowheads="1"/>
            </p:cNvSpPr>
            <p:nvPr/>
          </p:nvSpPr>
          <p:spPr bwMode="auto">
            <a:xfrm>
              <a:off x="859822" y="3348475"/>
              <a:ext cx="1017900" cy="694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Hei"/>
                  <a:sym typeface="Calibri" panose="020F0502020204030204" pitchFamily="34" charset="0"/>
                </a:rPr>
                <a:t>易错点</a:t>
              </a:r>
              <a:endParaRPr lang="en-US" altLang="zh-CN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Hei"/>
                <a:sym typeface="Calibri" panose="020F0502020204030204" pitchFamily="34" charset="0"/>
              </a:endParaRPr>
            </a:p>
            <a:p>
              <a:pPr algn="ctr" eaLnBrk="1" hangingPunct="1"/>
              <a:r>
                <a:rPr lang="zh-CN" altLang="en-US" sz="20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Hei"/>
                  <a:sym typeface="Calibri" panose="020F0502020204030204" pitchFamily="34" charset="0"/>
                </a:rPr>
                <a:t>提示</a:t>
              </a:r>
              <a:endParaRPr lang="en-US" altLang="zh-CN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Hei"/>
                <a:sym typeface="Calibri" panose="020F0502020204030204" pitchFamily="34" charset="0"/>
              </a:endParaRPr>
            </a:p>
          </p:txBody>
        </p:sp>
      </p:grpSp>
      <p:sp>
        <p:nvSpPr>
          <p:cNvPr id="21" name="TextBox 2"/>
          <p:cNvSpPr txBox="1">
            <a:spLocks noChangeArrowheads="1"/>
          </p:cNvSpPr>
          <p:nvPr/>
        </p:nvSpPr>
        <p:spPr bwMode="auto">
          <a:xfrm>
            <a:off x="2130425" y="5781675"/>
            <a:ext cx="43656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表示月份的名词的首字母必须大写。</a:t>
            </a:r>
            <a:endParaRPr lang="zh-CN" altLang="en-US" sz="2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1" grpId="0"/>
      <p:bldP spid="28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矩形 1"/>
          <p:cNvSpPr>
            <a:spLocks noChangeArrowheads="1"/>
          </p:cNvSpPr>
          <p:nvPr/>
        </p:nvSpPr>
        <p:spPr bwMode="auto">
          <a:xfrm>
            <a:off x="950913" y="2886075"/>
            <a:ext cx="8747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1851025" y="2513013"/>
            <a:ext cx="3308350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It’s hot in June. 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在六月份天气炎热。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293" name="文本框 17"/>
          <p:cNvSpPr txBox="1">
            <a:spLocks noChangeArrowheads="1"/>
          </p:cNvSpPr>
          <p:nvPr/>
        </p:nvSpPr>
        <p:spPr bwMode="auto">
          <a:xfrm>
            <a:off x="2030413" y="1630363"/>
            <a:ext cx="3513137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/dʒuːn/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名词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六月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294" name="矩形 1"/>
          <p:cNvSpPr>
            <a:spLocks noChangeArrowheads="1"/>
          </p:cNvSpPr>
          <p:nvPr/>
        </p:nvSpPr>
        <p:spPr bwMode="auto">
          <a:xfrm>
            <a:off x="941388" y="4883150"/>
            <a:ext cx="15827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词形变化：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2511425" y="4635500"/>
            <a:ext cx="435292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June → Jun. (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缩写词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991879" y="1647381"/>
            <a:ext cx="1038225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1" grpId="0"/>
    </p:bldLst>
  </p:timing>
</p:sld>
</file>

<file path=ppt/tags/tag1.xml><?xml version="1.0" encoding="utf-8"?>
<p:tagLst xmlns:p="http://schemas.openxmlformats.org/presentationml/2006/main">
  <p:tag name="KSO_WPP_MARK_KEY" val="d8cc1497-0b67-4457-aa20-f35f42096fd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4056</Words>
  <Application>WPS 演示</Application>
  <PresentationFormat>全屏显示(4:3)</PresentationFormat>
  <Paragraphs>347</Paragraphs>
  <Slides>27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5" baseType="lpstr">
      <vt:lpstr>Arial</vt:lpstr>
      <vt:lpstr>宋体</vt:lpstr>
      <vt:lpstr>Wingdings</vt:lpstr>
      <vt:lpstr>Calibri</vt:lpstr>
      <vt:lpstr>Arial</vt:lpstr>
      <vt:lpstr>Calibri</vt:lpstr>
      <vt:lpstr>Malgun Gothic</vt:lpstr>
      <vt:lpstr>Times New Roman</vt:lpstr>
      <vt:lpstr>黑体</vt:lpstr>
      <vt:lpstr>微软雅黑</vt:lpstr>
      <vt:lpstr>Kozuka Gothic Pro H</vt:lpstr>
      <vt:lpstr>Yu Gothic</vt:lpstr>
      <vt:lpstr>方正大黑简体</vt:lpstr>
      <vt:lpstr>Arial Black</vt:lpstr>
      <vt:lpstr>Hei</vt:lpstr>
      <vt:lpstr>Arial Unicode MS</vt:lpstr>
      <vt:lpstr>Adobe 黑体 Std R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629</cp:revision>
  <dcterms:created xsi:type="dcterms:W3CDTF">2016-01-15T00:46:00Z</dcterms:created>
  <dcterms:modified xsi:type="dcterms:W3CDTF">2023-03-04T12:57:27Z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CC7B3F76C8224D4DBC571A96EA77796A</vt:lpwstr>
  </property>
  <property fmtid="{D5CDD505-2E9C-101B-9397-08002B2CF9AE}" pid="3" name="KSOProductBuildVer">
    <vt:lpwstr>2052-11.1.0.13703</vt:lpwstr>
  </property>
</Properties>
</file>