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307" r:id="rId6"/>
    <p:sldId id="386" r:id="rId8"/>
    <p:sldId id="397" r:id="rId9"/>
    <p:sldId id="398" r:id="rId10"/>
    <p:sldId id="399" r:id="rId11"/>
    <p:sldId id="400" r:id="rId12"/>
    <p:sldId id="401" r:id="rId13"/>
    <p:sldId id="402" r:id="rId14"/>
    <p:sldId id="403" r:id="rId15"/>
    <p:sldId id="404" r:id="rId16"/>
    <p:sldId id="405" r:id="rId17"/>
    <p:sldId id="387" r:id="rId18"/>
    <p:sldId id="406" r:id="rId19"/>
    <p:sldId id="407" r:id="rId20"/>
    <p:sldId id="408" r:id="rId21"/>
    <p:sldId id="388" r:id="rId22"/>
    <p:sldId id="371" r:id="rId23"/>
    <p:sldId id="409" r:id="rId24"/>
    <p:sldId id="410" r:id="rId25"/>
    <p:sldId id="376" r:id="rId26"/>
    <p:sldId id="377" r:id="rId27"/>
    <p:sldId id="381" r:id="rId28"/>
    <p:sldId id="382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66"/>
    <a:srgbClr val="FF99FF"/>
    <a:srgbClr val="006600"/>
    <a:srgbClr val="6600CC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2866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026DB8A-8AA6-4AD5-AC3B-BFD2D4F9019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98DAAD79-9E94-4EFD-8393-272DED7FC7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AAD79-9E94-4EFD-8393-272DED7FC7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99AABD1-E73D-4CCA-9387-6589C7FA8C99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E7B9E-C120-4F0D-A721-901A0D19F1D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4A949A-EF2A-429C-BDF9-DA9F79320E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D82A5-4952-4A13-BB3D-3D2F5BB2555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CE3DC-CC54-4877-AD1B-86CB822F36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48BD1-83BF-4826-909D-E897C68C09F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9D1C5-2593-4A62-B4A8-C6A6468C2C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4B67C-BFA5-425E-AFF6-C17AEF48D12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48953-B1B3-48EA-85FE-589CF4374F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FE841-3114-4D04-97D8-7C897C5802C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A12345-75CA-4432-A054-16269C48EA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10DF-EC6B-449C-A48B-717A6A76DE1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C4BA5D-CEF7-45E2-A67D-8C69D28C07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C4FE-5EF1-4E10-9421-0BF55656202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E042D-6320-4CF8-B848-C8A1D7764E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654DD-DC27-4E5B-AD55-24B33B038D2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85810-EE1B-4A60-9D64-B9604C1C71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B1466-C7C0-4D8B-92C5-11A514106EC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ECA4B-1CA3-42ED-81CC-5A02A920DF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1D40F-A565-4AB2-98F3-7FF9981C873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C16E9-F3EC-489C-9620-A4580B343B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B3FF7-222A-4661-BB2A-2704AB9B932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EB0CA-3866-4F23-8CC2-9BA8B2E1F6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47B888D-0A84-4930-8D7A-0A11D98D4D2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A1CB3F4-7578-4D6F-9C3F-55B6537146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hyperlink" Target="1.Numbers.mp4" TargetMode="Externa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/>
              <a:t>1111111</a:t>
            </a:r>
            <a:endParaRPr lang="zh-CN" altLang="en-US" dirty="0"/>
          </a:p>
        </p:txBody>
      </p:sp>
      <p:pic>
        <p:nvPicPr>
          <p:cNvPr id="3075" name="图片 23" descr="草地00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6163"/>
            <a:ext cx="9144000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4" descr="小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721601" y="5367339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2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342372" y="3309336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8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3672154"/>
            <a:ext cx="9144000" cy="7976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Lesson8 First, Second, Third</a:t>
            </a:r>
            <a:endParaRPr lang="zh-CN" altLang="en-US" sz="40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  <p:sp>
        <p:nvSpPr>
          <p:cNvPr id="3108" name="TextBox 3"/>
          <p:cNvSpPr txBox="1">
            <a:spLocks noChangeArrowheads="1"/>
          </p:cNvSpPr>
          <p:nvPr/>
        </p:nvSpPr>
        <p:spPr bwMode="auto">
          <a:xfrm>
            <a:off x="465138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Unit 2 Days and Months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09" name="TextBox 4"/>
          <p:cNvSpPr txBox="1">
            <a:spLocks noChangeArrowheads="1"/>
          </p:cNvSpPr>
          <p:nvPr/>
        </p:nvSpPr>
        <p:spPr bwMode="auto">
          <a:xfrm>
            <a:off x="3237706" y="2620708"/>
            <a:ext cx="2722563" cy="46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4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1087438" y="3022600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774950"/>
            <a:ext cx="6173788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fifth month of the year is May.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一年中的第五个月是五月。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3" name="文本框 17"/>
          <p:cNvSpPr txBox="1">
            <a:spLocks noChangeArrowheads="1"/>
          </p:cNvSpPr>
          <p:nvPr/>
        </p:nvSpPr>
        <p:spPr bwMode="auto">
          <a:xfrm>
            <a:off x="1989138" y="1957388"/>
            <a:ext cx="41386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/fɪf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4" name="矩形 1"/>
          <p:cNvSpPr>
            <a:spLocks noChangeArrowheads="1"/>
          </p:cNvSpPr>
          <p:nvPr/>
        </p:nvSpPr>
        <p:spPr bwMode="auto">
          <a:xfrm>
            <a:off x="1077913" y="4637088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4389438"/>
            <a:ext cx="63055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five(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→fifth(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)→5th(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05951" y="2012067"/>
            <a:ext cx="8382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1087438" y="3022600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774950"/>
            <a:ext cx="6173788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June is the sixth month of the year.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六月是一年中的第六个月。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7" name="文本框 17"/>
          <p:cNvSpPr txBox="1">
            <a:spLocks noChangeArrowheads="1"/>
          </p:cNvSpPr>
          <p:nvPr/>
        </p:nvSpPr>
        <p:spPr bwMode="auto">
          <a:xfrm>
            <a:off x="1989138" y="1957388"/>
            <a:ext cx="41386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/sɪks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8" name="矩形 1"/>
          <p:cNvSpPr>
            <a:spLocks noChangeArrowheads="1"/>
          </p:cNvSpPr>
          <p:nvPr/>
        </p:nvSpPr>
        <p:spPr bwMode="auto">
          <a:xfrm>
            <a:off x="1077913" y="4637088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4389438"/>
            <a:ext cx="63055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six(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→sixth(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)→6th 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08750" y="2012507"/>
            <a:ext cx="8382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1"/>
          <p:cNvSpPr>
            <a:spLocks noChangeArrowheads="1"/>
          </p:cNvSpPr>
          <p:nvPr/>
        </p:nvSpPr>
        <p:spPr bwMode="auto">
          <a:xfrm>
            <a:off x="1087438" y="2763838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516188"/>
            <a:ext cx="6173788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July is the seventh month of the year.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七月是一年中的第七个月。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1" name="文本框 17"/>
          <p:cNvSpPr txBox="1">
            <a:spLocks noChangeArrowheads="1"/>
          </p:cNvSpPr>
          <p:nvPr/>
        </p:nvSpPr>
        <p:spPr bwMode="auto">
          <a:xfrm>
            <a:off x="2466975" y="1698625"/>
            <a:ext cx="41386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sevn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第七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2" name="矩形 1"/>
          <p:cNvSpPr>
            <a:spLocks noChangeArrowheads="1"/>
          </p:cNvSpPr>
          <p:nvPr/>
        </p:nvSpPr>
        <p:spPr bwMode="auto">
          <a:xfrm>
            <a:off x="1077913" y="4378325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4130675"/>
            <a:ext cx="630555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seven(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 seventh(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 7th 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88736" y="1757721"/>
            <a:ext cx="13906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1087438" y="3008313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760663"/>
            <a:ext cx="61737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Today is October the eighth.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今天是十月八日。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5" name="文本框 17"/>
          <p:cNvSpPr txBox="1">
            <a:spLocks noChangeArrowheads="1"/>
          </p:cNvSpPr>
          <p:nvPr/>
        </p:nvSpPr>
        <p:spPr bwMode="auto">
          <a:xfrm>
            <a:off x="2276475" y="1944688"/>
            <a:ext cx="413861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/eɪt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 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第八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077913" y="3995738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3748088"/>
            <a:ext cx="47355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eight(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 eighth(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 8th(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44301" y="1961327"/>
            <a:ext cx="11715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1"/>
          <p:cNvSpPr>
            <a:spLocks noChangeArrowheads="1"/>
          </p:cNvSpPr>
          <p:nvPr/>
        </p:nvSpPr>
        <p:spPr bwMode="auto">
          <a:xfrm>
            <a:off x="1087438" y="2900363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652713"/>
            <a:ext cx="61737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birthday is on February the ninth.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我的生日在二月九日。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9" name="文本框 17"/>
          <p:cNvSpPr txBox="1">
            <a:spLocks noChangeArrowheads="1"/>
          </p:cNvSpPr>
          <p:nvPr/>
        </p:nvSpPr>
        <p:spPr bwMode="auto">
          <a:xfrm>
            <a:off x="2044700" y="1835150"/>
            <a:ext cx="41370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/naɪn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θ/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第九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0" name="矩形 1"/>
          <p:cNvSpPr>
            <a:spLocks noChangeArrowheads="1"/>
          </p:cNvSpPr>
          <p:nvPr/>
        </p:nvSpPr>
        <p:spPr bwMode="auto">
          <a:xfrm>
            <a:off x="1077913" y="451485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4267200"/>
            <a:ext cx="63055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nine(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→ninth(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)→9th 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37997" y="1862379"/>
            <a:ext cx="93345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1" name="组合 26"/>
          <p:cNvGrpSpPr/>
          <p:nvPr/>
        </p:nvGrpSpPr>
        <p:grpSpPr bwMode="auto">
          <a:xfrm>
            <a:off x="620713" y="2352675"/>
            <a:ext cx="1057275" cy="461963"/>
            <a:chOff x="1235491" y="4806950"/>
            <a:chExt cx="1057571" cy="462192"/>
          </a:xfrm>
        </p:grpSpPr>
        <p:sp>
          <p:nvSpPr>
            <p:cNvPr id="17416" name="TextBox 3"/>
            <p:cNvSpPr txBox="1">
              <a:spLocks noChangeArrowheads="1"/>
            </p:cNvSpPr>
            <p:nvPr/>
          </p:nvSpPr>
          <p:spPr bwMode="auto">
            <a:xfrm>
              <a:off x="1488251" y="4806950"/>
              <a:ext cx="804811" cy="46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典例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417" name="图片 29" descr="花盆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35491" y="4867038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矩形 2"/>
          <p:cNvSpPr>
            <a:spLocks noChangeArrowheads="1"/>
          </p:cNvSpPr>
          <p:nvPr/>
        </p:nvSpPr>
        <p:spPr bwMode="auto">
          <a:xfrm>
            <a:off x="1800225" y="2125663"/>
            <a:ext cx="65246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用括号中所给单词的适当形式填空。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Today is the ________ (nine) day of the month.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752850" y="3133725"/>
            <a:ext cx="8874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ninth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1984375" y="3881438"/>
            <a:ext cx="6742113" cy="12017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808288" y="3883025"/>
            <a:ext cx="58626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这个女孩在比赛中是第二名。表示“第几”要用序数词。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1087438" y="2900363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652713"/>
            <a:ext cx="47545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will go to Beijing on May 10th.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我将在五月十日去北京。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7" name="文本框 17"/>
          <p:cNvSpPr txBox="1">
            <a:spLocks noChangeArrowheads="1"/>
          </p:cNvSpPr>
          <p:nvPr/>
        </p:nvSpPr>
        <p:spPr bwMode="auto">
          <a:xfrm>
            <a:off x="2071688" y="1835150"/>
            <a:ext cx="41386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/ten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第十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8" name="矩形 1"/>
          <p:cNvSpPr>
            <a:spLocks noChangeArrowheads="1"/>
          </p:cNvSpPr>
          <p:nvPr/>
        </p:nvSpPr>
        <p:spPr bwMode="auto">
          <a:xfrm>
            <a:off x="1077913" y="451485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4267200"/>
            <a:ext cx="63055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ten(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→tenth(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)→10th 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28272" y="1848731"/>
            <a:ext cx="99060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1087438" y="2900363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652713"/>
            <a:ext cx="6215063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November is the eleventh month of the year.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十一月是一年中的第十一个月。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61" name="文本框 17"/>
          <p:cNvSpPr txBox="1">
            <a:spLocks noChangeArrowheads="1"/>
          </p:cNvSpPr>
          <p:nvPr/>
        </p:nvSpPr>
        <p:spPr bwMode="auto">
          <a:xfrm>
            <a:off x="2603500" y="1835150"/>
            <a:ext cx="41386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/ɪ levn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第十一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>
            <a:off x="1077913" y="451485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4267200"/>
            <a:ext cx="630555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eleven(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 eleventh(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 11th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33682" y="1862379"/>
            <a:ext cx="15144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868363" y="2395538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768475" y="2214563"/>
            <a:ext cx="6719888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International Nurses Day is on May the twelfth.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护士节在五月十二日。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5" name="文本框 17"/>
          <p:cNvSpPr txBox="1">
            <a:spLocks noChangeArrowheads="1"/>
          </p:cNvSpPr>
          <p:nvPr/>
        </p:nvSpPr>
        <p:spPr bwMode="auto">
          <a:xfrm>
            <a:off x="2152650" y="1520825"/>
            <a:ext cx="41386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/twelf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第十二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6" name="矩形 1"/>
          <p:cNvSpPr>
            <a:spLocks noChangeArrowheads="1"/>
          </p:cNvSpPr>
          <p:nvPr/>
        </p:nvSpPr>
        <p:spPr bwMode="auto">
          <a:xfrm>
            <a:off x="846138" y="3846513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416175" y="3598863"/>
            <a:ext cx="63055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twelve(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→twelfth(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)→12th (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46504" y="1551887"/>
            <a:ext cx="12477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9" name="矩形 1"/>
          <p:cNvSpPr>
            <a:spLocks noChangeArrowheads="1"/>
          </p:cNvSpPr>
          <p:nvPr/>
        </p:nvSpPr>
        <p:spPr bwMode="auto">
          <a:xfrm>
            <a:off x="841375" y="4638675"/>
            <a:ext cx="1831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归类</a:t>
            </a:r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记忆法：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2673350" y="4440238"/>
            <a:ext cx="6229350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基数词变序数词时，以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结尾的基数词，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需要把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，再加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例如：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five → fifth twelve → twelfth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203200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矩形 16"/>
          <p:cNvSpPr>
            <a:spLocks noChangeArrowheads="1"/>
          </p:cNvSpPr>
          <p:nvPr/>
        </p:nvSpPr>
        <p:spPr bwMode="auto">
          <a:xfrm>
            <a:off x="579438" y="1881188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矩形 2"/>
          <p:cNvSpPr>
            <a:spLocks noChangeArrowheads="1"/>
          </p:cNvSpPr>
          <p:nvPr/>
        </p:nvSpPr>
        <p:spPr bwMode="auto">
          <a:xfrm>
            <a:off x="1406525" y="1728788"/>
            <a:ext cx="7737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序数词的缩略形式是由阿拉伯数字加序数词的最后两个字母构成。例如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1st, 2nd, 3rd, 4th, 21st, 32nd, 43rd, 50th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035175" y="3414713"/>
            <a:ext cx="69183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基变序，有规律。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first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second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third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太顽皮，奇形怪状特殊记。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4—12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加“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小淘气：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没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没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替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ve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535" name="组合 2"/>
          <p:cNvGrpSpPr/>
          <p:nvPr/>
        </p:nvGrpSpPr>
        <p:grpSpPr bwMode="auto">
          <a:xfrm>
            <a:off x="346075" y="3532188"/>
            <a:ext cx="1755775" cy="461962"/>
            <a:chOff x="487410" y="4005263"/>
            <a:chExt cx="1755623" cy="461088"/>
          </a:xfrm>
        </p:grpSpPr>
        <p:sp>
          <p:nvSpPr>
            <p:cNvPr id="22536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659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2537" name="图片 29" descr="花盆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7410" y="4038327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pic>
        <p:nvPicPr>
          <p:cNvPr id="4099" name="Picture 12" descr="E:\QQ文件\小学点拨课件副本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11538" y="190500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15" descr="http://www.23book.com/upload/2016/03/17/31efd8c2-c4db-4c9e-87b8-1ff8e8de075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0225" y="1458913"/>
            <a:ext cx="5891213" cy="441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8"/>
          <p:cNvSpPr txBox="1"/>
          <p:nvPr/>
        </p:nvSpPr>
        <p:spPr>
          <a:xfrm>
            <a:off x="2619224" y="160723"/>
            <a:ext cx="396788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Let’s do it!</a:t>
            </a:r>
            <a:endParaRPr kumimoji="1" lang="zh-CN" altLang="en-US" sz="48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701675" y="1349375"/>
            <a:ext cx="40497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Pair work. Match and say.</a:t>
            </a:r>
            <a:endParaRPr lang="zh-CN" altLang="en-US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556" name="Picture 1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250" y="2405063"/>
            <a:ext cx="8296275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7" name="矩形 2"/>
          <p:cNvSpPr>
            <a:spLocks noChangeArrowheads="1"/>
          </p:cNvSpPr>
          <p:nvPr/>
        </p:nvSpPr>
        <p:spPr bwMode="auto">
          <a:xfrm>
            <a:off x="854075" y="2924175"/>
            <a:ext cx="24352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Let’s say the months of the year.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58" name="矩形 2"/>
          <p:cNvSpPr>
            <a:spLocks noChangeArrowheads="1"/>
          </p:cNvSpPr>
          <p:nvPr/>
        </p:nvSpPr>
        <p:spPr bwMode="auto">
          <a:xfrm>
            <a:off x="6586538" y="2565400"/>
            <a:ext cx="23399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January is the first month.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8"/>
          <p:cNvSpPr txBox="1"/>
          <p:nvPr/>
        </p:nvSpPr>
        <p:spPr>
          <a:xfrm>
            <a:off x="2619224" y="160723"/>
            <a:ext cx="396788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Let’s do it!</a:t>
            </a:r>
            <a:endParaRPr kumimoji="1" lang="zh-CN" altLang="en-US" sz="48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1903413" y="898525"/>
            <a:ext cx="5453062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January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　　　                            　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sixth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February                                           first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March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second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April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ninth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May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fourth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June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third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July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eleventh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August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seventh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September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eighth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October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twelfth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November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tenth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December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fifth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895600" y="1228725"/>
            <a:ext cx="2822575" cy="463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48000" y="1692275"/>
            <a:ext cx="2670175" cy="463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719388" y="2101850"/>
            <a:ext cx="2998787" cy="13271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619375" y="2533650"/>
            <a:ext cx="3098800" cy="463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516188" y="3011488"/>
            <a:ext cx="3297237" cy="31988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516188" y="1228725"/>
            <a:ext cx="3201987" cy="22542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503488" y="4025900"/>
            <a:ext cx="3127375" cy="463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3160713" y="2533650"/>
            <a:ext cx="2557462" cy="23796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846388" y="4427538"/>
            <a:ext cx="2871787" cy="463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990850" y="5338763"/>
            <a:ext cx="2727325" cy="5048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3190875" y="4025900"/>
            <a:ext cx="2439988" cy="18176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3163888" y="5397500"/>
            <a:ext cx="2466975" cy="9096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655638" y="1155700"/>
            <a:ext cx="8294687" cy="45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报数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游戏 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英语课代表随机把标有数字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1—12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张词汇卡片发给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名同学，当英语课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代表发出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号令“报数”时，拿着词汇卡片的同学按照顺序报数，同时举起自己的词汇卡片。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450850" indent="-450850"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I’m the first /...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603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481013" y="1425575"/>
            <a:ext cx="8294687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一、从括号中选择正确的单词填在横线上。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The girl is the __________(two, second)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in the race.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The boy _________(in, on)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 white shirt is my brother.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947988" y="2295525"/>
            <a:ext cx="10874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76263" y="2847975"/>
            <a:ext cx="8540750" cy="647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401763" y="2849563"/>
            <a:ext cx="7715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这个女孩在比赛中是第二名。表示“第几”要用序数词。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606425" y="4243388"/>
            <a:ext cx="8540750" cy="1754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431925" y="4243388"/>
            <a:ext cx="7715250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在这里介词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意思是“穿着”，后面跟表示衣服的名词，构成介词短语，放在后面作后置定语修饰主语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boy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。句意：穿着白色衬衫的男孩是我的哥哥。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2416175" y="3592513"/>
            <a:ext cx="542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590550" y="1301750"/>
            <a:ext cx="83613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3955" indent="-11639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二、选择合适的词填空，补全短文。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There are twelve _______ (1) in a year. My 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黑体" panose="02010609060101010101" pitchFamily="49" charset="-122"/>
              </a:rPr>
              <a:t>favourite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month is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8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_________ (2). Because the __________ (3)Sunday in May is Mother’s Day. And my mothers’ _______ (4) is in May, too. May is the ________ (5)month of the year. I like it very much.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2" name="矩形 1"/>
          <p:cNvSpPr>
            <a:spLocks noChangeArrowheads="1"/>
          </p:cNvSpPr>
          <p:nvPr/>
        </p:nvSpPr>
        <p:spPr bwMode="auto">
          <a:xfrm>
            <a:off x="696913" y="4873625"/>
            <a:ext cx="5145087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fifth,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months, birthday,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May, second</a:t>
            </a:r>
            <a:endParaRPr lang="zh-CN" altLang="en-US" dirty="0"/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2879725" y="2146300"/>
            <a:ext cx="1323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months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984250" y="2806700"/>
            <a:ext cx="817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4492625" y="2828925"/>
            <a:ext cx="1323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4826000" y="3473450"/>
            <a:ext cx="1323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2308225" y="4141788"/>
            <a:ext cx="76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fifth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763588" y="1230313"/>
            <a:ext cx="7131050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787400" y="2911475"/>
            <a:ext cx="80978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609725" indent="-1609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first, second, third, fourth, fifth, sixth, seventh, eighth, ninth, tenth, eleventh, twelfth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boy in red shorts is the third.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796925" y="1665288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925" y="3357563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5813" y="4486275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812800" y="1520825"/>
            <a:ext cx="7769225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Numbers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作业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1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3763" y="1250950"/>
            <a:ext cx="7337425" cy="459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2800941" y="124242"/>
            <a:ext cx="364484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Numbers</a:t>
            </a:r>
            <a:endParaRPr kumimoji="1" lang="en-US" altLang="zh-CN" sz="48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3" name="Picture 2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6913" y="5857875"/>
            <a:ext cx="211772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文本框 17"/>
          <p:cNvSpPr txBox="1">
            <a:spLocks noChangeArrowheads="1"/>
          </p:cNvSpPr>
          <p:nvPr/>
        </p:nvSpPr>
        <p:spPr bwMode="auto">
          <a:xfrm>
            <a:off x="2832100" y="1651000"/>
            <a:ext cx="4745038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boy in red shorts is the third.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穿着红色短裤的男孩是第三名。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22350" y="18494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149" name="文本框 19"/>
          <p:cNvSpPr txBox="1">
            <a:spLocks noChangeArrowheads="1"/>
          </p:cNvSpPr>
          <p:nvPr/>
        </p:nvSpPr>
        <p:spPr bwMode="auto">
          <a:xfrm>
            <a:off x="1370013" y="1830388"/>
            <a:ext cx="1497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1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374900" y="3062288"/>
            <a:ext cx="67230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表达顺序时要用序数词，并且序数词的前面要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加定冠词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51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771650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矩形 1"/>
          <p:cNvSpPr>
            <a:spLocks noChangeArrowheads="1"/>
          </p:cNvSpPr>
          <p:nvPr/>
        </p:nvSpPr>
        <p:spPr bwMode="auto">
          <a:xfrm>
            <a:off x="1476375" y="3313113"/>
            <a:ext cx="936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390775" y="4551363"/>
            <a:ext cx="51863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 Ming is the first.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李明是第一名。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4" name="矩形 1"/>
          <p:cNvSpPr>
            <a:spLocks noChangeArrowheads="1"/>
          </p:cNvSpPr>
          <p:nvPr/>
        </p:nvSpPr>
        <p:spPr bwMode="auto">
          <a:xfrm>
            <a:off x="1492250" y="4803775"/>
            <a:ext cx="936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363" y="2073275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矩形 16"/>
          <p:cNvSpPr>
            <a:spLocks noChangeArrowheads="1"/>
          </p:cNvSpPr>
          <p:nvPr/>
        </p:nvSpPr>
        <p:spPr bwMode="auto">
          <a:xfrm>
            <a:off x="908050" y="1922463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1735138" y="1770063"/>
            <a:ext cx="66516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在这个句子中，介词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意思是“穿着”，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red shorts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意思是“穿着红色短裤”，是介词短语作后置定语，修饰前面的主语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boy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girl in a yellow sweater is Jenny.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900430" eaLnBrk="1" hangingPunct="1"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穿着黄色毛衣的女孩是詹妮。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1087438" y="3473450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3225800"/>
            <a:ext cx="448151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She is the first.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她是第一名。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7" name="文本框 17"/>
          <p:cNvSpPr txBox="1">
            <a:spLocks noChangeArrowheads="1"/>
          </p:cNvSpPr>
          <p:nvPr/>
        </p:nvSpPr>
        <p:spPr bwMode="auto">
          <a:xfrm>
            <a:off x="1920875" y="2449513"/>
            <a:ext cx="351313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fɜːst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8" name="矩形 1"/>
          <p:cNvSpPr>
            <a:spLocks noChangeArrowheads="1"/>
          </p:cNvSpPr>
          <p:nvPr/>
        </p:nvSpPr>
        <p:spPr bwMode="auto">
          <a:xfrm>
            <a:off x="1077913" y="441960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4171950"/>
            <a:ext cx="6181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one(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 first (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)→ 1st (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0" name="文本框 17"/>
          <p:cNvSpPr txBox="1">
            <a:spLocks noChangeArrowheads="1"/>
          </p:cNvSpPr>
          <p:nvPr/>
        </p:nvSpPr>
        <p:spPr bwMode="auto">
          <a:xfrm>
            <a:off x="2660650" y="1349375"/>
            <a:ext cx="2371725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50900" y="15478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8202" name="文本框 19"/>
          <p:cNvSpPr txBox="1">
            <a:spLocks noChangeArrowheads="1"/>
          </p:cNvSpPr>
          <p:nvPr/>
        </p:nvSpPr>
        <p:spPr bwMode="auto">
          <a:xfrm>
            <a:off x="1198563" y="1528763"/>
            <a:ext cx="1497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2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8203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350" y="1470025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51098" y="2494725"/>
            <a:ext cx="7905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05" name="矩形 1"/>
          <p:cNvSpPr>
            <a:spLocks noChangeArrowheads="1"/>
          </p:cNvSpPr>
          <p:nvPr/>
        </p:nvSpPr>
        <p:spPr bwMode="auto">
          <a:xfrm>
            <a:off x="1079500" y="5472113"/>
            <a:ext cx="1582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649538" y="5224463"/>
            <a:ext cx="15779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first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首先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1087438" y="2803525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555875"/>
            <a:ext cx="61737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February is the second month of the year.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二月是一年中的第二个月。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1" name="文本框 17"/>
          <p:cNvSpPr txBox="1">
            <a:spLocks noChangeArrowheads="1"/>
          </p:cNvSpPr>
          <p:nvPr/>
        </p:nvSpPr>
        <p:spPr bwMode="auto">
          <a:xfrm>
            <a:off x="2425700" y="1739900"/>
            <a:ext cx="4138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sekənd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2" name="矩形 1"/>
          <p:cNvSpPr>
            <a:spLocks noChangeArrowheads="1"/>
          </p:cNvSpPr>
          <p:nvPr/>
        </p:nvSpPr>
        <p:spPr bwMode="auto">
          <a:xfrm>
            <a:off x="1077913" y="441960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4171950"/>
            <a:ext cx="5937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two(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second(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2nd(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4" name="矩形 1"/>
          <p:cNvSpPr>
            <a:spLocks noChangeArrowheads="1"/>
          </p:cNvSpPr>
          <p:nvPr/>
        </p:nvSpPr>
        <p:spPr bwMode="auto">
          <a:xfrm>
            <a:off x="1079500" y="5472113"/>
            <a:ext cx="1582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649538" y="5224463"/>
            <a:ext cx="15779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second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秒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85493" y="1764814"/>
            <a:ext cx="14001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1087438" y="3022600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774950"/>
            <a:ext cx="6173788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March is the third month of the year.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三月是一年中的第三个月。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5" name="文本框 17"/>
          <p:cNvSpPr txBox="1">
            <a:spLocks noChangeArrowheads="1"/>
          </p:cNvSpPr>
          <p:nvPr/>
        </p:nvSpPr>
        <p:spPr bwMode="auto">
          <a:xfrm>
            <a:off x="2044700" y="1957388"/>
            <a:ext cx="41370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θ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ɜːd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6" name="矩形 1"/>
          <p:cNvSpPr>
            <a:spLocks noChangeArrowheads="1"/>
          </p:cNvSpPr>
          <p:nvPr/>
        </p:nvSpPr>
        <p:spPr bwMode="auto">
          <a:xfrm>
            <a:off x="1077913" y="4637088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4389438"/>
            <a:ext cx="63055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three(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→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third(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序数词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3rd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52923" y="1962493"/>
            <a:ext cx="9048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1087438" y="2803525"/>
            <a:ext cx="874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87550" y="2555875"/>
            <a:ext cx="6173788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Who is the fourth boy?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第四个男孩是谁？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9" name="文本框 17"/>
          <p:cNvSpPr txBox="1">
            <a:spLocks noChangeArrowheads="1"/>
          </p:cNvSpPr>
          <p:nvPr/>
        </p:nvSpPr>
        <p:spPr bwMode="auto">
          <a:xfrm>
            <a:off x="2289175" y="1739900"/>
            <a:ext cx="41386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/fɔː</a:t>
            </a:r>
            <a:r>
              <a:rPr lang="el-GR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θ/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0" name="矩形 1"/>
          <p:cNvSpPr>
            <a:spLocks noChangeArrowheads="1"/>
          </p:cNvSpPr>
          <p:nvPr/>
        </p:nvSpPr>
        <p:spPr bwMode="auto">
          <a:xfrm>
            <a:off x="1077913" y="3790950"/>
            <a:ext cx="1582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647950" y="3543300"/>
            <a:ext cx="593725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four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（基数词）→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fourth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（序数词）→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4th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（缩写词）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2" name="矩形 1"/>
          <p:cNvSpPr>
            <a:spLocks noChangeArrowheads="1"/>
          </p:cNvSpPr>
          <p:nvPr/>
        </p:nvSpPr>
        <p:spPr bwMode="auto">
          <a:xfrm>
            <a:off x="1079500" y="5430838"/>
            <a:ext cx="90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短语：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076450" y="5183188"/>
            <a:ext cx="43513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fourth season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第四个季节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68731" y="1760798"/>
            <a:ext cx="11811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1" grpId="0"/>
      <p:bldP spid="24" grpId="0"/>
    </p:bldLst>
  </p:timing>
</p:sld>
</file>

<file path=ppt/tags/tag1.xml><?xml version="1.0" encoding="utf-8"?>
<p:tagLst xmlns:p="http://schemas.openxmlformats.org/presentationml/2006/main">
  <p:tag name="KSO_WPP_MARK_KEY" val="816fc8cb-e05a-4c96-9f5d-15949a6675d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3725</Words>
  <Application>WPS 演示</Application>
  <PresentationFormat>全屏显示(4:3)</PresentationFormat>
  <Paragraphs>278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Kozuka Gothic Pro H</vt:lpstr>
      <vt:lpstr>Yu Gothic</vt:lpstr>
      <vt:lpstr>方正大黑简体</vt:lpstr>
      <vt:lpstr>Times New Roman</vt:lpstr>
      <vt:lpstr>黑体</vt:lpstr>
      <vt:lpstr>微软雅黑</vt:lpstr>
      <vt:lpstr>Arial Black</vt:lpstr>
      <vt:lpstr>Hei</vt:lpstr>
      <vt:lpstr>Arial Unicode MS</vt:lpstr>
      <vt:lpstr>Adobe 黑体 Std R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599</cp:revision>
  <dcterms:created xsi:type="dcterms:W3CDTF">2016-01-15T00:46:00Z</dcterms:created>
  <dcterms:modified xsi:type="dcterms:W3CDTF">2023-03-04T12:59:17Z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C75A08BE9A7545339E175D36B61EA0A0</vt:lpwstr>
  </property>
  <property fmtid="{D5CDD505-2E9C-101B-9397-08002B2CF9AE}" pid="3" name="KSOProductBuildVer">
    <vt:lpwstr>2052-11.1.0.13703</vt:lpwstr>
  </property>
</Properties>
</file>