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</p:sldMasterIdLst>
  <p:notesMasterIdLst>
    <p:notesMasterId r:id="rId6"/>
  </p:notesMasterIdLst>
  <p:handoutMasterIdLst>
    <p:handoutMasterId r:id="rId23"/>
  </p:handoutMasterIdLst>
  <p:sldIdLst>
    <p:sldId id="280" r:id="rId5"/>
    <p:sldId id="289" r:id="rId7"/>
    <p:sldId id="390" r:id="rId8"/>
    <p:sldId id="291" r:id="rId9"/>
    <p:sldId id="307" r:id="rId10"/>
    <p:sldId id="479" r:id="rId11"/>
    <p:sldId id="572" r:id="rId12"/>
    <p:sldId id="497" r:id="rId13"/>
    <p:sldId id="539" r:id="rId14"/>
    <p:sldId id="544" r:id="rId15"/>
    <p:sldId id="591" r:id="rId16"/>
    <p:sldId id="592" r:id="rId17"/>
    <p:sldId id="593" r:id="rId18"/>
    <p:sldId id="594" r:id="rId19"/>
    <p:sldId id="595" r:id="rId20"/>
    <p:sldId id="299" r:id="rId21"/>
    <p:sldId id="268" r:id="rId22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3" userDrawn="1">
          <p15:clr>
            <a:srgbClr val="A4A3A4"/>
          </p15:clr>
        </p15:guide>
        <p15:guide id="2" pos="29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294" y="-264"/>
      </p:cViewPr>
      <p:guideLst>
        <p:guide orient="horz" pos="2093"/>
        <p:guide pos="292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3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6108339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 cstate="email"/>
          <a:srcRect b="-90"/>
          <a:stretch>
            <a:fillRect/>
          </a:stretch>
        </p:blipFill>
        <p:spPr>
          <a:xfrm>
            <a:off x="-9525" y="895350"/>
            <a:ext cx="6105525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1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5142017" y="252730"/>
            <a:ext cx="33733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8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>
          <a:xfrm>
            <a:off x="1675210" y="190500"/>
            <a:ext cx="7468790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4958564" y="280988"/>
            <a:ext cx="35365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18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河北教育出版社  四年级</a:t>
            </a:r>
            <a:r>
              <a:rPr lang="en-US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80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8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8504635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4"/>
            <a:ext cx="9144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>
          <a:xfrm>
            <a:off x="203598" y="839788"/>
            <a:ext cx="8736806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6"/>
            <a:ext cx="9144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1984773" y="2373313"/>
            <a:ext cx="582811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0.GIF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252414"/>
            <a:ext cx="392906" cy="363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T1M5R1Fz8bXXXXXXXX_!!0-item_pic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088380" y="1522730"/>
            <a:ext cx="3060383" cy="447430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2325" y="1811088"/>
            <a:ext cx="2728632" cy="661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Unit 2 Lesson </a:t>
            </a:r>
            <a:r>
              <a:rPr lang="en-US" altLang="zh-CN" sz="28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10</a:t>
            </a:r>
            <a:endParaRPr lang="en-US" altLang="zh-CN" sz="2800" b="1" dirty="0">
              <a:solidFill>
                <a:prstClr val="black">
                  <a:lumMod val="85000"/>
                  <a:lumOff val="15000"/>
                </a:prst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08418" y="2718479"/>
            <a:ext cx="46089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5400" b="1" dirty="0"/>
              <a:t>Rain and Sun</a:t>
            </a:r>
            <a:endParaRPr lang="en-US" altLang="zh-CN" sz="54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1ed554ce568f4460a1aa6e25bdfb1c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46247" y="2602866"/>
            <a:ext cx="3575209" cy="26803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74436" y="3419813"/>
            <a:ext cx="42776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This is </a:t>
            </a:r>
            <a:r>
              <a:rPr lang="en-US" altLang="zh-CN" sz="2800" dirty="0" err="1">
                <a:latin typeface="Times New Roman" panose="02020603050405020304" pitchFamily="18" charset="0"/>
              </a:rPr>
              <a:t>snow.Snow</a:t>
            </a:r>
            <a:r>
              <a:rPr lang="en-US" altLang="zh-CN" sz="2800" dirty="0">
                <a:latin typeface="Times New Roman" panose="02020603050405020304" pitchFamily="18" charset="0"/>
              </a:rPr>
              <a:t> is cold.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21141227820141550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03885" y="2388870"/>
            <a:ext cx="3047524" cy="26987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65549" y="3097249"/>
            <a:ext cx="4878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This is </a:t>
            </a:r>
            <a:r>
              <a:rPr lang="en-US" altLang="zh-CN" sz="2800" dirty="0" err="1">
                <a:latin typeface="Times New Roman" panose="02020603050405020304" pitchFamily="18" charset="0"/>
              </a:rPr>
              <a:t>fire.Fire</a:t>
            </a:r>
            <a:r>
              <a:rPr lang="en-US" altLang="zh-CN" sz="2800" dirty="0">
                <a:latin typeface="Times New Roman" panose="02020603050405020304" pitchFamily="18" charset="0"/>
              </a:rPr>
              <a:t> is warm.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0" y="994411"/>
            <a:ext cx="2078182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Practice2</a:t>
            </a:r>
            <a:endParaRPr lang="en-US" altLang="zh-CN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157162" y="116522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 descr="8cbe7805-8dd9-4bdd-a092-63b02892339d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39629" y="2274570"/>
            <a:ext cx="1987868" cy="33502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47235" y="3688715"/>
            <a:ext cx="45967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This is a </a:t>
            </a:r>
            <a:r>
              <a:rPr lang="en-US" altLang="zh-CN" sz="2800" dirty="0" err="1">
                <a:latin typeface="Times New Roman" panose="02020603050405020304" pitchFamily="18" charset="0"/>
              </a:rPr>
              <a:t>pen.It</a:t>
            </a:r>
            <a:r>
              <a:rPr lang="en-US" altLang="zh-CN" sz="2800" dirty="0">
                <a:latin typeface="Times New Roman" panose="02020603050405020304" pitchFamily="18" charset="0"/>
              </a:rPr>
              <a:t> is red.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yellow-pencil-141853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16682" y="2147570"/>
            <a:ext cx="3167539" cy="25628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05338" y="3168015"/>
            <a:ext cx="4538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This is a </a:t>
            </a:r>
            <a:r>
              <a:rPr lang="en-US" altLang="zh-CN" sz="2800" dirty="0" err="1">
                <a:latin typeface="Times New Roman" panose="02020603050405020304" pitchFamily="18" charset="0"/>
              </a:rPr>
              <a:t>pencil.It</a:t>
            </a:r>
            <a:r>
              <a:rPr lang="en-US" altLang="zh-CN" sz="2800" dirty="0">
                <a:latin typeface="Times New Roman" panose="02020603050405020304" pitchFamily="18" charset="0"/>
              </a:rPr>
              <a:t> is yellow.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01a3314419951eb3ad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76275" y="2289175"/>
            <a:ext cx="3030855" cy="27724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65358" y="3414395"/>
            <a:ext cx="43786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This is a </a:t>
            </a:r>
            <a:r>
              <a:rPr lang="en-US" altLang="zh-CN" sz="2800" dirty="0" err="1">
                <a:latin typeface="Times New Roman" panose="02020603050405020304" pitchFamily="18" charset="0"/>
              </a:rPr>
              <a:t>cup.It</a:t>
            </a:r>
            <a:r>
              <a:rPr lang="en-US" altLang="zh-CN" sz="2800" dirty="0">
                <a:latin typeface="Times New Roman" panose="02020603050405020304" pitchFamily="18" charset="0"/>
              </a:rPr>
              <a:t> is white.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80310" y="2683822"/>
            <a:ext cx="4182904" cy="406622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 bwMode="auto">
          <a:xfrm>
            <a:off x="0" y="833326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Game</a:t>
            </a:r>
            <a:endParaRPr lang="en-US" altLang="zh-CN" sz="28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77629" y="100414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5660" y="1765356"/>
            <a:ext cx="8052204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sz="2400" b="1" dirty="0">
                <a:latin typeface="Times New Roman" panose="02020603050405020304" pitchFamily="18" charset="0"/>
                <a:sym typeface="+mn-ea"/>
              </a:rPr>
              <a:t>Please </a:t>
            </a:r>
            <a:r>
              <a:rPr sz="2400" b="1" dirty="0">
                <a:latin typeface="Times New Roman" panose="02020603050405020304" pitchFamily="18" charset="0"/>
                <a:sym typeface="+mn-ea"/>
              </a:rPr>
              <a:t>describe </a:t>
            </a:r>
            <a:r>
              <a:rPr lang="en-US" sz="2400" b="1" dirty="0">
                <a:latin typeface="Times New Roman" panose="02020603050405020304" pitchFamily="18" charset="0"/>
                <a:sym typeface="+mn-ea"/>
              </a:rPr>
              <a:t>them with “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This is</a:t>
            </a:r>
            <a:r>
              <a:rPr 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名词。名词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is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形容词</a:t>
            </a:r>
            <a:r>
              <a:rPr lang="en-US" sz="2400" b="1" dirty="0">
                <a:latin typeface="Times New Roman" panose="02020603050405020304" pitchFamily="18" charset="0"/>
                <a:sym typeface="+mn-ea"/>
              </a:rPr>
              <a:t>”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953453" y="2518411"/>
            <a:ext cx="7237095" cy="1815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dirty="0" smtClean="0">
                <a:latin typeface="Times New Roman" panose="02020603050405020304" pitchFamily="18" charset="0"/>
              </a:rPr>
              <a:t>1.Recite the text and words</a:t>
            </a:r>
            <a:r>
              <a:rPr lang="en-US" altLang="zh-CN" sz="2800" b="1" dirty="0">
                <a:latin typeface="Times New Roman" panose="02020603050405020304" pitchFamily="18" charset="0"/>
                <a:sym typeface="+mn-ea"/>
              </a:rPr>
              <a:t>.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endParaRPr lang="en-US" altLang="zh-CN" sz="2800" b="1" dirty="0"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</a:rPr>
              <a:t>2.Practice the sentence“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This is</a:t>
            </a:r>
            <a:r>
              <a:rPr 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名词。名词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is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形容词</a:t>
            </a:r>
            <a:r>
              <a:rPr lang="en-US" altLang="zh-CN" sz="2800" b="1" dirty="0" smtClean="0">
                <a:latin typeface="Times New Roman" panose="02020603050405020304" pitchFamily="18" charset="0"/>
              </a:rPr>
              <a:t>” 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1"/>
            <a:ext cx="2446317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90650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3"/>
            <a:ext cx="1864426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157162" y="1281112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314325" y="1969564"/>
            <a:ext cx="8193405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sz="2800" b="1" dirty="0">
                <a:latin typeface="Times New Roman" panose="02020603050405020304" pitchFamily="18" charset="0"/>
                <a:sym typeface="+mn-ea"/>
              </a:rPr>
              <a:t>Please 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This is</a:t>
            </a:r>
            <a:r>
              <a:rPr 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名词。名词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is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形容词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5350" y="1214038"/>
            <a:ext cx="153907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 Warm-up</a:t>
            </a:r>
            <a:endParaRPr lang="zh-CN" altLang="en-US" sz="2400" dirty="0"/>
          </a:p>
        </p:txBody>
      </p:sp>
      <p:pic>
        <p:nvPicPr>
          <p:cNvPr id="2" name="图片 1" descr="0818f7dk91c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314325" y="3154680"/>
            <a:ext cx="2421731" cy="1958340"/>
          </a:xfrm>
          <a:prstGeom prst="rect">
            <a:avLst/>
          </a:prstGeom>
        </p:spPr>
      </p:pic>
      <p:pic>
        <p:nvPicPr>
          <p:cNvPr id="3" name="图片 2" descr="2531170_091908299000_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3706178" y="3154681"/>
            <a:ext cx="1355884" cy="1990725"/>
          </a:xfrm>
          <a:prstGeom prst="rect">
            <a:avLst/>
          </a:prstGeom>
        </p:spPr>
      </p:pic>
      <p:pic>
        <p:nvPicPr>
          <p:cNvPr id="4" name="图片 3" descr="7fc2a50fgw1f6ht3b6g2pj20xc0m8gqm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032182" y="3033395"/>
            <a:ext cx="2475548" cy="2200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881826" y="178698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49329" y="5850890"/>
            <a:ext cx="6037230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句型</a:t>
            </a:r>
            <a:r>
              <a:rPr 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This is</a:t>
            </a:r>
            <a:r>
              <a:rPr 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名词。名词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is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形容词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32936" y="935990"/>
            <a:ext cx="2293620" cy="1908810"/>
          </a:xfrm>
          <a:prstGeom prst="rect">
            <a:avLst/>
          </a:prstGeom>
        </p:spPr>
      </p:pic>
      <p:pic>
        <p:nvPicPr>
          <p:cNvPr id="9" name="图片 8" descr="2531170_091908299000_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632936" y="3574473"/>
            <a:ext cx="2293620" cy="212084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360718" y="1598931"/>
            <a:ext cx="5783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This is </a:t>
            </a:r>
            <a:r>
              <a:rPr lang="en-US" altLang="zh-CN" sz="3200" dirty="0" err="1">
                <a:latin typeface="Times New Roman" panose="02020603050405020304" pitchFamily="18" charset="0"/>
              </a:rPr>
              <a:t>wind.Wind</a:t>
            </a:r>
            <a:r>
              <a:rPr lang="en-US" altLang="zh-CN" sz="3200" dirty="0">
                <a:latin typeface="Times New Roman" panose="02020603050405020304" pitchFamily="18" charset="0"/>
              </a:rPr>
              <a:t> is strong.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60717" y="4171951"/>
            <a:ext cx="5783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This is the </a:t>
            </a:r>
            <a:r>
              <a:rPr lang="en-US" altLang="zh-CN" sz="3200" dirty="0" err="1">
                <a:latin typeface="Times New Roman" panose="02020603050405020304" pitchFamily="18" charset="0"/>
              </a:rPr>
              <a:t>sun.The</a:t>
            </a:r>
            <a:r>
              <a:rPr lang="en-US" altLang="zh-CN" sz="3200" dirty="0">
                <a:latin typeface="Times New Roman" panose="02020603050405020304" pitchFamily="18" charset="0"/>
              </a:rPr>
              <a:t> sun is hot.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 bwMode="auto">
          <a:xfrm>
            <a:off x="0" y="1138126"/>
            <a:ext cx="1570435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zh-CN" altLang="en-US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57162" y="130957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4831" y="1229360"/>
            <a:ext cx="1007007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Chant</a:t>
            </a:r>
            <a:endParaRPr lang="zh-CN" altLang="en-US" sz="2400" dirty="0"/>
          </a:p>
        </p:txBody>
      </p:sp>
      <p:sp>
        <p:nvSpPr>
          <p:cNvPr id="9" name="文本框 8"/>
          <p:cNvSpPr txBox="1"/>
          <p:nvPr/>
        </p:nvSpPr>
        <p:spPr>
          <a:xfrm>
            <a:off x="4431982" y="2733040"/>
            <a:ext cx="4118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This is </a:t>
            </a:r>
            <a:r>
              <a:rPr lang="en-US" altLang="zh-CN" sz="2800" dirty="0" err="1">
                <a:latin typeface="Times New Roman" panose="02020603050405020304" pitchFamily="18" charset="0"/>
              </a:rPr>
              <a:t>rain.Rain</a:t>
            </a:r>
            <a:r>
              <a:rPr lang="en-US" altLang="zh-CN" sz="2800" dirty="0">
                <a:latin typeface="Times New Roman" panose="02020603050405020304" pitchFamily="18" charset="0"/>
              </a:rPr>
              <a:t> is cool.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  <p:pic>
        <p:nvPicPr>
          <p:cNvPr id="2" name="图片 1" descr="7fc2a50fgw1f6ht3b6g2pj20xc0m8gqm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91077" y="1925956"/>
            <a:ext cx="2316004" cy="2059305"/>
          </a:xfrm>
          <a:prstGeom prst="rect">
            <a:avLst/>
          </a:prstGeom>
        </p:spPr>
      </p:pic>
      <p:pic>
        <p:nvPicPr>
          <p:cNvPr id="3" name="图片 2" descr="0818f7dk91c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991076" y="4389756"/>
            <a:ext cx="2315528" cy="187261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373880" y="4925695"/>
            <a:ext cx="4425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This is </a:t>
            </a:r>
            <a:r>
              <a:rPr lang="en-US" altLang="zh-CN" sz="2800" dirty="0" err="1">
                <a:latin typeface="Times New Roman" panose="02020603050405020304" pitchFamily="18" charset="0"/>
              </a:rPr>
              <a:t>snow.Snow</a:t>
            </a:r>
            <a:r>
              <a:rPr lang="en-US" altLang="zh-CN" sz="2800" dirty="0">
                <a:latin typeface="Times New Roman" panose="02020603050405020304" pitchFamily="18" charset="0"/>
              </a:rPr>
              <a:t> is cold.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3459" y="989966"/>
            <a:ext cx="2245043" cy="17837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3848" y="2839086"/>
            <a:ext cx="29008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</a:rPr>
              <a:t>This is the </a:t>
            </a:r>
            <a:r>
              <a:rPr lang="en-US" altLang="zh-CN" sz="2400" dirty="0" err="1">
                <a:latin typeface="Times New Roman" panose="02020603050405020304" pitchFamily="18" charset="0"/>
              </a:rPr>
              <a:t>sun.The</a:t>
            </a:r>
            <a:r>
              <a:rPr lang="en-US" altLang="zh-CN" sz="2400" dirty="0">
                <a:latin typeface="Times New Roman" panose="02020603050405020304" pitchFamily="18" charset="0"/>
              </a:rPr>
              <a:t> sun is hot.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208746" y="924561"/>
            <a:ext cx="2106930" cy="191452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735354" y="2839086"/>
            <a:ext cx="3444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</a:rPr>
              <a:t>Do you see the cloud and the rain</a:t>
            </a:r>
            <a:r>
              <a:rPr lang="zh-CN" altLang="en-US" sz="2400" dirty="0">
                <a:latin typeface="Times New Roman" panose="02020603050405020304" pitchFamily="18" charset="0"/>
              </a:rPr>
              <a:t>？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72" y="3703321"/>
            <a:ext cx="2245043" cy="165798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63881" y="5680711"/>
            <a:ext cx="19721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</a:rPr>
              <a:t>Look are the wind.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1711" y="3703321"/>
            <a:ext cx="2280285" cy="165798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5421630" y="5680711"/>
            <a:ext cx="35804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</a:rPr>
              <a:t>This is </a:t>
            </a:r>
            <a:r>
              <a:rPr lang="en-US" altLang="zh-CN" sz="2400" dirty="0" err="1">
                <a:latin typeface="Times New Roman" panose="02020603050405020304" pitchFamily="18" charset="0"/>
              </a:rPr>
              <a:t>snow.Snow</a:t>
            </a:r>
            <a:r>
              <a:rPr lang="en-US" altLang="zh-CN" sz="2400" dirty="0">
                <a:latin typeface="Times New Roman" panose="02020603050405020304" pitchFamily="18" charset="0"/>
              </a:rPr>
              <a:t> is cold and white.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076099" y="5204460"/>
            <a:ext cx="1283494" cy="141351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3511391" y="4039235"/>
            <a:ext cx="2399824" cy="1200150"/>
            <a:chOff x="7283" y="6099"/>
            <a:chExt cx="5039" cy="1890"/>
          </a:xfrm>
        </p:grpSpPr>
        <p:sp>
          <p:nvSpPr>
            <p:cNvPr id="24" name="矩形标注 23"/>
            <p:cNvSpPr/>
            <p:nvPr/>
          </p:nvSpPr>
          <p:spPr>
            <a:xfrm>
              <a:off x="7283" y="6099"/>
              <a:ext cx="4766" cy="1308"/>
            </a:xfrm>
            <a:prstGeom prst="wedgeRectCallout">
              <a:avLst>
                <a:gd name="adj1" fmla="val -36172"/>
                <a:gd name="adj2" fmla="val 84709"/>
              </a:avLst>
            </a:prstGeom>
            <a:solidFill>
              <a:schemeClr val="accent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283" y="6099"/>
              <a:ext cx="5039" cy="18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</a:rPr>
                <a:t>I like rain and </a:t>
              </a:r>
              <a:r>
                <a:rPr lang="en-US" altLang="zh-CN" sz="2400" dirty="0" err="1">
                  <a:latin typeface="Times New Roman" panose="02020603050405020304" pitchFamily="18" charset="0"/>
                </a:rPr>
                <a:t>snow.What</a:t>
              </a:r>
              <a:r>
                <a:rPr lang="en-US" altLang="zh-CN" sz="2400" dirty="0">
                  <a:latin typeface="Times New Roman" panose="02020603050405020304" pitchFamily="18" charset="0"/>
                </a:rPr>
                <a:t> about you</a:t>
              </a:r>
              <a:r>
                <a:rPr lang="zh-CN" altLang="en-US" sz="2400" dirty="0">
                  <a:latin typeface="Times New Roman" panose="02020603050405020304" pitchFamily="18" charset="0"/>
                </a:rPr>
                <a:t>？</a:t>
              </a:r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7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20322"/>
            <a:ext cx="256507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Ask and answer</a:t>
            </a:r>
            <a:endParaRPr lang="zh-CN" altLang="en-US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91771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50026" y="2644775"/>
            <a:ext cx="77070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1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</a:rPr>
              <a:t>What do you think of the sun</a:t>
            </a:r>
            <a:r>
              <a:rPr lang="zh-CN" altLang="en-US" sz="3200" dirty="0">
                <a:latin typeface="Times New Roman" panose="02020603050405020304" pitchFamily="18" charset="0"/>
              </a:rPr>
              <a:t>？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endParaRPr lang="zh-CN" altLang="en-US" sz="3200" dirty="0">
              <a:latin typeface="Times New Roman" panose="02020603050405020304" pitchFamily="18" charset="0"/>
            </a:endParaRPr>
          </a:p>
          <a:p>
            <a:r>
              <a:rPr lang="zh-CN" altLang="en-US" sz="3200" dirty="0">
                <a:latin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Times New Roman" panose="02020603050405020304" pitchFamily="18" charset="0"/>
              </a:rPr>
              <a:t>2</a:t>
            </a:r>
            <a:r>
              <a:rPr lang="zh-CN" altLang="en-US" sz="3200" dirty="0">
                <a:latin typeface="Times New Roman" panose="02020603050405020304" pitchFamily="18" charset="0"/>
              </a:rPr>
              <a:t>）</a:t>
            </a:r>
            <a:r>
              <a:rPr lang="en-US" altLang="zh-CN" sz="3200" dirty="0">
                <a:latin typeface="Times New Roman" panose="02020603050405020304" pitchFamily="18" charset="0"/>
                <a:sym typeface="+mn-ea"/>
              </a:rPr>
              <a:t>What do you think of snow</a:t>
            </a:r>
            <a:r>
              <a:rPr lang="zh-CN" altLang="en-US" sz="3200" dirty="0">
                <a:latin typeface="Times New Roman" panose="02020603050405020304" pitchFamily="18" charset="0"/>
                <a:sym typeface="+mn-ea"/>
              </a:rPr>
              <a:t>？</a:t>
            </a:r>
            <a:endParaRPr lang="zh-CN" altLang="en-US" sz="32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58928" y="3137535"/>
            <a:ext cx="34349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The sun is hot.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58928" y="4213226"/>
            <a:ext cx="45987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Snow is cold and white.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1113518"/>
            <a:ext cx="2361010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0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Read and retell </a:t>
            </a:r>
            <a:endParaRPr lang="zh-CN" altLang="en-US" sz="20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矩形 5"/>
          <p:cNvSpPr/>
          <p:nvPr/>
        </p:nvSpPr>
        <p:spPr bwMode="auto">
          <a:xfrm>
            <a:off x="157162" y="1284967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048351" y="3060701"/>
            <a:ext cx="4916805" cy="15696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200">
                <a:latin typeface="Times New Roman" panose="02020603050405020304" pitchFamily="18" charset="0"/>
                <a:sym typeface="+mn-ea"/>
              </a:rPr>
              <a:t>This is_______.The sun is_____.This is______.Snow is_______________.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3385886" y="3060701"/>
            <a:ext cx="19131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the sun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94520" y="3488110"/>
            <a:ext cx="9913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hot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85120" y="3546891"/>
            <a:ext cx="1227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snow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61010" y="4045586"/>
            <a:ext cx="33765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cold  and  white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8654" y="1377265"/>
            <a:ext cx="7408069" cy="95410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sym typeface="+mn-ea"/>
              </a:rPr>
              <a:t>Can you </a:t>
            </a:r>
            <a:r>
              <a:rPr sz="2800" b="1" dirty="0">
                <a:latin typeface="Times New Roman" panose="02020603050405020304" pitchFamily="18" charset="0"/>
                <a:sym typeface="+mn-ea"/>
              </a:rPr>
              <a:t>describe </a:t>
            </a:r>
            <a:r>
              <a:rPr lang="en-US" sz="2800" b="1" dirty="0">
                <a:latin typeface="Times New Roman" panose="02020603050405020304" pitchFamily="18" charset="0"/>
                <a:sym typeface="+mn-ea"/>
              </a:rPr>
              <a:t>them with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“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This is</a:t>
            </a:r>
            <a:r>
              <a:rPr 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名词。名词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+mn-ea"/>
              </a:rPr>
              <a:t>is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+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形容词</a:t>
            </a:r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”?</a:t>
            </a:r>
            <a:endParaRPr lang="en-US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4" name="图片 3" descr="4c904776gbee814514bf3&amp;69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7154" y="2799715"/>
            <a:ext cx="2548890" cy="2256155"/>
          </a:xfrm>
          <a:prstGeom prst="rect">
            <a:avLst/>
          </a:prstGeom>
        </p:spPr>
      </p:pic>
      <p:pic>
        <p:nvPicPr>
          <p:cNvPr id="7" name="图片 6" descr="09758PICqUQ_102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501867" y="2799081"/>
            <a:ext cx="1692116" cy="2256155"/>
          </a:xfrm>
          <a:prstGeom prst="rect">
            <a:avLst/>
          </a:prstGeom>
        </p:spPr>
      </p:pic>
      <p:pic>
        <p:nvPicPr>
          <p:cNvPr id="8" name="图片 7" descr="fe7890cf06b4453eb86089f6be04dd1e_th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298406" y="2816226"/>
            <a:ext cx="2411730" cy="2239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 bwMode="auto">
          <a:xfrm>
            <a:off x="-1" y="993776"/>
            <a:ext cx="2043827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Practice1</a:t>
            </a:r>
            <a:endParaRPr lang="en-US" altLang="zh-CN" sz="2400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157162" y="1165225"/>
            <a:ext cx="157163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 descr="0130000090032212863281391143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68167" y="2639061"/>
            <a:ext cx="2951321" cy="26219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38649" y="3688715"/>
            <a:ext cx="4123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</a:rPr>
              <a:t>This is </a:t>
            </a:r>
            <a:r>
              <a:rPr lang="en-US" altLang="zh-CN" sz="2800" dirty="0" err="1">
                <a:latin typeface="Times New Roman" panose="02020603050405020304" pitchFamily="18" charset="0"/>
              </a:rPr>
              <a:t>ice.Ice</a:t>
            </a:r>
            <a:r>
              <a:rPr lang="en-US" altLang="zh-CN" sz="2800" dirty="0">
                <a:latin typeface="Times New Roman" panose="02020603050405020304" pitchFamily="18" charset="0"/>
              </a:rPr>
              <a:t> is cold.</a:t>
            </a:r>
            <a:endParaRPr lang="en-US" altLang="zh-CN" sz="28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ags/tag1.xml><?xml version="1.0" encoding="utf-8"?>
<p:tagLst xmlns:p="http://schemas.openxmlformats.org/presentationml/2006/main">
  <p:tag name="KSO_WPP_MARK_KEY" val="e4997a27-ec16-4f3f-8b29-b15e61f61d0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1800</Words>
  <Application>WPS 演示</Application>
  <PresentationFormat>全屏显示(4:3)</PresentationFormat>
  <Paragraphs>92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Calibri Light</vt:lpstr>
      <vt:lpstr>Calibri</vt:lpstr>
      <vt:lpstr>Calibri</vt:lpstr>
      <vt:lpstr>Times New Roman</vt:lpstr>
      <vt:lpstr>Arial</vt:lpstr>
      <vt:lpstr>Arial Unicode MS</vt:lpstr>
      <vt:lpstr>第一PPT模板网-WWW.1PPT.COM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1197</cp:revision>
  <dcterms:created xsi:type="dcterms:W3CDTF">2013-07-01T03:05:00Z</dcterms:created>
  <dcterms:modified xsi:type="dcterms:W3CDTF">2023-03-04T13:01:21Z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384B714359EA4DAE82A8B39A3EBEA507</vt:lpwstr>
  </property>
</Properties>
</file>