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5" r:id="rId4"/>
  </p:sldMasterIdLst>
  <p:notesMasterIdLst>
    <p:notesMasterId r:id="rId6"/>
  </p:notesMasterIdLst>
  <p:handoutMasterIdLst>
    <p:handoutMasterId r:id="rId27"/>
  </p:handoutMasterIdLst>
  <p:sldIdLst>
    <p:sldId id="280" r:id="rId5"/>
    <p:sldId id="289" r:id="rId7"/>
    <p:sldId id="390" r:id="rId8"/>
    <p:sldId id="291" r:id="rId9"/>
    <p:sldId id="307" r:id="rId10"/>
    <p:sldId id="479" r:id="rId11"/>
    <p:sldId id="572" r:id="rId12"/>
    <p:sldId id="497" r:id="rId13"/>
    <p:sldId id="539" r:id="rId14"/>
    <p:sldId id="544" r:id="rId15"/>
    <p:sldId id="591" r:id="rId16"/>
    <p:sldId id="614" r:id="rId17"/>
    <p:sldId id="619" r:id="rId18"/>
    <p:sldId id="626" r:id="rId19"/>
    <p:sldId id="620" r:id="rId20"/>
    <p:sldId id="625" r:id="rId21"/>
    <p:sldId id="627" r:id="rId22"/>
    <p:sldId id="628" r:id="rId23"/>
    <p:sldId id="629" r:id="rId24"/>
    <p:sldId id="299" r:id="rId25"/>
    <p:sldId id="268" r:id="rId26"/>
  </p:sldIdLst>
  <p:sldSz cx="9144000" cy="6858000" type="screen4x3"/>
  <p:notesSz cx="6858000" cy="9144000"/>
  <p:custDataLst>
    <p:tags r:id="rId31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3" userDrawn="1">
          <p15:clr>
            <a:srgbClr val="A4A3A4"/>
          </p15:clr>
        </p15:guide>
        <p15:guide id="2" pos="29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-294" y="-138"/>
      </p:cViewPr>
      <p:guideLst>
        <p:guide orient="horz" pos="2093"/>
        <p:guide pos="292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14"/>
          <p:cNvSpPr>
            <a:spLocks noChangeArrowheads="1"/>
          </p:cNvSpPr>
          <p:nvPr userDrawn="1"/>
        </p:nvSpPr>
        <p:spPr bwMode="auto">
          <a:xfrm rot="10800000">
            <a:off x="-1" y="869694"/>
            <a:ext cx="6108339" cy="3740406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28"/>
          <p:cNvPicPr>
            <a:picLocks noChangeAspect="1"/>
          </p:cNvPicPr>
          <p:nvPr userDrawn="1"/>
        </p:nvPicPr>
        <p:blipFill>
          <a:blip r:embed="rId2" cstate="email"/>
          <a:srcRect b="-90"/>
          <a:stretch>
            <a:fillRect/>
          </a:stretch>
        </p:blipFill>
        <p:spPr>
          <a:xfrm>
            <a:off x="-9525" y="895350"/>
            <a:ext cx="6105525" cy="370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14"/>
          <p:cNvSpPr>
            <a:spLocks noChangeArrowheads="1"/>
          </p:cNvSpPr>
          <p:nvPr userDrawn="1"/>
        </p:nvSpPr>
        <p:spPr bwMode="auto">
          <a:xfrm>
            <a:off x="1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14"/>
          <p:cNvSpPr>
            <a:spLocks noChangeArrowheads="1"/>
          </p:cNvSpPr>
          <p:nvPr userDrawn="1"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" name="图片 6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8470107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8"/>
          <p:cNvSpPr>
            <a:spLocks noChangeArrowheads="1"/>
          </p:cNvSpPr>
          <p:nvPr userDrawn="1"/>
        </p:nvSpPr>
        <p:spPr bwMode="auto">
          <a:xfrm>
            <a:off x="5094515" y="252730"/>
            <a:ext cx="34208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河北教育出版社  四年级</a:t>
            </a: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 userDrawn="1"/>
        </p:nvSpPr>
        <p:spPr bwMode="auto">
          <a:xfrm>
            <a:off x="0" y="171612"/>
            <a:ext cx="9144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3" name="图片 21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>
          <a:xfrm>
            <a:off x="1675210" y="190500"/>
            <a:ext cx="7468790" cy="52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 userDrawn="1"/>
        </p:nvSpPr>
        <p:spPr bwMode="auto">
          <a:xfrm>
            <a:off x="4958564" y="280988"/>
            <a:ext cx="35365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河北教育出版社  四年级</a:t>
            </a:r>
            <a:r>
              <a:rPr lang="en-US" altLang="zh-CN" sz="18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8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8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8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29" name="图片 28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>
            <a:off x="8504635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146" name="矩形 14"/>
          <p:cNvSpPr>
            <a:spLocks noChangeArrowheads="1"/>
          </p:cNvSpPr>
          <p:nvPr userDrawn="1"/>
        </p:nvSpPr>
        <p:spPr bwMode="auto">
          <a:xfrm>
            <a:off x="0" y="840304"/>
            <a:ext cx="9144000" cy="3120789"/>
          </a:xfrm>
          <a:prstGeom prst="rect">
            <a:avLst/>
          </a:prstGeom>
          <a:solidFill>
            <a:srgbClr val="57D2E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47" name="图片 28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>
          <a:xfrm>
            <a:off x="203598" y="839788"/>
            <a:ext cx="8736806" cy="312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4"/>
          <p:cNvSpPr>
            <a:spLocks noChangeArrowheads="1"/>
          </p:cNvSpPr>
          <p:nvPr userDrawn="1"/>
        </p:nvSpPr>
        <p:spPr bwMode="auto">
          <a:xfrm>
            <a:off x="0" y="2214576"/>
            <a:ext cx="9144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1984773" y="2373313"/>
            <a:ext cx="582811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7.GIF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80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470107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83" name="组合 8"/>
          <p:cNvGrpSpPr/>
          <p:nvPr/>
        </p:nvGrpSpPr>
        <p:grpSpPr>
          <a:xfrm>
            <a:off x="415864" y="2191435"/>
            <a:ext cx="5379293" cy="1568449"/>
            <a:chOff x="885332" y="1598712"/>
            <a:chExt cx="3904494" cy="1567644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553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885332" y="1598712"/>
              <a:ext cx="3904494" cy="1567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800" b="1" i="0" u="none" strike="noStrike" kern="1200" cap="none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How is the weather </a:t>
              </a:r>
              <a:r>
                <a:rPr kumimoji="0" lang="en-US" altLang="zh-CN" sz="4800" b="1" i="0" u="none" strike="noStrike" kern="1200" cap="none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today?</a:t>
              </a:r>
              <a:endParaRPr kumimoji="0" lang="zh-CN" altLang="en-US" sz="4800" b="1" i="0" u="none" strike="noStrike" kern="1200" cap="none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2" name="图片 1" descr="T1M5R1Fz8bXXXXXXXX_!!0-item_pic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088380" y="1522730"/>
            <a:ext cx="3060383" cy="44743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35913" y="1624538"/>
            <a:ext cx="2349361" cy="5799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1" hangingPunct="1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Unit 2 Lesson </a:t>
            </a:r>
            <a:r>
              <a:rPr lang="en-US" altLang="zh-CN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11</a:t>
            </a:r>
            <a:endParaRPr lang="en-US" altLang="zh-CN" sz="2400" b="1" dirty="0">
              <a:solidFill>
                <a:prstClr val="black">
                  <a:lumMod val="85000"/>
                  <a:lumOff val="15000"/>
                </a:prst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7188" y="2386965"/>
            <a:ext cx="3375184" cy="25869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732372" y="2838450"/>
            <a:ext cx="5612434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——How is the weather today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32372" y="4018280"/>
            <a:ext cx="4551246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——It is sunny and warm.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30092" y="2379346"/>
            <a:ext cx="2663666" cy="240982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531566" y="2565516"/>
            <a:ext cx="5612434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——How is the weather today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31566" y="3822181"/>
            <a:ext cx="2927981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——It is cloudy.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0" y="833326"/>
            <a:ext cx="2256312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1476" y="924560"/>
            <a:ext cx="18748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Let´s do it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77629" y="1004140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955131" y="1384301"/>
            <a:ext cx="323373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Pair work.Look and talk.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39090" y="1967866"/>
            <a:ext cx="8465820" cy="16008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34792" y="3865246"/>
            <a:ext cx="1759744" cy="28213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558915" y="3865880"/>
            <a:ext cx="2040255" cy="282067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994535" y="3766185"/>
            <a:ext cx="3734753" cy="831215"/>
            <a:chOff x="4420" y="6662"/>
            <a:chExt cx="7842" cy="1309"/>
          </a:xfrm>
        </p:grpSpPr>
        <p:sp>
          <p:nvSpPr>
            <p:cNvPr id="10" name="矩形标注 9"/>
            <p:cNvSpPr/>
            <p:nvPr/>
          </p:nvSpPr>
          <p:spPr>
            <a:xfrm>
              <a:off x="4420" y="6662"/>
              <a:ext cx="7156" cy="914"/>
            </a:xfrm>
            <a:prstGeom prst="wedgeRectCallout">
              <a:avLst>
                <a:gd name="adj1" fmla="val -51690"/>
                <a:gd name="adj2" fmla="val 102407"/>
              </a:avLst>
            </a:prstGeom>
            <a:solidFill>
              <a:schemeClr val="accent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420" y="6662"/>
              <a:ext cx="7842" cy="1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Times New Roman" panose="02020603050405020304" pitchFamily="18" charset="0"/>
                </a:rPr>
                <a:t>How is weather in Kunming</a:t>
              </a:r>
              <a:r>
                <a:rPr lang="zh-CN" altLang="en-US" sz="2400" dirty="0">
                  <a:latin typeface="Times New Roman" panose="02020603050405020304" pitchFamily="18" charset="0"/>
                </a:rPr>
                <a:t>？</a:t>
              </a:r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985861" y="4525645"/>
            <a:ext cx="1486853" cy="744220"/>
            <a:chOff x="6205" y="7873"/>
            <a:chExt cx="3122" cy="1172"/>
          </a:xfrm>
        </p:grpSpPr>
        <p:sp>
          <p:nvSpPr>
            <p:cNvPr id="12" name="圆角矩形标注 11"/>
            <p:cNvSpPr/>
            <p:nvPr/>
          </p:nvSpPr>
          <p:spPr>
            <a:xfrm>
              <a:off x="6205" y="7873"/>
              <a:ext cx="3122" cy="1172"/>
            </a:xfrm>
            <a:prstGeom prst="wedgeRoundRectCallout">
              <a:avLst>
                <a:gd name="adj1" fmla="val 90871"/>
                <a:gd name="adj2" fmla="val 48293"/>
                <a:gd name="adj3" fmla="val 16667"/>
              </a:avLst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205" y="8048"/>
              <a:ext cx="3122" cy="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Times New Roman" panose="02020603050405020304" pitchFamily="18" charset="0"/>
                </a:rPr>
                <a:t>It is rainy.</a:t>
              </a:r>
              <a:endParaRPr lang="en-US" altLang="zh-CN" sz="2400" dirty="0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39090" y="1039496"/>
            <a:ext cx="8465820" cy="16008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34792" y="3865246"/>
            <a:ext cx="1759744" cy="28213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558915" y="3865880"/>
            <a:ext cx="2040255" cy="282067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994535" y="3766185"/>
            <a:ext cx="3502819" cy="954405"/>
            <a:chOff x="4420" y="6662"/>
            <a:chExt cx="7355" cy="1503"/>
          </a:xfrm>
        </p:grpSpPr>
        <p:sp>
          <p:nvSpPr>
            <p:cNvPr id="10" name="矩形标注 9"/>
            <p:cNvSpPr/>
            <p:nvPr/>
          </p:nvSpPr>
          <p:spPr>
            <a:xfrm>
              <a:off x="4420" y="6662"/>
              <a:ext cx="7156" cy="914"/>
            </a:xfrm>
            <a:prstGeom prst="wedgeRectCallout">
              <a:avLst>
                <a:gd name="adj1" fmla="val -51690"/>
                <a:gd name="adj2" fmla="val 102407"/>
              </a:avLst>
            </a:prstGeom>
            <a:solidFill>
              <a:schemeClr val="accent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420" y="6662"/>
              <a:ext cx="7355" cy="15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latin typeface="Times New Roman" panose="02020603050405020304" pitchFamily="18" charset="0"/>
                </a:rPr>
                <a:t>How is weather in Lanzhou</a:t>
              </a:r>
              <a:r>
                <a:rPr lang="zh-CN" altLang="en-US" sz="2800">
                  <a:latin typeface="Times New Roman" panose="02020603050405020304" pitchFamily="18" charset="0"/>
                </a:rPr>
                <a:t>？</a:t>
              </a:r>
              <a:endParaRPr lang="zh-CN" altLang="en-US" sz="28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985861" y="4525645"/>
            <a:ext cx="1486853" cy="1065530"/>
            <a:chOff x="6205" y="7873"/>
            <a:chExt cx="3122" cy="1678"/>
          </a:xfrm>
        </p:grpSpPr>
        <p:sp>
          <p:nvSpPr>
            <p:cNvPr id="12" name="圆角矩形标注 11"/>
            <p:cNvSpPr/>
            <p:nvPr/>
          </p:nvSpPr>
          <p:spPr>
            <a:xfrm>
              <a:off x="6205" y="7873"/>
              <a:ext cx="3122" cy="1172"/>
            </a:xfrm>
            <a:prstGeom prst="wedgeRoundRectCallout">
              <a:avLst>
                <a:gd name="adj1" fmla="val 90871"/>
                <a:gd name="adj2" fmla="val 48293"/>
                <a:gd name="adj3" fmla="val 16667"/>
              </a:avLst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305" y="8048"/>
              <a:ext cx="2924" cy="15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latin typeface="Times New Roman" panose="02020603050405020304" pitchFamily="18" charset="0"/>
                </a:rPr>
                <a:t>It is cloudy.</a:t>
              </a:r>
              <a:endParaRPr lang="en-US" altLang="zh-CN" sz="2800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39090" y="1039496"/>
            <a:ext cx="8465820" cy="16008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34792" y="3865246"/>
            <a:ext cx="1759744" cy="28213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558915" y="3865880"/>
            <a:ext cx="2040255" cy="282067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994535" y="3766185"/>
            <a:ext cx="3502819" cy="954405"/>
            <a:chOff x="4420" y="6662"/>
            <a:chExt cx="7355" cy="1503"/>
          </a:xfrm>
        </p:grpSpPr>
        <p:sp>
          <p:nvSpPr>
            <p:cNvPr id="10" name="矩形标注 9"/>
            <p:cNvSpPr/>
            <p:nvPr/>
          </p:nvSpPr>
          <p:spPr>
            <a:xfrm>
              <a:off x="4420" y="6662"/>
              <a:ext cx="7156" cy="914"/>
            </a:xfrm>
            <a:prstGeom prst="wedgeRectCallout">
              <a:avLst>
                <a:gd name="adj1" fmla="val -51690"/>
                <a:gd name="adj2" fmla="val 102407"/>
              </a:avLst>
            </a:prstGeom>
            <a:solidFill>
              <a:schemeClr val="accent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420" y="6662"/>
              <a:ext cx="7355" cy="15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latin typeface="Times New Roman" panose="02020603050405020304" pitchFamily="18" charset="0"/>
                </a:rPr>
                <a:t>How is weather in Xi´an</a:t>
              </a:r>
              <a:r>
                <a:rPr lang="zh-CN" altLang="en-US" sz="2800">
                  <a:latin typeface="Times New Roman" panose="02020603050405020304" pitchFamily="18" charset="0"/>
                </a:rPr>
                <a:t>？</a:t>
              </a:r>
              <a:endParaRPr lang="zh-CN" altLang="en-US" sz="28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985861" y="4525645"/>
            <a:ext cx="1486853" cy="1065530"/>
            <a:chOff x="6205" y="7873"/>
            <a:chExt cx="3122" cy="1678"/>
          </a:xfrm>
        </p:grpSpPr>
        <p:sp>
          <p:nvSpPr>
            <p:cNvPr id="12" name="圆角矩形标注 11"/>
            <p:cNvSpPr/>
            <p:nvPr/>
          </p:nvSpPr>
          <p:spPr>
            <a:xfrm>
              <a:off x="6205" y="7873"/>
              <a:ext cx="3122" cy="1172"/>
            </a:xfrm>
            <a:prstGeom prst="wedgeRoundRectCallout">
              <a:avLst>
                <a:gd name="adj1" fmla="val 90871"/>
                <a:gd name="adj2" fmla="val 48293"/>
                <a:gd name="adj3" fmla="val 16667"/>
              </a:avLst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305" y="8048"/>
              <a:ext cx="2924" cy="15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latin typeface="Times New Roman" panose="02020603050405020304" pitchFamily="18" charset="0"/>
                </a:rPr>
                <a:t>It is sunny.</a:t>
              </a:r>
              <a:endParaRPr lang="en-US" altLang="zh-CN" sz="2800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0" y="833120"/>
            <a:ext cx="2271237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3351" y="924560"/>
            <a:ext cx="2467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Letters and sounds</a:t>
            </a:r>
            <a:endParaRPr lang="en-US" altLang="zh-CN" sz="18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34766" y="1004140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02444" y="2461896"/>
            <a:ext cx="6331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err="1">
                <a:latin typeface="Times New Roman" panose="02020603050405020304" pitchFamily="18" charset="0"/>
              </a:rPr>
              <a:t>ir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35" name=" 135"/>
          <p:cNvSpPr/>
          <p:nvPr/>
        </p:nvSpPr>
        <p:spPr>
          <a:xfrm>
            <a:off x="1032034" y="2545715"/>
            <a:ext cx="855345" cy="415290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25015" y="2462531"/>
            <a:ext cx="8488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/ə:/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7" name="图片 6" descr="4711b54ejw1e7vh6o97pyj20ci06xq3i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271237" y="3799840"/>
            <a:ext cx="3148489" cy="23431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471863" y="2461896"/>
            <a:ext cx="10170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f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ir</a:t>
            </a:r>
            <a:r>
              <a:rPr lang="en-US" altLang="zh-CN" sz="3200" dirty="0">
                <a:latin typeface="Times New Roman" panose="02020603050405020304" pitchFamily="18" charset="0"/>
              </a:rPr>
              <a:t>st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9" name="图片 8" descr="ck704647b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926456" y="3800476"/>
            <a:ext cx="2728436" cy="234251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815137" y="2462531"/>
            <a:ext cx="10819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th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ir</a:t>
            </a:r>
            <a:r>
              <a:rPr lang="en-US" altLang="zh-CN" sz="3200" dirty="0">
                <a:latin typeface="Times New Roman" panose="02020603050405020304" pitchFamily="18" charset="0"/>
              </a:rPr>
              <a:t>d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5" grpId="0" bldLvl="0" animBg="1"/>
      <p:bldP spid="3" grpId="0"/>
      <p:bldP spid="8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2444" y="2461896"/>
            <a:ext cx="5295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ur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135" name=" 135"/>
          <p:cNvSpPr/>
          <p:nvPr/>
        </p:nvSpPr>
        <p:spPr>
          <a:xfrm>
            <a:off x="1032034" y="2545715"/>
            <a:ext cx="855345" cy="415290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25015" y="2462531"/>
            <a:ext cx="8488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/ə:/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89471" y="2461261"/>
            <a:ext cx="12419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n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ur</a:t>
            </a:r>
            <a:r>
              <a:rPr lang="en-US" altLang="zh-CN" sz="3200" dirty="0">
                <a:latin typeface="Times New Roman" panose="02020603050405020304" pitchFamily="18" charset="0"/>
              </a:rPr>
              <a:t>se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08859" y="2462531"/>
            <a:ext cx="18238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Th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ur</a:t>
            </a:r>
            <a:r>
              <a:rPr lang="en-US" altLang="zh-CN" sz="3200" dirty="0">
                <a:latin typeface="Times New Roman" panose="02020603050405020304" pitchFamily="18" charset="0"/>
              </a:rPr>
              <a:t>sday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6" name="图片 5" descr="0024e8d35a501307ff450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492216" y="3922396"/>
            <a:ext cx="2671763" cy="2375535"/>
          </a:xfrm>
          <a:prstGeom prst="rect">
            <a:avLst/>
          </a:prstGeom>
        </p:spPr>
      </p:pic>
      <p:pic>
        <p:nvPicPr>
          <p:cNvPr id="7" name="图片 6" descr="40f37feeb9fd4e6eb39007112cb862b6_th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636419" y="3907156"/>
            <a:ext cx="3208020" cy="2406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5" grpId="0" bldLvl="0" animBg="1"/>
      <p:bldP spid="3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2444" y="2461896"/>
            <a:ext cx="5295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or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135" name=" 135"/>
          <p:cNvSpPr/>
          <p:nvPr/>
        </p:nvSpPr>
        <p:spPr>
          <a:xfrm>
            <a:off x="1032034" y="2545715"/>
            <a:ext cx="855345" cy="415290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25014" y="2462531"/>
            <a:ext cx="9913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/ə:/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18523" y="2461261"/>
            <a:ext cx="12959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w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or</a:t>
            </a:r>
            <a:r>
              <a:rPr lang="en-US" altLang="zh-CN" sz="3200" dirty="0">
                <a:latin typeface="Times New Roman" panose="02020603050405020304" pitchFamily="18" charset="0"/>
              </a:rPr>
              <a:t>k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28422" y="2462531"/>
            <a:ext cx="1338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w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or</a:t>
            </a:r>
            <a:r>
              <a:rPr lang="en-US" altLang="zh-CN" sz="3200" dirty="0">
                <a:latin typeface="Times New Roman" panose="02020603050405020304" pitchFamily="18" charset="0"/>
              </a:rPr>
              <a:t>d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6" name="图片 5" descr="201407301143055836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272189" y="3905885"/>
            <a:ext cx="2661761" cy="2399030"/>
          </a:xfrm>
          <a:prstGeom prst="rect">
            <a:avLst/>
          </a:prstGeom>
        </p:spPr>
      </p:pic>
      <p:pic>
        <p:nvPicPr>
          <p:cNvPr id="7" name="图片 6" descr="d79e100954764b869f9768b0f230722b_th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470684" y="3906521"/>
            <a:ext cx="3544253" cy="2398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5" grpId="0" bldLvl="0" animBg="1"/>
      <p:bldP spid="3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2444" y="2461896"/>
            <a:ext cx="625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er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135" name=" 135"/>
          <p:cNvSpPr/>
          <p:nvPr/>
        </p:nvSpPr>
        <p:spPr>
          <a:xfrm>
            <a:off x="1032034" y="2545715"/>
            <a:ext cx="855345" cy="415290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25015" y="2462531"/>
            <a:ext cx="11210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/ə/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26143" y="2461261"/>
            <a:ext cx="15139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teach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er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26504" y="2462531"/>
            <a:ext cx="12974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</a:rPr>
              <a:t>driv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er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" name="图片 5" descr="6310-110HQ12953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146107" y="3408680"/>
            <a:ext cx="1669733" cy="3136900"/>
          </a:xfrm>
          <a:prstGeom prst="rect">
            <a:avLst/>
          </a:prstGeom>
        </p:spPr>
      </p:pic>
      <p:pic>
        <p:nvPicPr>
          <p:cNvPr id="7" name="图片 6" descr="201433163546748t16f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424011" y="3585846"/>
            <a:ext cx="2783205" cy="2783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5" grpId="0" bldLvl="0" animBg="1"/>
      <p:bldP spid="3" grpId="0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7146" y="3212466"/>
            <a:ext cx="1644015" cy="165163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7147" y="1870711"/>
            <a:ext cx="1656874" cy="1147445"/>
            <a:chOff x="1331" y="2825"/>
            <a:chExt cx="3479" cy="1807"/>
          </a:xfrm>
        </p:grpSpPr>
        <p:sp>
          <p:nvSpPr>
            <p:cNvPr id="3" name="圆角矩形标注 2"/>
            <p:cNvSpPr/>
            <p:nvPr/>
          </p:nvSpPr>
          <p:spPr>
            <a:xfrm>
              <a:off x="1331" y="2825"/>
              <a:ext cx="3479" cy="1141"/>
            </a:xfrm>
            <a:prstGeom prst="wedgeRoundRectCallout">
              <a:avLst>
                <a:gd name="adj1" fmla="val -13811"/>
                <a:gd name="adj2" fmla="val 127826"/>
                <a:gd name="adj3" fmla="val 16667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441" y="2936"/>
              <a:ext cx="3369" cy="1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latin typeface="Times New Roman" panose="02020603050405020304" pitchFamily="18" charset="0"/>
                </a:rPr>
                <a:t>Try to read</a:t>
              </a:r>
              <a:endParaRPr lang="en-US" altLang="zh-CN" sz="3200" dirty="0">
                <a:latin typeface="Times New Roman" panose="02020603050405020304" pitchFamily="18" charset="0"/>
              </a:endParaRPr>
            </a:p>
          </p:txBody>
        </p:sp>
      </p:grpSp>
      <p:pic>
        <p:nvPicPr>
          <p:cNvPr id="7" name="图片 6" descr="mp23063063_1437086339474_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850231" y="2460626"/>
            <a:ext cx="1559243" cy="1386205"/>
          </a:xfrm>
          <a:prstGeom prst="rect">
            <a:avLst/>
          </a:prstGeom>
        </p:spPr>
      </p:pic>
      <p:pic>
        <p:nvPicPr>
          <p:cNvPr id="8" name="图片 7" descr="1098869200_123023422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842386" y="2460626"/>
            <a:ext cx="1448276" cy="1372235"/>
          </a:xfrm>
          <a:prstGeom prst="rect">
            <a:avLst/>
          </a:prstGeom>
        </p:spPr>
      </p:pic>
      <p:pic>
        <p:nvPicPr>
          <p:cNvPr id="9" name="图片 8" descr="u1351880_12c8f3cad01g21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797392" y="2460625"/>
            <a:ext cx="1459706" cy="1372870"/>
          </a:xfrm>
          <a:prstGeom prst="rect">
            <a:avLst/>
          </a:prstGeom>
        </p:spPr>
      </p:pic>
      <p:pic>
        <p:nvPicPr>
          <p:cNvPr id="10" name="图片 9" descr="0030040032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7763828" y="2461260"/>
            <a:ext cx="1119664" cy="138557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176462" y="4202431"/>
            <a:ext cx="12330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dirty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44340" y="4202431"/>
            <a:ext cx="9926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Times New Roman" panose="02020603050405020304" pitchFamily="18" charset="0"/>
              </a:rPr>
              <a:t>fur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23133" y="4202431"/>
            <a:ext cx="1387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dancer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75746" y="4202431"/>
            <a:ext cx="11732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world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 bwMode="auto">
          <a:xfrm>
            <a:off x="0" y="1109663"/>
            <a:ext cx="2256312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157162" y="1281112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1263728" y="1757363"/>
            <a:ext cx="7335917" cy="95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sz="2800" b="1" dirty="0">
                <a:latin typeface="Times New Roman" panose="02020603050405020304" pitchFamily="18" charset="0"/>
                <a:sym typeface="+mn-ea"/>
              </a:rPr>
              <a:t>Please describe </a:t>
            </a:r>
            <a:r>
              <a:rPr lang="en-US" sz="2800" b="1" dirty="0">
                <a:latin typeface="Times New Roman" panose="02020603050405020304" pitchFamily="18" charset="0"/>
                <a:sym typeface="+mn-ea"/>
              </a:rPr>
              <a:t>them with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“——How is the weather today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——It is+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天气类形容词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”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2978" y="1109663"/>
            <a:ext cx="1539076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Warm-up</a:t>
            </a:r>
            <a:endParaRPr lang="zh-CN" altLang="en-US" sz="24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6680" y="2987041"/>
            <a:ext cx="2314099" cy="22002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2743" y="2987041"/>
            <a:ext cx="2838450" cy="22002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5536" y="2987041"/>
            <a:ext cx="2404110" cy="220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utoUpdateAnimBg="0"/>
      <p:bldP spid="32770" grpId="1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9"/>
          <p:cNvSpPr>
            <a:spLocks noChangeArrowheads="1"/>
          </p:cNvSpPr>
          <p:nvPr/>
        </p:nvSpPr>
        <p:spPr bwMode="auto">
          <a:xfrm>
            <a:off x="953453" y="2518411"/>
            <a:ext cx="7237095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smtClean="0">
                <a:latin typeface="Times New Roman" panose="02020603050405020304" pitchFamily="18" charset="0"/>
              </a:rPr>
              <a:t>1.Recite the text and words</a:t>
            </a:r>
            <a:r>
              <a:rPr lang="en-US" altLang="zh-CN" sz="2800" b="1" dirty="0">
                <a:latin typeface="Times New Roman" panose="02020603050405020304" pitchFamily="18" charset="0"/>
                <a:sym typeface="+mn-ea"/>
              </a:rPr>
              <a:t>.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endParaRPr lang="en-US" altLang="zh-CN" sz="2800" b="1" dirty="0">
              <a:latin typeface="Times New Roman" panose="02020603050405020304" pitchFamily="18" charset="0"/>
            </a:endParaRPr>
          </a:p>
          <a:p>
            <a:r>
              <a:rPr lang="en-US" altLang="zh-CN" sz="2800" b="1" dirty="0">
                <a:latin typeface="Times New Roman" panose="02020603050405020304" pitchFamily="18" charset="0"/>
              </a:rPr>
              <a:t>2.Practice the sentence“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——How is the weather today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——It is+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天气类形容词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” 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0" y="1219201"/>
            <a:ext cx="2422566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Homework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157162" y="1390650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33926" y="1029970"/>
            <a:ext cx="2115503" cy="19723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33926" y="3309621"/>
            <a:ext cx="2115503" cy="22332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02734" y="1301750"/>
            <a:ext cx="5612434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——How is the weather today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02734" y="2200275"/>
            <a:ext cx="2836610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——It is windy.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02734" y="3583939"/>
            <a:ext cx="5612434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——How is the weather today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02735" y="4743450"/>
            <a:ext cx="2653868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——It is rainy.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6646" y="6115418"/>
            <a:ext cx="8505085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句型</a:t>
            </a:r>
            <a:r>
              <a:rPr 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——How is the weather today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——It is+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天气类形容词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0" y="1138126"/>
            <a:ext cx="1570435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157162" y="1309575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54831" y="1229360"/>
            <a:ext cx="1007007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Chant</a:t>
            </a:r>
            <a:endParaRPr lang="zh-CN" altLang="en-US" sz="2400" dirty="0"/>
          </a:p>
        </p:txBody>
      </p:sp>
      <p:pic>
        <p:nvPicPr>
          <p:cNvPr id="2" name="图片 1" descr="7fc2a50fgw1f6ht3b6g2pj20xc0m8gqm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91077" y="1964056"/>
            <a:ext cx="2316004" cy="2059305"/>
          </a:xfrm>
          <a:prstGeom prst="rect">
            <a:avLst/>
          </a:prstGeom>
        </p:spPr>
      </p:pic>
      <p:pic>
        <p:nvPicPr>
          <p:cNvPr id="3" name="图片 2" descr="0818f7dk91c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991076" y="4389756"/>
            <a:ext cx="2315528" cy="18726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31566" y="2239010"/>
            <a:ext cx="5612434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——How is the weather today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31567" y="3137534"/>
            <a:ext cx="2653868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——It is rainy.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31566" y="4462780"/>
            <a:ext cx="5612434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——How is the weather today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531567" y="5361305"/>
            <a:ext cx="2883097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——It is snowy.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0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51519" y="204125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1438" y="1286510"/>
            <a:ext cx="4844415" cy="4782820"/>
            <a:chOff x="457" y="1690"/>
            <a:chExt cx="9104" cy="674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57" y="1690"/>
              <a:ext cx="9104" cy="348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7" y="5177"/>
              <a:ext cx="9104" cy="3254"/>
            </a:xfrm>
            <a:prstGeom prst="rect">
              <a:avLst/>
            </a:prstGeom>
          </p:spPr>
        </p:pic>
      </p:grpSp>
      <p:sp>
        <p:nvSpPr>
          <p:cNvPr id="8" name="文本框 7"/>
          <p:cNvSpPr txBox="1"/>
          <p:nvPr/>
        </p:nvSpPr>
        <p:spPr>
          <a:xfrm>
            <a:off x="4915853" y="1786990"/>
            <a:ext cx="450127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</a:rPr>
              <a:t>T</a:t>
            </a:r>
            <a:r>
              <a:rPr lang="zh-CN" altLang="en-US" sz="2400" dirty="0">
                <a:latin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</a:rPr>
              <a:t>What day is it</a:t>
            </a:r>
            <a:r>
              <a:rPr lang="zh-CN" altLang="en-US" sz="2400" dirty="0">
                <a:latin typeface="Times New Roman" panose="02020603050405020304" pitchFamily="18" charset="0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</a:rPr>
              <a:t>Li Ming</a:t>
            </a:r>
            <a:r>
              <a:rPr lang="zh-CN" altLang="en-US" sz="2400" dirty="0">
                <a:latin typeface="Times New Roman" panose="02020603050405020304" pitchFamily="18" charset="0"/>
              </a:rPr>
              <a:t>？</a:t>
            </a:r>
            <a:endParaRPr lang="zh-CN" altLang="en-US" sz="2400" dirty="0">
              <a:latin typeface="Times New Roman" panose="02020603050405020304" pitchFamily="18" charset="0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</a:rPr>
              <a:t>Li Ming</a:t>
            </a:r>
            <a:r>
              <a:rPr lang="zh-CN" altLang="en-US" sz="2400" dirty="0">
                <a:latin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</a:rPr>
              <a:t>It is Tuesday.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</a:rPr>
              <a:t>T</a:t>
            </a:r>
            <a:r>
              <a:rPr lang="zh-CN" altLang="en-US" sz="2400" dirty="0">
                <a:latin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</a:rPr>
              <a:t>How is the weather today</a:t>
            </a:r>
            <a:r>
              <a:rPr lang="zh-CN" altLang="en-US" sz="2400" dirty="0">
                <a:latin typeface="Times New Roman" panose="02020603050405020304" pitchFamily="18" charset="0"/>
              </a:rPr>
              <a:t>？</a:t>
            </a:r>
            <a:endParaRPr lang="zh-CN" altLang="en-US" sz="2400" dirty="0">
              <a:latin typeface="Times New Roman" panose="02020603050405020304" pitchFamily="18" charset="0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</a:rPr>
              <a:t>Li</a:t>
            </a:r>
            <a:r>
              <a:rPr lang="zh-CN" altLang="en-US" sz="2400" dirty="0">
                <a:latin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</a:rPr>
              <a:t>It is warm and windy.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</a:rPr>
              <a:t>T</a:t>
            </a:r>
            <a:r>
              <a:rPr lang="zh-CN" altLang="en-US" sz="2400" dirty="0">
                <a:latin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</a:rPr>
              <a:t>How is the weather in December</a:t>
            </a:r>
            <a:r>
              <a:rPr lang="zh-CN" altLang="en-US" sz="2400" dirty="0">
                <a:latin typeface="Times New Roman" panose="02020603050405020304" pitchFamily="18" charset="0"/>
              </a:rPr>
              <a:t>？</a:t>
            </a:r>
            <a:endParaRPr lang="zh-CN" altLang="en-US" sz="2400" dirty="0">
              <a:latin typeface="Times New Roman" panose="02020603050405020304" pitchFamily="18" charset="0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</a:rPr>
              <a:t>Li</a:t>
            </a:r>
            <a:r>
              <a:rPr lang="zh-CN" altLang="en-US" sz="2400" dirty="0">
                <a:latin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</a:rPr>
              <a:t>It is cold and snowy.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</a:rPr>
              <a:t>T</a:t>
            </a:r>
            <a:r>
              <a:rPr lang="zh-CN" altLang="en-US" sz="2400" dirty="0">
                <a:latin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</a:rPr>
              <a:t>How is the weather in July</a:t>
            </a:r>
            <a:r>
              <a:rPr lang="zh-CN" altLang="en-US" sz="2400" dirty="0">
                <a:latin typeface="Times New Roman" panose="02020603050405020304" pitchFamily="18" charset="0"/>
              </a:rPr>
              <a:t>？</a:t>
            </a:r>
            <a:endParaRPr lang="zh-CN" altLang="en-US" sz="2400" dirty="0">
              <a:latin typeface="Times New Roman" panose="02020603050405020304" pitchFamily="18" charset="0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</a:rPr>
              <a:t>Li</a:t>
            </a:r>
            <a:r>
              <a:rPr lang="zh-CN" altLang="en-US" sz="2400" dirty="0">
                <a:latin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</a:rPr>
              <a:t>It is hot and sunny.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1120322"/>
            <a:ext cx="2671948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Ask and answer</a:t>
            </a:r>
            <a:endParaRPr lang="zh-CN" altLang="en-US" sz="24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5"/>
          <p:cNvSpPr/>
          <p:nvPr/>
        </p:nvSpPr>
        <p:spPr bwMode="auto">
          <a:xfrm>
            <a:off x="157162" y="1291771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233137" y="2152016"/>
            <a:ext cx="6162718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</a:rPr>
              <a:t>What day is it</a:t>
            </a:r>
            <a:r>
              <a:rPr lang="zh-CN" altLang="en-US" sz="2800" dirty="0">
                <a:latin typeface="Times New Roman" panose="02020603050405020304" pitchFamily="18" charset="0"/>
              </a:rPr>
              <a:t>？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endParaRPr lang="zh-CN" altLang="en-US" sz="2400" dirty="0">
              <a:latin typeface="Times New Roman" panose="02020603050405020304" pitchFamily="18" charset="0"/>
            </a:endParaRPr>
          </a:p>
          <a:p>
            <a:r>
              <a:rPr lang="zh-CN" altLang="en-US" sz="2800" dirty="0">
                <a:latin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</a:rPr>
              <a:t>How is the weather today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 dirty="0">
              <a:latin typeface="Times New Roman" panose="02020603050405020304" pitchFamily="18" charset="0"/>
              <a:sym typeface="+mn-ea"/>
            </a:endParaRPr>
          </a:p>
          <a:p>
            <a:endParaRPr lang="zh-CN" altLang="en-US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How is the weather in December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 dirty="0">
              <a:latin typeface="Times New Roman" panose="02020603050405020304" pitchFamily="18" charset="0"/>
              <a:sym typeface="+mn-ea"/>
            </a:endParaRPr>
          </a:p>
          <a:p>
            <a:endParaRPr lang="zh-CN" altLang="en-US" sz="2400" dirty="0">
              <a:latin typeface="Times New Roman" panose="02020603050405020304" pitchFamily="18" charset="0"/>
              <a:sym typeface="+mn-ea"/>
            </a:endParaRPr>
          </a:p>
          <a:p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4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How is the weather in July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2800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96076" y="2549525"/>
            <a:ext cx="26153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It is Tuesday.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96076" y="3352165"/>
            <a:ext cx="39678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It is warm and windy.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96076" y="4153535"/>
            <a:ext cx="38548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It is cold and snowy.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96076" y="4985385"/>
            <a:ext cx="3417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It is hot and sunny.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1113518"/>
            <a:ext cx="2361010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Read and retell </a:t>
            </a: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5"/>
          <p:cNvSpPr/>
          <p:nvPr/>
        </p:nvSpPr>
        <p:spPr bwMode="auto">
          <a:xfrm>
            <a:off x="157162" y="1284967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73777" y="1920875"/>
            <a:ext cx="6359521" cy="403187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T: ________________</a:t>
            </a:r>
            <a:r>
              <a:rPr lang="zh-CN" altLang="en-US" sz="3200" dirty="0">
                <a:latin typeface="Times New Roman" panose="02020603050405020304" pitchFamily="18" charset="0"/>
                <a:sym typeface="+mn-ea"/>
              </a:rPr>
              <a:t>，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Li Ming</a:t>
            </a:r>
            <a:r>
              <a:rPr lang="zh-CN" altLang="en-US" sz="32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Li Ming</a:t>
            </a:r>
            <a:r>
              <a:rPr lang="zh-CN" altLang="en-US" sz="32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It is Tuesday.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T</a:t>
            </a:r>
            <a:r>
              <a:rPr lang="zh-CN" altLang="en-US" sz="32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How is the weather today</a:t>
            </a:r>
            <a:r>
              <a:rPr lang="zh-CN" altLang="en-US" sz="32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Li ____________________</a:t>
            </a:r>
            <a:endParaRPr lang="en-US" altLang="zh-CN" sz="32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T: ____________________________</a:t>
            </a:r>
            <a:endParaRPr lang="en-US" altLang="zh-CN" sz="3200" dirty="0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Li: It is cold and snowy.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T</a:t>
            </a:r>
            <a:r>
              <a:rPr lang="zh-CN" altLang="en-US" sz="3200" dirty="0"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How is the weather in July</a:t>
            </a:r>
            <a:r>
              <a:rPr lang="zh-CN" altLang="en-US" sz="32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Li _____________________</a:t>
            </a:r>
            <a:endParaRPr lang="en-US" altLang="zh-CN" sz="3200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17592" y="1802122"/>
            <a:ext cx="2476960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What day is it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80432" y="3228967"/>
            <a:ext cx="3748719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It is warm and windy.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80432" y="3812532"/>
            <a:ext cx="5989140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How is the weather in December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480432" y="5249537"/>
            <a:ext cx="3293466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It is hot and sunny.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36783" y="1377267"/>
            <a:ext cx="7408069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sym typeface="+mn-ea"/>
              </a:rPr>
              <a:t>Can you </a:t>
            </a:r>
            <a:r>
              <a:rPr sz="2800" b="1" dirty="0">
                <a:latin typeface="Times New Roman" panose="02020603050405020304" pitchFamily="18" charset="0"/>
                <a:sym typeface="+mn-ea"/>
              </a:rPr>
              <a:t>describe </a:t>
            </a:r>
            <a:r>
              <a:rPr lang="en-US" sz="2800" b="1" dirty="0">
                <a:latin typeface="Times New Roman" panose="02020603050405020304" pitchFamily="18" charset="0"/>
                <a:sym typeface="+mn-ea"/>
              </a:rPr>
              <a:t>them with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“——How is the weather today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？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——It is+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天气类形容词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”?</a:t>
            </a:r>
            <a:endParaRPr lang="en-US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 descr="4c904776gbee814514bf3&amp;69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7154" y="2799715"/>
            <a:ext cx="2548890" cy="2256155"/>
          </a:xfrm>
          <a:prstGeom prst="rect">
            <a:avLst/>
          </a:prstGeom>
        </p:spPr>
      </p:pic>
      <p:pic>
        <p:nvPicPr>
          <p:cNvPr id="7" name="图片 6" descr="09758PICqUQ_102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501867" y="2799081"/>
            <a:ext cx="1692116" cy="2256155"/>
          </a:xfrm>
          <a:prstGeom prst="rect">
            <a:avLst/>
          </a:prstGeom>
        </p:spPr>
      </p:pic>
      <p:pic>
        <p:nvPicPr>
          <p:cNvPr id="8" name="图片 7" descr="fe7890cf06b4453eb86089f6be04dd1e_th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298406" y="2816226"/>
            <a:ext cx="2411730" cy="2239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0" y="993776"/>
            <a:ext cx="2149434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Practice</a:t>
            </a:r>
            <a:endParaRPr lang="en-US" altLang="zh-CN" sz="28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157162" y="1165225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75774" y="2580640"/>
            <a:ext cx="3007043" cy="250507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482817" y="2950839"/>
            <a:ext cx="5612434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——How is the weather today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82818" y="4072249"/>
            <a:ext cx="2883097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——It is snowy.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KSO_WPP_MARK_KEY" val="2353f1e0-ec02-4cad-b144-5bca8ee7e77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2464</Words>
  <Application>WPS 演示</Application>
  <PresentationFormat>全屏显示(4:3)</PresentationFormat>
  <Paragraphs>168</Paragraphs>
  <Slides>21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Calibri Light</vt:lpstr>
      <vt:lpstr>Calibri</vt:lpstr>
      <vt:lpstr>Calibri</vt:lpstr>
      <vt:lpstr>Times New Roman</vt:lpstr>
      <vt:lpstr>Arial Unicode MS</vt:lpstr>
      <vt:lpstr>Arial</vt:lpstr>
      <vt:lpstr>第一PPT模板网-WWW.1PPT.COM</vt:lpstr>
      <vt:lpstr>Office 主题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1258</cp:revision>
  <dcterms:created xsi:type="dcterms:W3CDTF">2013-07-01T03:05:00Z</dcterms:created>
  <dcterms:modified xsi:type="dcterms:W3CDTF">2023-03-04T13:04:52Z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0C64C1BDBDDE4398A81DD6D9E571CAB0</vt:lpwstr>
  </property>
</Properties>
</file>