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2"/>
  </p:handoutMasterIdLst>
  <p:sldIdLst>
    <p:sldId id="280" r:id="rId5"/>
    <p:sldId id="289" r:id="rId7"/>
    <p:sldId id="390" r:id="rId8"/>
    <p:sldId id="291" r:id="rId9"/>
    <p:sldId id="307" r:id="rId10"/>
    <p:sldId id="634" r:id="rId11"/>
    <p:sldId id="479" r:id="rId12"/>
    <p:sldId id="572" r:id="rId13"/>
    <p:sldId id="497" r:id="rId14"/>
    <p:sldId id="539" r:id="rId15"/>
    <p:sldId id="544" r:id="rId16"/>
    <p:sldId id="591" r:id="rId17"/>
    <p:sldId id="614" r:id="rId18"/>
    <p:sldId id="626" r:id="rId19"/>
    <p:sldId id="299" r:id="rId20"/>
    <p:sldId id="268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2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216"/>
      </p:cViewPr>
      <p:guideLst>
        <p:guide orient="horz" pos="2062"/>
        <p:guide pos="29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272644" y="252730"/>
            <a:ext cx="32427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451262" y="2687544"/>
            <a:ext cx="5509661" cy="769441"/>
            <a:chOff x="1289108" y="1912972"/>
            <a:chExt cx="3633118" cy="76900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89108" y="1912972"/>
              <a:ext cx="3633118" cy="76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Mr</a:t>
              </a:r>
              <a:r>
                <a:rPr kumimoji="0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kumimoji="0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Moon</a:t>
              </a:r>
              <a:r>
                <a:rPr kumimoji="0" lang="en-US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'</a:t>
              </a:r>
              <a:r>
                <a:rPr kumimoji="0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 </a:t>
              </a:r>
              <a:r>
                <a:rPr kumimoji="0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birthday</a:t>
              </a:r>
              <a:endParaRPr kumimoji="0" sz="4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3674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8080" y="1812044"/>
            <a:ext cx="20008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2 Lesson </a:t>
            </a:r>
            <a:r>
              <a:rPr lang="en-US" altLang="zh-CN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12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993776"/>
            <a:ext cx="173759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646" y="2589530"/>
            <a:ext cx="3059906" cy="2294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7552" y="3068321"/>
            <a:ext cx="619432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March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7552" y="3966846"/>
            <a:ext cx="452457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warm and sunny.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timg (6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563518"/>
            <a:ext cx="2963228" cy="22231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63228" y="2847364"/>
            <a:ext cx="680987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December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3228" y="3745889"/>
            <a:ext cx="441499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snowy and cold.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1386" y="2806593"/>
            <a:ext cx="580639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July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71386" y="3705118"/>
            <a:ext cx="41142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hot and sunny.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 descr="timg (10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791" y="2193925"/>
            <a:ext cx="3236595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201880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5" y="924560"/>
            <a:ext cx="1637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5" name="图片 14" descr="H]L[}W~@9I3}B75`8ITNX2J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564" y="2286636"/>
            <a:ext cx="7741920" cy="40036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29803" y="1384301"/>
            <a:ext cx="6308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How is the weather in these months?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52374" y="2733041"/>
            <a:ext cx="1852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months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6302" y="5206366"/>
            <a:ext cx="1132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March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48389" y="4817111"/>
            <a:ext cx="832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April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08070" y="4125596"/>
            <a:ext cx="702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July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69606" y="4709161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December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66448" y="4558666"/>
            <a:ext cx="1202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October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21379" y="5142231"/>
            <a:ext cx="1221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August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1" y="1023620"/>
            <a:ext cx="137469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993" y="1115060"/>
            <a:ext cx="844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1946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aphicFrame>
        <p:nvGraphicFramePr>
          <p:cNvPr id="37" name="表格 36"/>
          <p:cNvGraphicFramePr/>
          <p:nvPr/>
        </p:nvGraphicFramePr>
        <p:xfrm>
          <a:off x="887254" y="2301241"/>
          <a:ext cx="7261864" cy="4126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733"/>
                <a:gridCol w="907733"/>
                <a:gridCol w="907733"/>
                <a:gridCol w="907733"/>
                <a:gridCol w="907733"/>
                <a:gridCol w="907733"/>
                <a:gridCol w="907733"/>
                <a:gridCol w="907733"/>
              </a:tblGrid>
              <a:tr h="5664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5086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12157" y="2365375"/>
            <a:ext cx="600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hot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34628" y="2365375"/>
            <a:ext cx="796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</a:rPr>
              <a:t>warm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60470" y="2365375"/>
            <a:ext cx="637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</a:rPr>
              <a:t>cold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65345" y="2407920"/>
            <a:ext cx="637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Times New Roman" panose="02020603050405020304" pitchFamily="18" charset="0"/>
              </a:rPr>
              <a:t>cool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88781" y="2407920"/>
            <a:ext cx="79701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sym typeface="+mn-ea"/>
              </a:rPr>
              <a:t>sunny</a:t>
            </a:r>
            <a:endParaRPr lang="zh-CN" altLang="en-US" sz="20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79957" y="2407920"/>
            <a:ext cx="85472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sym typeface="+mn-ea"/>
              </a:rPr>
              <a:t>snowy</a:t>
            </a:r>
            <a:endParaRPr lang="zh-CN" altLang="en-US" sz="20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36995" y="2407920"/>
            <a:ext cx="71045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latin typeface="Times New Roman" panose="02020603050405020304" pitchFamily="18" charset="0"/>
                <a:sym typeface="+mn-ea"/>
              </a:rPr>
              <a:t>rain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y</a:t>
            </a:r>
            <a:endParaRPr lang="en-US" altLang="zh-CN" sz="20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80211" y="1403986"/>
            <a:ext cx="6490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How is the weather in these months?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7254" y="2887346"/>
            <a:ext cx="974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March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72" y="3354071"/>
            <a:ext cx="832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April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77742" y="3937636"/>
            <a:ext cx="702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July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7714" y="5967731"/>
            <a:ext cx="108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December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1060" y="5450841"/>
            <a:ext cx="935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October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1531" y="4439286"/>
            <a:ext cx="10348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</a:rPr>
              <a:t>August</a:t>
            </a:r>
            <a:endParaRPr lang="en-US" altLang="zh-CN" sz="1600">
              <a:latin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0092" y="4942841"/>
            <a:ext cx="11568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September</a:t>
            </a:r>
            <a:endParaRPr lang="en-US" altLang="zh-CN" sz="1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22" grpId="0"/>
      <p:bldP spid="23" grpId="0"/>
      <p:bldP spid="25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751573" y="2423408"/>
            <a:ext cx="776525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is the weather+in 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”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219993"/>
            <a:ext cx="245540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14325" y="2189353"/>
            <a:ext cx="8301038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is the weather in+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4" y="1200785"/>
            <a:ext cx="1200072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dirty="0"/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35743" y="3438567"/>
            <a:ext cx="2068354" cy="2397125"/>
          </a:xfrm>
          <a:prstGeom prst="rect">
            <a:avLst/>
          </a:prstGeom>
        </p:spPr>
      </p:pic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47523" y="3435392"/>
            <a:ext cx="2622709" cy="2397125"/>
          </a:xfrm>
          <a:prstGeom prst="rect">
            <a:avLst/>
          </a:prstGeom>
        </p:spPr>
      </p:pic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413182" y="3438566"/>
            <a:ext cx="2437924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98031" y="1297216"/>
            <a:ext cx="619432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March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8031" y="2195741"/>
            <a:ext cx="452457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warm and sunny.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8032" y="3579405"/>
            <a:ext cx="59649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April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98031" y="4738916"/>
            <a:ext cx="439094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rainy and green.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0075" y="5865495"/>
            <a:ext cx="789273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is the weather in+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0076" y="1177925"/>
            <a:ext cx="2404586" cy="1803400"/>
          </a:xfrm>
          <a:prstGeom prst="rect">
            <a:avLst/>
          </a:prstGeom>
        </p:spPr>
      </p:pic>
      <p:pic>
        <p:nvPicPr>
          <p:cNvPr id="6" name="图片 5" descr="timg (4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0075" y="3318510"/>
            <a:ext cx="2404110" cy="213233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8" grpId="0"/>
      <p:bldP spid="8" grpId="1"/>
      <p:bldP spid="12" grpId="0"/>
      <p:bldP spid="12" grpId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99269" y="235091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869149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2762250" y="2179171"/>
            <a:ext cx="580639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July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2250" y="3077695"/>
            <a:ext cx="41142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hot and sunny.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62250" y="4402941"/>
            <a:ext cx="680987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in December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62250" y="5301466"/>
            <a:ext cx="441499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snowy and cold.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" name="图片 8" descr="timg (5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4325" y="1767841"/>
            <a:ext cx="2447925" cy="2116455"/>
          </a:xfrm>
          <a:prstGeom prst="rect">
            <a:avLst/>
          </a:prstGeom>
        </p:spPr>
      </p:pic>
      <p:pic>
        <p:nvPicPr>
          <p:cNvPr id="11" name="图片 10" descr="timg (6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325" y="4267200"/>
            <a:ext cx="2447925" cy="183642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199096" y="1022986"/>
            <a:ext cx="453580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Mr</a:t>
            </a:r>
            <a:r>
              <a:rPr lang="en-US" altLang="zh-CN" sz="2000" dirty="0">
                <a:latin typeface="Times New Roman" panose="02020603050405020304" pitchFamily="18" charset="0"/>
              </a:rPr>
              <a:t> Moon doesn＇t have a birthday.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Mr</a:t>
            </a:r>
            <a:r>
              <a:rPr lang="en-US" altLang="zh-CN" sz="2000" i="1" dirty="0">
                <a:latin typeface="Times New Roman" panose="02020603050405020304" pitchFamily="18" charset="0"/>
              </a:rPr>
              <a:t> Moon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Which month is the best for my birthday</a:t>
            </a:r>
            <a:r>
              <a:rPr lang="zh-CN" altLang="en-US" sz="2000" i="1" dirty="0">
                <a:latin typeface="Times New Roman" panose="02020603050405020304" pitchFamily="18" charset="0"/>
              </a:rPr>
              <a:t>？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January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“I am the </a:t>
            </a:r>
            <a:r>
              <a:rPr lang="en-US" altLang="zh-CN" sz="2000" dirty="0">
                <a:latin typeface="Times New Roman" panose="02020603050405020304" pitchFamily="18" charset="0"/>
              </a:rPr>
              <a:t>first.”February</a:t>
            </a:r>
            <a:r>
              <a:rPr lang="en-US" altLang="zh-CN" sz="2000" dirty="0">
                <a:latin typeface="Times New Roman" panose="02020603050405020304" pitchFamily="18" charset="0"/>
              </a:rPr>
              <a:t>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“The Spring Festival often comes in February.”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January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I am the best month.</a:t>
            </a:r>
            <a:endParaRPr lang="en-US" altLang="zh-CN" sz="2000" i="1" dirty="0">
              <a:latin typeface="Times New Roman" panose="02020603050405020304" pitchFamily="18" charset="0"/>
            </a:endParaRPr>
          </a:p>
          <a:p>
            <a:r>
              <a:rPr lang="en-US" altLang="zh-CN" sz="2000" i="1" dirty="0">
                <a:latin typeface="Times New Roman" panose="02020603050405020304" pitchFamily="18" charset="0"/>
              </a:rPr>
              <a:t>February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Me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en-US" altLang="zh-CN" sz="2000" i="1" dirty="0">
                <a:latin typeface="Times New Roman" panose="02020603050405020304" pitchFamily="18" charset="0"/>
              </a:rPr>
              <a:t>Me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March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“The weather is warm and sunny in </a:t>
            </a:r>
            <a:r>
              <a:rPr lang="en-US" altLang="zh-CN" sz="2000" dirty="0">
                <a:latin typeface="Times New Roman" panose="02020603050405020304" pitchFamily="18" charset="0"/>
              </a:rPr>
              <a:t>March.”April</a:t>
            </a:r>
            <a:r>
              <a:rPr lang="en-US" altLang="zh-CN" sz="2000" dirty="0">
                <a:latin typeface="Times New Roman" panose="02020603050405020304" pitchFamily="18" charset="0"/>
              </a:rPr>
              <a:t>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“There is rain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and trees are green in April.”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March</a:t>
            </a:r>
            <a:r>
              <a:rPr lang="en-US" altLang="zh-CN" sz="2000" i="1" dirty="0">
                <a:latin typeface="宋体" panose="02010600030101010101" pitchFamily="2" charset="-122"/>
              </a:rPr>
              <a:t>＆</a:t>
            </a:r>
            <a:r>
              <a:rPr lang="en-US" altLang="zh-CN" sz="2000" i="1" dirty="0">
                <a:latin typeface="Times New Roman" panose="02020603050405020304" pitchFamily="18" charset="0"/>
              </a:rPr>
              <a:t>April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No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en-US" altLang="zh-CN" sz="2000" i="1" dirty="0">
                <a:latin typeface="Times New Roman" panose="02020603050405020304" pitchFamily="18" charset="0"/>
              </a:rPr>
              <a:t>We are the best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May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“The flowers are beautiful in </a:t>
            </a:r>
            <a:r>
              <a:rPr lang="en-US" altLang="zh-CN" sz="2000" dirty="0">
                <a:latin typeface="Times New Roman" panose="02020603050405020304" pitchFamily="18" charset="0"/>
              </a:rPr>
              <a:t>May.”June</a:t>
            </a:r>
            <a:r>
              <a:rPr lang="en-US" altLang="zh-CN" sz="2000" dirty="0">
                <a:latin typeface="Times New Roman" panose="02020603050405020304" pitchFamily="18" charset="0"/>
              </a:rPr>
              <a:t>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“Children＇s Day is fun.”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 algn="just"/>
            <a:r>
              <a:rPr lang="zh-CN" altLang="zh-CN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May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Me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en-US" altLang="zh-CN" sz="2000" i="1" dirty="0">
                <a:latin typeface="Times New Roman" panose="02020603050405020304" pitchFamily="18" charset="0"/>
              </a:rPr>
              <a:t>June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How about me</a:t>
            </a:r>
            <a:r>
              <a:rPr lang="zh-CN" altLang="en-US" sz="2000" i="1" dirty="0">
                <a:latin typeface="Times New Roman" panose="02020603050405020304" pitchFamily="18" charset="0"/>
              </a:rPr>
              <a:t>？</a:t>
            </a:r>
            <a:r>
              <a:rPr lang="zh-CN" altLang="zh-CN" sz="2000" dirty="0">
                <a:latin typeface="Times New Roman" panose="02020603050405020304" pitchFamily="18" charset="0"/>
              </a:rPr>
              <a:t>）</a:t>
            </a:r>
            <a:endParaRPr lang="zh-CN" altLang="zh-CN" sz="20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433" y="736600"/>
            <a:ext cx="3993356" cy="607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768" y="868680"/>
            <a:ext cx="3870484" cy="5922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07180" y="1198881"/>
            <a:ext cx="466058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July and August say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“We are hot and </a:t>
            </a:r>
            <a:r>
              <a:rPr lang="en-US" altLang="zh-CN" sz="2000" dirty="0">
                <a:latin typeface="Times New Roman" panose="02020603050405020304" pitchFamily="18" charset="0"/>
              </a:rPr>
              <a:t>sunny.And</a:t>
            </a:r>
            <a:r>
              <a:rPr lang="en-US" altLang="zh-CN" sz="2000" dirty="0">
                <a:latin typeface="Times New Roman" panose="02020603050405020304" pitchFamily="18" charset="0"/>
              </a:rPr>
              <a:t> there is a long holiday</a:t>
            </a:r>
            <a:r>
              <a:rPr lang="zh-CN" altLang="en-US" sz="2000" dirty="0">
                <a:latin typeface="Times New Roman" panose="02020603050405020304" pitchFamily="18" charset="0"/>
              </a:rPr>
              <a:t>！</a:t>
            </a:r>
            <a:r>
              <a:rPr lang="en-US" altLang="zh-CN" sz="2000" dirty="0">
                <a:latin typeface="Times New Roman" panose="02020603050405020304" pitchFamily="18" charset="0"/>
              </a:rPr>
              <a:t>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July＆August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We are the best</a:t>
            </a:r>
            <a:r>
              <a:rPr lang="zh-CN" altLang="en-US" sz="2000" i="1" dirty="0">
                <a:latin typeface="Times New Roman" panose="02020603050405020304" pitchFamily="18" charset="0"/>
              </a:rPr>
              <a:t>！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September and October say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“It is nice and cool in September and October.”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</a:rPr>
              <a:t>September </a:t>
            </a:r>
            <a:r>
              <a:rPr lang="en-US" altLang="zh-CN" sz="2000" i="1" dirty="0">
                <a:latin typeface="Times New Roman" panose="02020603050405020304" pitchFamily="18" charset="0"/>
                <a:sym typeface="+mn-ea"/>
              </a:rPr>
              <a:t>＆ October</a:t>
            </a:r>
            <a:r>
              <a:rPr lang="zh-CN" altLang="en-US" sz="20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  <a:sym typeface="+mn-ea"/>
              </a:rPr>
              <a:t>Wait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November and December say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“We are the eleventh and twelfth </a:t>
            </a:r>
            <a:r>
              <a:rPr lang="en-US" altLang="zh-CN" sz="2000" dirty="0">
                <a:latin typeface="Times New Roman" panose="02020603050405020304" pitchFamily="18" charset="0"/>
              </a:rPr>
              <a:t>month.We</a:t>
            </a:r>
            <a:r>
              <a:rPr lang="en-US" altLang="zh-CN" sz="2000" dirty="0">
                <a:latin typeface="Times New Roman" panose="02020603050405020304" pitchFamily="18" charset="0"/>
              </a:rPr>
              <a:t> are cold </a:t>
            </a:r>
            <a:r>
              <a:rPr lang="en-US" altLang="zh-CN" sz="2000" dirty="0" err="1">
                <a:latin typeface="Times New Roman" panose="02020603050405020304" pitchFamily="18" charset="0"/>
              </a:rPr>
              <a:t>months.You</a:t>
            </a:r>
            <a:r>
              <a:rPr lang="en-US" altLang="zh-CN" sz="2000" dirty="0">
                <a:latin typeface="Times New Roman" panose="02020603050405020304" pitchFamily="18" charset="0"/>
              </a:rPr>
              <a:t> can play in the </a:t>
            </a:r>
            <a:r>
              <a:rPr lang="en-US" altLang="zh-CN" sz="2000" dirty="0" err="1">
                <a:latin typeface="Times New Roman" panose="02020603050405020304" pitchFamily="18" charset="0"/>
              </a:rPr>
              <a:t>snow.It</a:t>
            </a:r>
            <a:r>
              <a:rPr lang="en-US" altLang="zh-CN" sz="2000" dirty="0">
                <a:latin typeface="Times New Roman" panose="02020603050405020304" pitchFamily="18" charset="0"/>
              </a:rPr>
              <a:t> is fun.”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>
                <a:latin typeface="Times New Roman" panose="02020603050405020304" pitchFamily="18" charset="0"/>
                <a:sym typeface="+mn-ea"/>
              </a:rPr>
              <a:t>November ＆ December</a:t>
            </a:r>
            <a:r>
              <a:rPr lang="zh-CN" altLang="en-US" sz="2000" i="1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  <a:sym typeface="+mn-ea"/>
              </a:rPr>
              <a:t>We are the best</a:t>
            </a:r>
            <a:r>
              <a:rPr lang="zh-CN" altLang="en-US" sz="2000" i="1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 err="1">
                <a:latin typeface="Times New Roman" panose="02020603050405020304" pitchFamily="18" charset="0"/>
              </a:rPr>
              <a:t>Mr</a:t>
            </a:r>
            <a:r>
              <a:rPr lang="en-US" altLang="zh-CN" sz="2000" dirty="0">
                <a:latin typeface="Times New Roman" panose="02020603050405020304" pitchFamily="18" charset="0"/>
              </a:rPr>
              <a:t> Moon says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“My birthday can be in every month</a:t>
            </a:r>
            <a:r>
              <a:rPr lang="zh-CN" altLang="en-US" sz="2000" dirty="0">
                <a:latin typeface="Times New Roman" panose="02020603050405020304" pitchFamily="18" charset="0"/>
              </a:rPr>
              <a:t>！</a:t>
            </a:r>
            <a:r>
              <a:rPr lang="en-US" altLang="zh-CN" sz="2000" dirty="0">
                <a:latin typeface="Times New Roman" panose="02020603050405020304" pitchFamily="18" charset="0"/>
              </a:rPr>
              <a:t>In every month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I will be big and round</a:t>
            </a:r>
            <a:r>
              <a:rPr lang="zh-CN" altLang="en-US" sz="2000" dirty="0">
                <a:latin typeface="Times New Roman" panose="02020603050405020304" pitchFamily="18" charset="0"/>
              </a:rPr>
              <a:t>！</a:t>
            </a:r>
            <a:r>
              <a:rPr lang="en-US" altLang="zh-CN" sz="2000" dirty="0">
                <a:latin typeface="Times New Roman" panose="02020603050405020304" pitchFamily="18" charset="0"/>
              </a:rPr>
              <a:t>”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</a:rPr>
              <a:t>（</a:t>
            </a:r>
            <a:r>
              <a:rPr lang="en-US" altLang="zh-CN" sz="2000" i="1" dirty="0" err="1">
                <a:latin typeface="Times New Roman" panose="02020603050405020304" pitchFamily="18" charset="0"/>
              </a:rPr>
              <a:t>Mr</a:t>
            </a:r>
            <a:r>
              <a:rPr lang="en-US" altLang="zh-CN" sz="2000" i="1" dirty="0">
                <a:latin typeface="Times New Roman" panose="02020603050405020304" pitchFamily="18" charset="0"/>
              </a:rPr>
              <a:t> Moon</a:t>
            </a:r>
            <a:r>
              <a:rPr lang="zh-CN" altLang="en-US" sz="2000" i="1" dirty="0">
                <a:latin typeface="Times New Roman" panose="02020603050405020304" pitchFamily="18" charset="0"/>
              </a:rPr>
              <a:t>：</a:t>
            </a:r>
            <a:r>
              <a:rPr lang="en-US" altLang="zh-CN" sz="2000" i="1" dirty="0">
                <a:latin typeface="Times New Roman" panose="02020603050405020304" pitchFamily="18" charset="0"/>
              </a:rPr>
              <a:t>Hmm....I know</a:t>
            </a:r>
            <a:r>
              <a:rPr lang="zh-CN" altLang="en-US" sz="2000" dirty="0">
                <a:latin typeface="Times New Roman" panose="02020603050405020304" pitchFamily="18" charset="0"/>
              </a:rPr>
              <a:t>）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8382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3782" y="2068195"/>
            <a:ext cx="78233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</a:rPr>
              <a:t>How is the weather in March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is the weather in April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is the weather in July and August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is the weather in September and October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How is the weather in November and December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7186" y="2395220"/>
            <a:ext cx="3533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warm and sunny.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7186" y="3168015"/>
            <a:ext cx="3396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rainy and green.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7186" y="3896995"/>
            <a:ext cx="3176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hot and sunny.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7186" y="4645025"/>
            <a:ext cx="3082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nice and cool.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87186" y="5377815"/>
            <a:ext cx="1725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cold.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3143" y="1797686"/>
            <a:ext cx="6832079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January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“I am the first.”</a:t>
            </a:r>
            <a:endParaRPr lang="en-US" altLang="zh-CN" sz="2000" dirty="0"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February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“The Spring Festival often comes in February.”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654367" y="2579397"/>
            <a:ext cx="671530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March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“______________________________________”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654366" y="3086762"/>
            <a:ext cx="697178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April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“_________________________________________”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654367" y="3604287"/>
            <a:ext cx="54906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May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“______________________________”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54367" y="4126892"/>
            <a:ext cx="4091185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June says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“Children＇s Day is fun.”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235743" y="4626637"/>
            <a:ext cx="807169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July and August say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“__________________And there is a long holiday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”</a:t>
            </a:r>
            <a:endParaRPr lang="zh-CN" altLang="en-US" sz="2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235743" y="5146702"/>
            <a:ext cx="814864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September and October say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“_______________in September and October.”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42887" y="5673118"/>
            <a:ext cx="794861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November and December say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“We are the eleventh and twelfth </a:t>
            </a:r>
            <a:r>
              <a:rPr lang="en-US" altLang="zh-CN" sz="2000" dirty="0" err="1">
                <a:latin typeface="Times New Roman" panose="02020603050405020304" pitchFamily="18" charset="0"/>
                <a:sym typeface="+mn-ea"/>
              </a:rPr>
              <a:t>month.We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are cold </a:t>
            </a:r>
            <a:r>
              <a:rPr lang="en-US" altLang="zh-CN" sz="2000" dirty="0" err="1">
                <a:latin typeface="Times New Roman" panose="02020603050405020304" pitchFamily="18" charset="0"/>
                <a:sym typeface="+mn-ea"/>
              </a:rPr>
              <a:t>months.You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can play in the </a:t>
            </a:r>
            <a:r>
              <a:rPr lang="en-US" altLang="zh-CN" sz="2000" dirty="0" err="1">
                <a:latin typeface="Times New Roman" panose="02020603050405020304" pitchFamily="18" charset="0"/>
                <a:sym typeface="+mn-ea"/>
              </a:rPr>
              <a:t>snow.It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is fun.”</a:t>
            </a:r>
            <a:endParaRPr lang="zh-CN" altLang="en-US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801177" y="2579397"/>
            <a:ext cx="451117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weather is warm and sunny in March.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9257" y="3086762"/>
            <a:ext cx="4578754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There is rain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and trees are green in April.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12118" y="3604287"/>
            <a:ext cx="3609643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 flowers are beautiful in May.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19375" y="4568277"/>
            <a:ext cx="244618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 are hot and sunny.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56927" y="5026747"/>
            <a:ext cx="2004075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It is nice and cool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3" y="1618855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is the weather in+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timg (7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717" y="3084831"/>
            <a:ext cx="2481263" cy="2068195"/>
          </a:xfrm>
          <a:prstGeom prst="rect">
            <a:avLst/>
          </a:prstGeom>
        </p:spPr>
      </p:pic>
      <p:pic>
        <p:nvPicPr>
          <p:cNvPr id="5" name="图片 4" descr="timg (8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178969" y="3089910"/>
            <a:ext cx="2349818" cy="2068830"/>
          </a:xfrm>
          <a:prstGeom prst="rect">
            <a:avLst/>
          </a:prstGeom>
        </p:spPr>
      </p:pic>
      <p:pic>
        <p:nvPicPr>
          <p:cNvPr id="6" name="图片 5" descr="timg (9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00775" y="3089910"/>
            <a:ext cx="2265998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67ddbf03-f583-4a28-b3ab-9c5716857b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3675</Words>
  <Application>WPS 演示</Application>
  <PresentationFormat>全屏显示(4:3)</PresentationFormat>
  <Paragraphs>182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1308</cp:revision>
  <dcterms:created xsi:type="dcterms:W3CDTF">2013-07-01T03:05:00Z</dcterms:created>
  <dcterms:modified xsi:type="dcterms:W3CDTF">2023-03-04T13:05:56Z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4ACC94D7948C484CB62ABA28918FBFA9</vt:lpwstr>
  </property>
</Properties>
</file>