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5" r:id="rId4"/>
  </p:sldMasterIdLst>
  <p:notesMasterIdLst>
    <p:notesMasterId r:id="rId6"/>
  </p:notesMasterIdLst>
  <p:handoutMasterIdLst>
    <p:handoutMasterId r:id="rId23"/>
  </p:handoutMasterIdLst>
  <p:sldIdLst>
    <p:sldId id="280" r:id="rId5"/>
    <p:sldId id="289" r:id="rId7"/>
    <p:sldId id="390" r:id="rId8"/>
    <p:sldId id="291" r:id="rId9"/>
    <p:sldId id="307" r:id="rId10"/>
    <p:sldId id="479" r:id="rId11"/>
    <p:sldId id="572" r:id="rId12"/>
    <p:sldId id="497" r:id="rId13"/>
    <p:sldId id="539" r:id="rId14"/>
    <p:sldId id="544" r:id="rId15"/>
    <p:sldId id="591" r:id="rId16"/>
    <p:sldId id="614" r:id="rId17"/>
    <p:sldId id="619" r:id="rId18"/>
    <p:sldId id="626" r:id="rId19"/>
    <p:sldId id="620" r:id="rId20"/>
    <p:sldId id="299" r:id="rId21"/>
    <p:sldId id="268" r:id="rId22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3" userDrawn="1">
          <p15:clr>
            <a:srgbClr val="A4A3A4"/>
          </p15:clr>
        </p15:guide>
        <p15:guide id="2" pos="29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-294" y="-138"/>
      </p:cViewPr>
      <p:guideLst>
        <p:guide orient="horz" pos="2093"/>
        <p:guide pos="292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notesViewPr>
    <p:cSldViewPr snapToGrid="0">
      <p:cViewPr varScale="1">
        <p:scale>
          <a:sx n="81" d="100"/>
          <a:sy n="81" d="100"/>
        </p:scale>
        <p:origin x="-2088" y="-102"/>
      </p:cViewPr>
      <p:guideLst>
        <p:guide orient="horz" pos="2880"/>
        <p:guide pos="2160"/>
      </p:guideLst>
    </p:cSldViewPr>
  </p:notes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14"/>
          <p:cNvSpPr>
            <a:spLocks noChangeArrowheads="1"/>
          </p:cNvSpPr>
          <p:nvPr userDrawn="1"/>
        </p:nvSpPr>
        <p:spPr bwMode="auto">
          <a:xfrm rot="10800000">
            <a:off x="-1" y="869694"/>
            <a:ext cx="6108339" cy="3740406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28"/>
          <p:cNvPicPr>
            <a:picLocks noChangeAspect="1"/>
          </p:cNvPicPr>
          <p:nvPr userDrawn="1"/>
        </p:nvPicPr>
        <p:blipFill>
          <a:blip r:embed="rId2" cstate="email"/>
          <a:srcRect b="-90"/>
          <a:stretch>
            <a:fillRect/>
          </a:stretch>
        </p:blipFill>
        <p:spPr>
          <a:xfrm>
            <a:off x="-9525" y="895350"/>
            <a:ext cx="6105525" cy="370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14"/>
          <p:cNvSpPr>
            <a:spLocks noChangeArrowheads="1"/>
          </p:cNvSpPr>
          <p:nvPr userDrawn="1"/>
        </p:nvSpPr>
        <p:spPr bwMode="auto">
          <a:xfrm>
            <a:off x="1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14"/>
          <p:cNvSpPr>
            <a:spLocks noChangeArrowheads="1"/>
          </p:cNvSpPr>
          <p:nvPr userDrawn="1"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" name="图片 6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8470107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8"/>
          <p:cNvSpPr>
            <a:spLocks noChangeArrowheads="1"/>
          </p:cNvSpPr>
          <p:nvPr userDrawn="1"/>
        </p:nvSpPr>
        <p:spPr bwMode="auto">
          <a:xfrm>
            <a:off x="5142016" y="252730"/>
            <a:ext cx="33733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河北教育出版社  四年级</a:t>
            </a: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 userDrawn="1"/>
        </p:nvSpPr>
        <p:spPr bwMode="auto">
          <a:xfrm>
            <a:off x="0" y="171612"/>
            <a:ext cx="9144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3" name="图片 21"/>
          <p:cNvPicPr>
            <a:picLocks noChangeAspect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>
          <a:xfrm>
            <a:off x="1675210" y="190500"/>
            <a:ext cx="7468790" cy="52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 userDrawn="1"/>
        </p:nvSpPr>
        <p:spPr bwMode="auto">
          <a:xfrm>
            <a:off x="4958564" y="280988"/>
            <a:ext cx="35365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河北教育出版社  四年级</a:t>
            </a:r>
            <a:r>
              <a:rPr lang="en-US" altLang="zh-CN" sz="18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8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8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8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129" name="图片 28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>
            <a:off x="8504635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146" name="矩形 14"/>
          <p:cNvSpPr>
            <a:spLocks noChangeArrowheads="1"/>
          </p:cNvSpPr>
          <p:nvPr userDrawn="1"/>
        </p:nvSpPr>
        <p:spPr bwMode="auto">
          <a:xfrm>
            <a:off x="0" y="840304"/>
            <a:ext cx="9144000" cy="3120789"/>
          </a:xfrm>
          <a:prstGeom prst="rect">
            <a:avLst/>
          </a:prstGeom>
          <a:solidFill>
            <a:srgbClr val="57D2E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47" name="图片 28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>
          <a:xfrm>
            <a:off x="203598" y="839788"/>
            <a:ext cx="8736806" cy="312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4"/>
          <p:cNvSpPr>
            <a:spLocks noChangeArrowheads="1"/>
          </p:cNvSpPr>
          <p:nvPr userDrawn="1"/>
        </p:nvSpPr>
        <p:spPr bwMode="auto">
          <a:xfrm>
            <a:off x="0" y="2214576"/>
            <a:ext cx="9144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8"/>
          <p:cNvSpPr>
            <a:spLocks noChangeArrowheads="1"/>
          </p:cNvSpPr>
          <p:nvPr userDrawn="1"/>
        </p:nvSpPr>
        <p:spPr bwMode="auto">
          <a:xfrm>
            <a:off x="1984773" y="2373313"/>
            <a:ext cx="582811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3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4.jpe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80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470107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83" name="组合 8"/>
          <p:cNvGrpSpPr/>
          <p:nvPr/>
        </p:nvGrpSpPr>
        <p:grpSpPr>
          <a:xfrm>
            <a:off x="819626" y="2497145"/>
            <a:ext cx="4888230" cy="937212"/>
            <a:chOff x="1178398" y="1722660"/>
            <a:chExt cx="3548062" cy="936731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2105678"/>
              <a:ext cx="2497138" cy="553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78398" y="1722660"/>
              <a:ext cx="3548062" cy="830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800" b="1" i="0" u="none" strike="noStrike" kern="1200" cap="none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How old are you</a:t>
              </a:r>
              <a:r>
                <a:rPr kumimoji="0" lang="zh-CN" altLang="en-US" sz="4800" b="1" i="0" u="none" strike="noStrike" kern="1200" cap="none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？</a:t>
              </a:r>
              <a:endParaRPr kumimoji="0" lang="zh-CN" altLang="en-US" sz="4800" b="1" i="0" u="none" strike="noStrike" kern="1200" cap="none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2" name="图片 1" descr="T1M5R1Fz8bXXXXXXXX_!!0-item_pic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088380" y="1522730"/>
            <a:ext cx="3060383" cy="436743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80564" y="1785222"/>
            <a:ext cx="2366353" cy="5799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1" hangingPunct="1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Unit </a:t>
            </a:r>
            <a:r>
              <a:rPr lang="en-US" altLang="zh-CN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3 </a:t>
            </a:r>
            <a:r>
              <a:rPr lang="en-US" altLang="zh-CN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Lesson </a:t>
            </a:r>
            <a:r>
              <a:rPr lang="en-US" altLang="zh-CN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13</a:t>
            </a:r>
            <a:endParaRPr lang="en-US" altLang="zh-CN" sz="2400" b="1" dirty="0">
              <a:solidFill>
                <a:prstClr val="black">
                  <a:lumMod val="85000"/>
                  <a:lumOff val="15000"/>
                </a:prst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72c5ed7N2593bd6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385" y="1737360"/>
            <a:ext cx="3240826" cy="394335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4354830" y="2760980"/>
            <a:ext cx="41803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——How old are you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？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354829" y="4471670"/>
            <a:ext cx="44210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——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I´m fifty years old.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4-150Q410042424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87217" y="1687830"/>
            <a:ext cx="3046632" cy="440817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4543426" y="2664460"/>
            <a:ext cx="41146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——How old are you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？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543424" y="4500245"/>
            <a:ext cx="46005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——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I´m seventy years old.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0" y="833326"/>
            <a:ext cx="1793174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z="32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9570" y="924560"/>
            <a:ext cx="14236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Let´s do it</a:t>
            </a:r>
            <a:endParaRPr lang="zh-CN" altLang="en-US" sz="20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77629" y="1004140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502218" y="1802765"/>
            <a:ext cx="2357914" cy="580390"/>
            <a:chOff x="4420" y="6662"/>
            <a:chExt cx="7355" cy="914"/>
          </a:xfrm>
        </p:grpSpPr>
        <p:sp>
          <p:nvSpPr>
            <p:cNvPr id="10" name="矩形标注 9"/>
            <p:cNvSpPr/>
            <p:nvPr/>
          </p:nvSpPr>
          <p:spPr>
            <a:xfrm>
              <a:off x="4420" y="6662"/>
              <a:ext cx="7156" cy="914"/>
            </a:xfrm>
            <a:prstGeom prst="wedgeRectCallout">
              <a:avLst>
                <a:gd name="adj1" fmla="val -135"/>
                <a:gd name="adj2" fmla="val 147483"/>
              </a:avLst>
            </a:prstGeom>
            <a:solidFill>
              <a:schemeClr val="accent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420" y="6662"/>
              <a:ext cx="7355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>
                  <a:latin typeface="Times New Roman" panose="02020603050405020304" pitchFamily="18" charset="0"/>
                </a:rPr>
                <a:t>How old are you</a:t>
              </a:r>
              <a:r>
                <a:rPr lang="zh-CN" altLang="en-US" sz="2000">
                  <a:latin typeface="Times New Roman" panose="02020603050405020304" pitchFamily="18" charset="0"/>
                </a:rPr>
                <a:t>？</a:t>
              </a:r>
              <a:endParaRPr lang="zh-CN" altLang="en-US" sz="20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414010" y="1929765"/>
            <a:ext cx="1486853" cy="744220"/>
            <a:chOff x="6205" y="7873"/>
            <a:chExt cx="3122" cy="1172"/>
          </a:xfrm>
        </p:grpSpPr>
        <p:sp>
          <p:nvSpPr>
            <p:cNvPr id="12" name="圆角矩形标注 11"/>
            <p:cNvSpPr/>
            <p:nvPr/>
          </p:nvSpPr>
          <p:spPr>
            <a:xfrm>
              <a:off x="6205" y="7873"/>
              <a:ext cx="3122" cy="1172"/>
            </a:xfrm>
            <a:prstGeom prst="wedgeRoundRectCallout">
              <a:avLst>
                <a:gd name="adj1" fmla="val 22613"/>
                <a:gd name="adj2" fmla="val 118515"/>
                <a:gd name="adj3" fmla="val 16667"/>
              </a:avLst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487" y="8048"/>
              <a:ext cx="2840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latin typeface="Times New Roman" panose="02020603050405020304" pitchFamily="18" charset="0"/>
                </a:rPr>
                <a:t>I´m ten.</a:t>
              </a:r>
              <a:endParaRPr lang="en-US" altLang="zh-CN" sz="2000" dirty="0">
                <a:latin typeface="Times New Roman" panose="02020603050405020304" pitchFamily="18" charset="0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020378" y="3052445"/>
            <a:ext cx="1257300" cy="331851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414010" y="3438526"/>
            <a:ext cx="1135380" cy="2681605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369570" y="4037330"/>
            <a:ext cx="1733074" cy="953770"/>
            <a:chOff x="776" y="6358"/>
            <a:chExt cx="3639" cy="1502"/>
          </a:xfrm>
        </p:grpSpPr>
        <p:sp>
          <p:nvSpPr>
            <p:cNvPr id="17" name="圆角矩形标注 16"/>
            <p:cNvSpPr/>
            <p:nvPr/>
          </p:nvSpPr>
          <p:spPr>
            <a:xfrm>
              <a:off x="776" y="6358"/>
              <a:ext cx="3639" cy="1502"/>
            </a:xfrm>
            <a:prstGeom prst="wedgeRoundRectCallout">
              <a:avLst>
                <a:gd name="adj1" fmla="val 87098"/>
                <a:gd name="adj2" fmla="val -72303"/>
                <a:gd name="adj3" fmla="val 16667"/>
              </a:avLst>
            </a:prstGeom>
            <a:solidFill>
              <a:srgbClr val="92D05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97" y="6358"/>
              <a:ext cx="3319" cy="1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latin typeface="Times New Roman" panose="02020603050405020304" pitchFamily="18" charset="0"/>
                </a:rPr>
                <a:t>When is your birthday</a:t>
              </a:r>
              <a:r>
                <a:rPr lang="zh-CN" altLang="en-US" sz="2000" dirty="0">
                  <a:latin typeface="Times New Roman" panose="02020603050405020304" pitchFamily="18" charset="0"/>
                </a:rPr>
                <a:t>？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817995" y="3168650"/>
            <a:ext cx="2001203" cy="1372870"/>
            <a:chOff x="14316" y="4990"/>
            <a:chExt cx="4202" cy="2162"/>
          </a:xfrm>
        </p:grpSpPr>
        <p:sp>
          <p:nvSpPr>
            <p:cNvPr id="20" name="云形标注 19"/>
            <p:cNvSpPr/>
            <p:nvPr/>
          </p:nvSpPr>
          <p:spPr>
            <a:xfrm>
              <a:off x="14316" y="4990"/>
              <a:ext cx="4202" cy="2162"/>
            </a:xfrm>
            <a:prstGeom prst="cloudCallout">
              <a:avLst>
                <a:gd name="adj1" fmla="val -68300"/>
                <a:gd name="adj2" fmla="val -5134"/>
              </a:avLst>
            </a:prstGeom>
            <a:solidFill>
              <a:schemeClr val="bg1">
                <a:lumMod val="8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4772" y="5660"/>
              <a:ext cx="3272" cy="6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>
                  <a:latin typeface="Times New Roman" panose="02020603050405020304" pitchFamily="18" charset="0"/>
                </a:rPr>
                <a:t>December 17</a:t>
              </a:r>
              <a:endParaRPr lang="en-US" altLang="zh-CN" sz="2000">
                <a:latin typeface="Times New Roman" panose="02020603050405020304" pitchFamily="18" charset="0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3444240" y="1079501"/>
            <a:ext cx="33737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Ask and answer.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67439" y="3176905"/>
            <a:ext cx="1257300" cy="331851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509362" y="1793240"/>
            <a:ext cx="2357914" cy="580390"/>
            <a:chOff x="4420" y="6662"/>
            <a:chExt cx="7355" cy="914"/>
          </a:xfrm>
        </p:grpSpPr>
        <p:sp>
          <p:nvSpPr>
            <p:cNvPr id="4" name="矩形标注 3"/>
            <p:cNvSpPr/>
            <p:nvPr/>
          </p:nvSpPr>
          <p:spPr>
            <a:xfrm>
              <a:off x="4420" y="6662"/>
              <a:ext cx="7156" cy="914"/>
            </a:xfrm>
            <a:prstGeom prst="wedgeRectCallout">
              <a:avLst>
                <a:gd name="adj1" fmla="val -17511"/>
                <a:gd name="adj2" fmla="val 172428"/>
              </a:avLst>
            </a:prstGeom>
            <a:solidFill>
              <a:schemeClr val="accent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420" y="6662"/>
              <a:ext cx="7355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>
                  <a:latin typeface="Times New Roman" panose="02020603050405020304" pitchFamily="18" charset="0"/>
                </a:rPr>
                <a:t>How old are you</a:t>
              </a:r>
              <a:r>
                <a:rPr lang="zh-CN" altLang="en-US" sz="2000">
                  <a:latin typeface="Times New Roman" panose="02020603050405020304" pitchFamily="18" charset="0"/>
                </a:rPr>
                <a:t>？</a:t>
              </a:r>
              <a:endParaRPr lang="zh-CN" altLang="en-US" sz="20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02406" y="4057015"/>
            <a:ext cx="1733074" cy="953770"/>
            <a:chOff x="776" y="6358"/>
            <a:chExt cx="3639" cy="1502"/>
          </a:xfrm>
        </p:grpSpPr>
        <p:sp>
          <p:nvSpPr>
            <p:cNvPr id="17" name="圆角矩形标注 16"/>
            <p:cNvSpPr/>
            <p:nvPr/>
          </p:nvSpPr>
          <p:spPr>
            <a:xfrm>
              <a:off x="776" y="6358"/>
              <a:ext cx="3639" cy="1502"/>
            </a:xfrm>
            <a:prstGeom prst="wedgeRoundRectCallout">
              <a:avLst>
                <a:gd name="adj1" fmla="val 67422"/>
                <a:gd name="adj2" fmla="val -27696"/>
                <a:gd name="adj3" fmla="val 16667"/>
              </a:avLst>
            </a:prstGeom>
            <a:solidFill>
              <a:srgbClr val="92D05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97" y="6358"/>
              <a:ext cx="3319" cy="1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>
                  <a:latin typeface="Times New Roman" panose="02020603050405020304" pitchFamily="18" charset="0"/>
                </a:rPr>
                <a:t>When is your birthday</a:t>
              </a:r>
              <a:r>
                <a:rPr lang="zh-CN" altLang="en-US" sz="2000">
                  <a:latin typeface="Times New Roman" panose="02020603050405020304" pitchFamily="18" charset="0"/>
                </a:rPr>
                <a:t>？</a:t>
              </a:r>
              <a:endParaRPr lang="zh-CN" altLang="en-US" sz="2000">
                <a:latin typeface="Times New Roman" panose="02020603050405020304" pitchFamily="18" charset="0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6843" y="4116071"/>
            <a:ext cx="1866900" cy="2436495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4732973" y="2843530"/>
            <a:ext cx="1824514" cy="744220"/>
            <a:chOff x="6205" y="7873"/>
            <a:chExt cx="3122" cy="1172"/>
          </a:xfrm>
        </p:grpSpPr>
        <p:sp>
          <p:nvSpPr>
            <p:cNvPr id="19" name="圆角矩形标注 18"/>
            <p:cNvSpPr/>
            <p:nvPr/>
          </p:nvSpPr>
          <p:spPr>
            <a:xfrm>
              <a:off x="6205" y="7873"/>
              <a:ext cx="3122" cy="1172"/>
            </a:xfrm>
            <a:prstGeom prst="wedgeRoundRectCallout">
              <a:avLst>
                <a:gd name="adj1" fmla="val 22613"/>
                <a:gd name="adj2" fmla="val 118515"/>
                <a:gd name="adj3" fmla="val 16667"/>
              </a:avLst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487" y="8048"/>
              <a:ext cx="2559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>
                  <a:latin typeface="Times New Roman" panose="02020603050405020304" pitchFamily="18" charset="0"/>
                </a:rPr>
                <a:t>I´m eleven.</a:t>
              </a:r>
              <a:endParaRPr lang="en-US" altLang="zh-CN" sz="20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817995" y="3168650"/>
            <a:ext cx="2001203" cy="1372870"/>
            <a:chOff x="14316" y="4990"/>
            <a:chExt cx="4202" cy="2162"/>
          </a:xfrm>
        </p:grpSpPr>
        <p:sp>
          <p:nvSpPr>
            <p:cNvPr id="23" name="云形标注 22"/>
            <p:cNvSpPr/>
            <p:nvPr/>
          </p:nvSpPr>
          <p:spPr>
            <a:xfrm>
              <a:off x="14316" y="4990"/>
              <a:ext cx="4202" cy="2162"/>
            </a:xfrm>
            <a:prstGeom prst="cloudCallout">
              <a:avLst>
                <a:gd name="adj1" fmla="val -70823"/>
                <a:gd name="adj2" fmla="val 49074"/>
              </a:avLst>
            </a:prstGeom>
            <a:solidFill>
              <a:schemeClr val="bg1">
                <a:lumMod val="8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4772" y="5660"/>
              <a:ext cx="3272" cy="6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>
                  <a:latin typeface="Times New Roman" panose="02020603050405020304" pitchFamily="18" charset="0"/>
                </a:rPr>
                <a:t>December 17</a:t>
              </a:r>
              <a:endParaRPr lang="en-US" altLang="zh-CN" sz="2000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67439" y="3176905"/>
            <a:ext cx="1257300" cy="331851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509362" y="1793240"/>
            <a:ext cx="2357914" cy="580390"/>
            <a:chOff x="4420" y="6662"/>
            <a:chExt cx="7355" cy="914"/>
          </a:xfrm>
        </p:grpSpPr>
        <p:sp>
          <p:nvSpPr>
            <p:cNvPr id="4" name="矩形标注 3"/>
            <p:cNvSpPr/>
            <p:nvPr/>
          </p:nvSpPr>
          <p:spPr>
            <a:xfrm>
              <a:off x="4420" y="6662"/>
              <a:ext cx="7156" cy="914"/>
            </a:xfrm>
            <a:prstGeom prst="wedgeRectCallout">
              <a:avLst>
                <a:gd name="adj1" fmla="val -17511"/>
                <a:gd name="adj2" fmla="val 172428"/>
              </a:avLst>
            </a:prstGeom>
            <a:solidFill>
              <a:schemeClr val="accent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420" y="6662"/>
              <a:ext cx="7355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>
                  <a:latin typeface="Times New Roman" panose="02020603050405020304" pitchFamily="18" charset="0"/>
                </a:rPr>
                <a:t>How old are you</a:t>
              </a:r>
              <a:r>
                <a:rPr lang="zh-CN" altLang="en-US" sz="2000">
                  <a:latin typeface="Times New Roman" panose="02020603050405020304" pitchFamily="18" charset="0"/>
                </a:rPr>
                <a:t>？</a:t>
              </a:r>
              <a:endParaRPr lang="zh-CN" altLang="en-US" sz="20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02406" y="4057015"/>
            <a:ext cx="1733074" cy="953770"/>
            <a:chOff x="776" y="6358"/>
            <a:chExt cx="3639" cy="1502"/>
          </a:xfrm>
        </p:grpSpPr>
        <p:sp>
          <p:nvSpPr>
            <p:cNvPr id="17" name="圆角矩形标注 16"/>
            <p:cNvSpPr/>
            <p:nvPr/>
          </p:nvSpPr>
          <p:spPr>
            <a:xfrm>
              <a:off x="776" y="6358"/>
              <a:ext cx="3639" cy="1502"/>
            </a:xfrm>
            <a:prstGeom prst="wedgeRoundRectCallout">
              <a:avLst>
                <a:gd name="adj1" fmla="val 67422"/>
                <a:gd name="adj2" fmla="val -27696"/>
                <a:gd name="adj3" fmla="val 16667"/>
              </a:avLst>
            </a:prstGeom>
            <a:solidFill>
              <a:srgbClr val="92D05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97" y="6358"/>
              <a:ext cx="3319" cy="1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latin typeface="Times New Roman" panose="02020603050405020304" pitchFamily="18" charset="0"/>
                </a:rPr>
                <a:t>When is your birthday</a:t>
              </a:r>
              <a:r>
                <a:rPr lang="zh-CN" altLang="en-US" sz="2000" dirty="0">
                  <a:latin typeface="Times New Roman" panose="02020603050405020304" pitchFamily="18" charset="0"/>
                </a:rPr>
                <a:t>？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pic>
        <p:nvPicPr>
          <p:cNvPr id="16" name="图片 15" descr="kaozhuohongsewenhaode3Dxiaoren_3888566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835492" y="3947795"/>
            <a:ext cx="1123474" cy="2547620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5134452" y="1945005"/>
            <a:ext cx="1824514" cy="744220"/>
            <a:chOff x="6205" y="7873"/>
            <a:chExt cx="3122" cy="1172"/>
          </a:xfrm>
        </p:grpSpPr>
        <p:sp>
          <p:nvSpPr>
            <p:cNvPr id="20" name="圆角矩形标注 19"/>
            <p:cNvSpPr/>
            <p:nvPr/>
          </p:nvSpPr>
          <p:spPr>
            <a:xfrm>
              <a:off x="6205" y="7873"/>
              <a:ext cx="3122" cy="1172"/>
            </a:xfrm>
            <a:prstGeom prst="wedgeRoundRectCallout">
              <a:avLst>
                <a:gd name="adj1" fmla="val 22613"/>
                <a:gd name="adj2" fmla="val 118515"/>
                <a:gd name="adj3" fmla="val 16667"/>
              </a:avLst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487" y="8048"/>
              <a:ext cx="2559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>
                  <a:latin typeface="Times New Roman" panose="02020603050405020304" pitchFamily="18" charset="0"/>
                </a:rPr>
                <a:t>I´m......</a:t>
              </a:r>
              <a:endParaRPr lang="en-US" altLang="zh-CN" sz="20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078980" y="2984500"/>
            <a:ext cx="2001203" cy="1372870"/>
            <a:chOff x="14316" y="4990"/>
            <a:chExt cx="4202" cy="2162"/>
          </a:xfrm>
        </p:grpSpPr>
        <p:sp>
          <p:nvSpPr>
            <p:cNvPr id="24" name="云形标注 23"/>
            <p:cNvSpPr/>
            <p:nvPr/>
          </p:nvSpPr>
          <p:spPr>
            <a:xfrm>
              <a:off x="14316" y="4990"/>
              <a:ext cx="4202" cy="2162"/>
            </a:xfrm>
            <a:prstGeom prst="cloudCallout">
              <a:avLst>
                <a:gd name="adj1" fmla="val -44740"/>
                <a:gd name="adj2" fmla="val 63876"/>
              </a:avLst>
            </a:prstGeom>
            <a:solidFill>
              <a:schemeClr val="bg1">
                <a:lumMod val="8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4772" y="5660"/>
              <a:ext cx="2407" cy="6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>
                  <a:latin typeface="Times New Roman" panose="02020603050405020304" pitchFamily="18" charset="0"/>
                </a:rPr>
                <a:t>...............</a:t>
              </a:r>
              <a:endParaRPr lang="en-US" altLang="zh-CN" sz="2000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085499" y="3241040"/>
            <a:ext cx="6513195" cy="32893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93859" y="2223770"/>
            <a:ext cx="1461611" cy="430657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740819" y="4829811"/>
            <a:ext cx="96488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Danny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859655" y="4829811"/>
            <a:ext cx="12011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July 25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031832" y="4829811"/>
            <a:ext cx="10348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eleven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038701" y="1029970"/>
            <a:ext cx="3476149" cy="1160780"/>
            <a:chOff x="1831" y="1529"/>
            <a:chExt cx="7299" cy="1828"/>
          </a:xfrm>
        </p:grpSpPr>
        <p:sp>
          <p:nvSpPr>
            <p:cNvPr id="18" name="圆角矩形标注 17"/>
            <p:cNvSpPr/>
            <p:nvPr/>
          </p:nvSpPr>
          <p:spPr>
            <a:xfrm>
              <a:off x="1831" y="1529"/>
              <a:ext cx="7299" cy="1828"/>
            </a:xfrm>
            <a:prstGeom prst="wedgeRoundRectCallout">
              <a:avLst>
                <a:gd name="adj1" fmla="val -47849"/>
                <a:gd name="adj2" fmla="val 82330"/>
                <a:gd name="adj3" fmla="val 16667"/>
              </a:avLst>
            </a:prstGeom>
            <a:solidFill>
              <a:schemeClr val="accent2">
                <a:lumMod val="7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012" y="1662"/>
              <a:ext cx="6936" cy="1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Times New Roman" panose="02020603050405020304" pitchFamily="18" charset="0"/>
                </a:rPr>
                <a:t>Steven is </a:t>
              </a:r>
              <a:r>
                <a:rPr lang="en-US" altLang="zh-CN" sz="2400" dirty="0" err="1">
                  <a:latin typeface="Times New Roman" panose="02020603050405020304" pitchFamily="18" charset="0"/>
                </a:rPr>
                <a:t>ten.His</a:t>
              </a:r>
              <a:r>
                <a:rPr lang="en-US" altLang="zh-CN" sz="2400" dirty="0">
                  <a:latin typeface="Times New Roman" panose="02020603050405020304" pitchFamily="18" charset="0"/>
                </a:rPr>
                <a:t> birthday is December 17.</a:t>
              </a:r>
              <a:endParaRPr lang="en-US" altLang="zh-CN" sz="2400" dirty="0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9"/>
          <p:cNvSpPr>
            <a:spLocks noChangeArrowheads="1"/>
          </p:cNvSpPr>
          <p:nvPr/>
        </p:nvSpPr>
        <p:spPr bwMode="auto">
          <a:xfrm>
            <a:off x="953453" y="2518411"/>
            <a:ext cx="7237095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 smtClean="0">
                <a:latin typeface="Times New Roman" panose="02020603050405020304" pitchFamily="18" charset="0"/>
              </a:rPr>
              <a:t>1.Recite the text and words</a:t>
            </a:r>
            <a:r>
              <a:rPr lang="en-US" altLang="zh-CN" sz="3200" b="1" dirty="0">
                <a:latin typeface="Times New Roman" panose="02020603050405020304" pitchFamily="18" charset="0"/>
                <a:sym typeface="+mn-ea"/>
              </a:rPr>
              <a:t>.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endParaRPr lang="en-US" altLang="zh-CN" sz="3200" b="1" dirty="0">
              <a:latin typeface="Times New Roman" panose="02020603050405020304" pitchFamily="18" charset="0"/>
            </a:endParaRPr>
          </a:p>
          <a:p>
            <a:r>
              <a:rPr lang="en-US" altLang="zh-CN" sz="3200" b="1" dirty="0">
                <a:latin typeface="Times New Roman" panose="02020603050405020304" pitchFamily="18" charset="0"/>
              </a:rPr>
              <a:t>2.Practice the sentence“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——How old are you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——I´m+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数字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+years old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.</a:t>
            </a:r>
            <a:r>
              <a:rPr lang="en-US" altLang="zh-CN" sz="3200" b="1" dirty="0" smtClean="0">
                <a:latin typeface="Times New Roman" panose="02020603050405020304" pitchFamily="18" charset="0"/>
              </a:rPr>
              <a:t>” </a:t>
            </a:r>
            <a:endParaRPr lang="en-US" altLang="zh-CN" sz="3200" b="1" dirty="0"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0" y="1219201"/>
            <a:ext cx="2291938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Homework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157162" y="1390650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 bwMode="auto">
          <a:xfrm>
            <a:off x="0" y="1109663"/>
            <a:ext cx="1996917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157162" y="1281112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1109663" y="1814196"/>
            <a:ext cx="7147084" cy="95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sz="2800" b="1" dirty="0">
                <a:latin typeface="Times New Roman" panose="02020603050405020304" pitchFamily="18" charset="0"/>
                <a:sym typeface="+mn-ea"/>
              </a:rPr>
              <a:t>Please describe </a:t>
            </a:r>
            <a:r>
              <a:rPr lang="en-US" sz="2800" b="1" dirty="0">
                <a:latin typeface="Times New Roman" panose="02020603050405020304" pitchFamily="18" charset="0"/>
                <a:sym typeface="+mn-ea"/>
              </a:rPr>
              <a:t>them with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“——How old are you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——I´m+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数字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+years old.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”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6724" y="1200785"/>
            <a:ext cx="1539076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Warm-up</a:t>
            </a:r>
            <a:endParaRPr lang="zh-CN" altLang="en-US" sz="2400" dirty="0"/>
          </a:p>
        </p:txBody>
      </p:sp>
      <p:pic>
        <p:nvPicPr>
          <p:cNvPr id="2" name="图片 1" descr="6dc0301ajw1e3b6arjl03j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22409" y="3230088"/>
            <a:ext cx="1774508" cy="2154712"/>
          </a:xfrm>
          <a:prstGeom prst="rect">
            <a:avLst/>
          </a:prstGeom>
        </p:spPr>
      </p:pic>
      <p:pic>
        <p:nvPicPr>
          <p:cNvPr id="3" name="图片 2" descr="T1jxeuXyNaXXXXXXXX_!!0-item_pic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410426" y="3230088"/>
            <a:ext cx="1963103" cy="2154712"/>
          </a:xfrm>
          <a:prstGeom prst="rect">
            <a:avLst/>
          </a:prstGeom>
        </p:spPr>
      </p:pic>
      <p:pic>
        <p:nvPicPr>
          <p:cNvPr id="4" name="图片 3" descr="201407181134026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787039" y="3229977"/>
            <a:ext cx="1308259" cy="21541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ldLvl="0" autoUpdateAnimBg="0"/>
      <p:bldP spid="32770" grpId="1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90024" y="6038964"/>
            <a:ext cx="8800743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句型</a:t>
            </a:r>
            <a:r>
              <a:rPr 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——How old are you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——I´m+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数字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+years old.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 descr="135286029135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0024" y="1052830"/>
            <a:ext cx="2704624" cy="2019300"/>
          </a:xfrm>
          <a:prstGeom prst="rect">
            <a:avLst/>
          </a:prstGeom>
        </p:spPr>
      </p:pic>
      <p:pic>
        <p:nvPicPr>
          <p:cNvPr id="6" name="图片 5" descr="T10bhJFkRbXXX82Bc8_07141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15791" y="3375660"/>
            <a:ext cx="1852613" cy="24701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335346" y="1397635"/>
            <a:ext cx="43131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——How old are you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？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35346" y="2200275"/>
            <a:ext cx="4561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——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I´m five years old.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35345" y="3843655"/>
            <a:ext cx="43123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——How old are you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？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335346" y="4888230"/>
            <a:ext cx="47101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——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I´m fifteen years old.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  <p:bldP spid="10" grpId="0"/>
      <p:bldP spid="11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0" y="1138126"/>
            <a:ext cx="1570435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z="24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157162" y="1309575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54831" y="1229360"/>
            <a:ext cx="1007007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Chant</a:t>
            </a:r>
            <a:endParaRPr lang="zh-CN" altLang="en-US" sz="2400" dirty="0"/>
          </a:p>
        </p:txBody>
      </p:sp>
      <p:pic>
        <p:nvPicPr>
          <p:cNvPr id="9" name="图片 8" descr="T1jxeuXyNaXXXXXXXX_!!0-item_pic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97756" y="1845310"/>
            <a:ext cx="1433513" cy="1911350"/>
          </a:xfrm>
          <a:prstGeom prst="rect">
            <a:avLst/>
          </a:prstGeom>
        </p:spPr>
      </p:pic>
      <p:pic>
        <p:nvPicPr>
          <p:cNvPr id="11" name="图片 10" descr="201407181134026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160622" y="4004311"/>
            <a:ext cx="1308259" cy="261683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4043363" y="2045335"/>
            <a:ext cx="39246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——How old are you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？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043362" y="3061335"/>
            <a:ext cx="41506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——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I´m ten years old.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043363" y="4685030"/>
            <a:ext cx="39246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——How old are you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？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043363" y="5701030"/>
            <a:ext cx="43982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——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I´m twenty years old.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061867" y="1156336"/>
            <a:ext cx="6082133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</a:rPr>
              <a:t>Steven</a:t>
            </a:r>
            <a:r>
              <a:rPr lang="zh-CN" altLang="en-US" sz="2400" dirty="0">
                <a:latin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</a:rPr>
              <a:t>How old are you</a:t>
            </a:r>
            <a:r>
              <a:rPr lang="zh-CN" altLang="en-US" sz="2400" dirty="0">
                <a:latin typeface="Times New Roman" panose="02020603050405020304" pitchFamily="18" charset="0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</a:rPr>
              <a:t>Danny</a:t>
            </a:r>
            <a:r>
              <a:rPr lang="zh-CN" altLang="en-US" sz="2400" dirty="0">
                <a:latin typeface="Times New Roman" panose="02020603050405020304" pitchFamily="18" charset="0"/>
              </a:rPr>
              <a:t>？</a:t>
            </a:r>
            <a:endParaRPr lang="zh-CN" altLang="en-US" sz="2400" dirty="0">
              <a:latin typeface="Times New Roman" panose="02020603050405020304" pitchFamily="18" charset="0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</a:rPr>
              <a:t>Danny</a:t>
            </a:r>
            <a:r>
              <a:rPr lang="zh-CN" altLang="en-US" sz="2400" dirty="0">
                <a:latin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I´m nineteen years old</a:t>
            </a:r>
            <a:r>
              <a:rPr lang="en-US" altLang="zh-CN" sz="2400" dirty="0">
                <a:latin typeface="Times New Roman" panose="02020603050405020304" pitchFamily="18" charset="0"/>
              </a:rPr>
              <a:t>.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</a:rPr>
              <a:t>Jenny</a:t>
            </a:r>
            <a:r>
              <a:rPr lang="zh-CN" altLang="en-US" sz="2400" dirty="0">
                <a:latin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</a:rPr>
              <a:t>No</a:t>
            </a:r>
            <a:r>
              <a:rPr lang="zh-CN" altLang="en-US" sz="2400" dirty="0">
                <a:latin typeface="Times New Roman" panose="02020603050405020304" pitchFamily="18" charset="0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</a:rPr>
              <a:t>you´re not</a:t>
            </a:r>
            <a:r>
              <a:rPr lang="zh-CN" altLang="en-US" sz="2400" dirty="0">
                <a:latin typeface="Times New Roman" panose="02020603050405020304" pitchFamily="18" charset="0"/>
              </a:rPr>
              <a:t>！</a:t>
            </a:r>
            <a:r>
              <a:rPr lang="en-US" altLang="zh-CN" sz="2400" dirty="0">
                <a:latin typeface="Times New Roman" panose="02020603050405020304" pitchFamily="18" charset="0"/>
              </a:rPr>
              <a:t>You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´re eleven years old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！</a:t>
            </a:r>
            <a:endParaRPr lang="zh-CN" altLang="en-US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</a:rPr>
              <a:t>Danny</a:t>
            </a:r>
            <a:r>
              <a:rPr lang="zh-CN" altLang="en-US" sz="2400" dirty="0">
                <a:latin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</a:rPr>
              <a:t>Okay</a:t>
            </a:r>
            <a:r>
              <a:rPr lang="zh-CN" altLang="en-US" sz="2400" dirty="0">
                <a:latin typeface="Times New Roman" panose="02020603050405020304" pitchFamily="18" charset="0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</a:rPr>
              <a:t>okay</a:t>
            </a:r>
            <a:r>
              <a:rPr lang="zh-CN" altLang="en-US" sz="2400" dirty="0">
                <a:latin typeface="Times New Roman" panose="02020603050405020304" pitchFamily="18" charset="0"/>
              </a:rPr>
              <a:t>！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I´m eleven.</a:t>
            </a:r>
            <a:endParaRPr lang="en-US" altLang="zh-CN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Jenny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How old are you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Steven</a:t>
            </a:r>
            <a:r>
              <a:rPr lang="zh-CN" altLang="en-US" sz="2400" dirty="0">
                <a:latin typeface="Times New Roman" panose="02020603050405020304" pitchFamily="18" charset="0"/>
              </a:rPr>
              <a:t>？</a:t>
            </a:r>
            <a:endParaRPr lang="zh-CN" altLang="en-US" sz="2400" dirty="0">
              <a:latin typeface="Times New Roman" panose="02020603050405020304" pitchFamily="18" charset="0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Steven</a:t>
            </a:r>
            <a:r>
              <a:rPr lang="zh-CN" altLang="en-US" sz="2400" dirty="0">
                <a:latin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I´m ten years old</a:t>
            </a:r>
            <a:r>
              <a:rPr lang="en-US" altLang="zh-CN" sz="2400" dirty="0">
                <a:latin typeface="Times New Roman" panose="02020603050405020304" pitchFamily="18" charset="0"/>
              </a:rPr>
              <a:t>.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400" dirty="0">
                <a:latin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</a:rPr>
              <a:t>When is your birthday</a:t>
            </a:r>
            <a:r>
              <a:rPr lang="zh-CN" altLang="en-US" sz="2400" dirty="0">
                <a:latin typeface="Times New Roman" panose="02020603050405020304" pitchFamily="18" charset="0"/>
              </a:rPr>
              <a:t>？</a:t>
            </a:r>
            <a:endParaRPr lang="zh-CN" altLang="en-US" sz="2400" dirty="0">
              <a:latin typeface="Times New Roman" panose="02020603050405020304" pitchFamily="18" charset="0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Steven</a:t>
            </a:r>
            <a:r>
              <a:rPr lang="zh-CN" altLang="en-US" sz="2400" dirty="0">
                <a:latin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</a:rPr>
              <a:t>My birthday is December 17.When is your birthday</a:t>
            </a:r>
            <a:r>
              <a:rPr lang="zh-CN" altLang="en-US" sz="2400" dirty="0">
                <a:latin typeface="Times New Roman" panose="02020603050405020304" pitchFamily="18" charset="0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</a:rPr>
              <a:t>Danny</a:t>
            </a:r>
            <a:r>
              <a:rPr lang="zh-CN" altLang="en-US" sz="2400" dirty="0">
                <a:latin typeface="Times New Roman" panose="02020603050405020304" pitchFamily="18" charset="0"/>
              </a:rPr>
              <a:t>？</a:t>
            </a:r>
            <a:endParaRPr lang="zh-CN" altLang="en-US" sz="2400" dirty="0">
              <a:latin typeface="Times New Roman" panose="02020603050405020304" pitchFamily="18" charset="0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October 52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！</a:t>
            </a:r>
            <a:endParaRPr lang="zh-CN" altLang="en-US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Jenny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！</a:t>
            </a:r>
            <a:endParaRPr lang="zh-CN" altLang="en-US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Okay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okay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！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My birthday is July 25.</a:t>
            </a:r>
            <a:endParaRPr lang="en-US" altLang="zh-CN" sz="2400" dirty="0">
              <a:latin typeface="Times New Roman" panose="02020603050405020304" pitchFamily="18" charset="0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05740" y="765811"/>
            <a:ext cx="2855595" cy="5944235"/>
            <a:chOff x="1665" y="1549"/>
            <a:chExt cx="5372" cy="838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665" y="1549"/>
              <a:ext cx="5366" cy="623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665" y="7788"/>
              <a:ext cx="5373" cy="2149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1120322"/>
            <a:ext cx="2588821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Ask and answer</a:t>
            </a:r>
            <a:endParaRPr lang="zh-CN" altLang="en-US" sz="24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5"/>
          <p:cNvSpPr/>
          <p:nvPr/>
        </p:nvSpPr>
        <p:spPr bwMode="auto">
          <a:xfrm>
            <a:off x="157162" y="1291771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246310" y="2293908"/>
            <a:ext cx="6910863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</a:rPr>
              <a:t>How old is Danny</a:t>
            </a:r>
            <a:r>
              <a:rPr lang="zh-CN" altLang="en-US" sz="2800" dirty="0">
                <a:latin typeface="Times New Roman" panose="02020603050405020304" pitchFamily="18" charset="0"/>
              </a:rPr>
              <a:t>？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endParaRPr lang="zh-CN" altLang="en-US" sz="2400" dirty="0">
              <a:latin typeface="Times New Roman" panose="02020603050405020304" pitchFamily="18" charset="0"/>
            </a:endParaRPr>
          </a:p>
          <a:p>
            <a:r>
              <a:rPr lang="zh-CN" altLang="en-US" sz="2800" dirty="0">
                <a:latin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How old is Steven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800" dirty="0">
              <a:latin typeface="Times New Roman" panose="02020603050405020304" pitchFamily="18" charset="0"/>
              <a:sym typeface="+mn-ea"/>
            </a:endParaRPr>
          </a:p>
          <a:p>
            <a:endParaRPr lang="zh-CN" altLang="en-US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When is Steven´s birthday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800" dirty="0">
              <a:latin typeface="Times New Roman" panose="02020603050405020304" pitchFamily="18" charset="0"/>
              <a:sym typeface="+mn-ea"/>
            </a:endParaRPr>
          </a:p>
          <a:p>
            <a:endParaRPr lang="zh-CN" altLang="en-US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4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When is Danny´s birthday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800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09250" y="2691417"/>
            <a:ext cx="4145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He is eleven years old.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09249" y="3494057"/>
            <a:ext cx="3705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He is ten years old.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09249" y="4295427"/>
            <a:ext cx="49820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His birthday is December 17.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09249" y="5098067"/>
            <a:ext cx="38772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His birthday is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july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25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1113518"/>
            <a:ext cx="2361010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0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Read and retell </a:t>
            </a:r>
            <a:endParaRPr lang="zh-CN" altLang="en-US" sz="20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5"/>
          <p:cNvSpPr/>
          <p:nvPr/>
        </p:nvSpPr>
        <p:spPr bwMode="auto">
          <a:xfrm>
            <a:off x="157162" y="1284967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80506" y="1494791"/>
            <a:ext cx="7963494" cy="526297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Steven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_________________________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I´m nineteen years old.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Jenny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No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you´re not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！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You´re eleven years old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！</a:t>
            </a:r>
            <a:endParaRPr lang="zh-CN" altLang="en-US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Okay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okay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！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____________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Jenny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________________________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Steven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I´m ten years old.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____________________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Steven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My birthday is December 17.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___________________________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October 52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！</a:t>
            </a:r>
            <a:endParaRPr lang="zh-CN" altLang="en-US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Jenny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！</a:t>
            </a:r>
            <a:endParaRPr lang="zh-CN" altLang="en-US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Okay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okay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！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My birthday is July 25.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59368" y="1402771"/>
            <a:ext cx="4262705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How old are you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90720" y="2748267"/>
            <a:ext cx="1877437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I´m eleven.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59368" y="3244850"/>
            <a:ext cx="4281941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How old are you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Steven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59368" y="4081145"/>
            <a:ext cx="3762568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When is your birthday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392451" y="4901920"/>
            <a:ext cx="5078634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When is your birthday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36784" y="1175386"/>
            <a:ext cx="7408069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sym typeface="+mn-ea"/>
              </a:rPr>
              <a:t>Can you </a:t>
            </a:r>
            <a:r>
              <a:rPr sz="2800" b="1" dirty="0">
                <a:latin typeface="Times New Roman" panose="02020603050405020304" pitchFamily="18" charset="0"/>
                <a:sym typeface="+mn-ea"/>
              </a:rPr>
              <a:t>describe </a:t>
            </a:r>
            <a:r>
              <a:rPr lang="en-US" sz="2800" b="1" dirty="0">
                <a:latin typeface="Times New Roman" panose="02020603050405020304" pitchFamily="18" charset="0"/>
                <a:sym typeface="+mn-ea"/>
              </a:rPr>
              <a:t>them with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“——How old are you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——I´m+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数字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+years old.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”?</a:t>
            </a:r>
            <a:endParaRPr lang="en-US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3" name="图片 2" descr="14-151203160915O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0005" y="2853690"/>
            <a:ext cx="2996565" cy="2496820"/>
          </a:xfrm>
          <a:prstGeom prst="rect">
            <a:avLst/>
          </a:prstGeom>
        </p:spPr>
      </p:pic>
      <p:pic>
        <p:nvPicPr>
          <p:cNvPr id="5" name="图片 4" descr="595115808749898043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148138" y="2853690"/>
            <a:ext cx="1470184" cy="2496820"/>
          </a:xfrm>
          <a:prstGeom prst="rect">
            <a:avLst/>
          </a:prstGeom>
        </p:spPr>
      </p:pic>
      <p:pic>
        <p:nvPicPr>
          <p:cNvPr id="6" name="图片 5" descr="14-150Q410042424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729413" y="2853690"/>
            <a:ext cx="1496854" cy="2496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0" y="993776"/>
            <a:ext cx="1885950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Practice</a:t>
            </a:r>
            <a:endParaRPr lang="en-US" altLang="zh-CN" sz="24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157162" y="1165225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1" descr="6dc0301ajw1e3b6arjl03j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633889" y="2078356"/>
            <a:ext cx="2504123" cy="369379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4173855" y="2596515"/>
            <a:ext cx="45872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——How old are you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？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173855" y="4327525"/>
            <a:ext cx="4851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——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I´m five years old.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tags/tag1.xml><?xml version="1.0" encoding="utf-8"?>
<p:tagLst xmlns:p="http://schemas.openxmlformats.org/presentationml/2006/main">
  <p:tag name="KSO_WPP_MARK_KEY" val="d38e34c5-b823-4731-842a-32b7d4aa2ea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1891</Words>
  <Application>WPS 演示</Application>
  <PresentationFormat>全屏显示(4:3)</PresentationFormat>
  <Paragraphs>141</Paragraphs>
  <Slides>17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Calibri Light</vt:lpstr>
      <vt:lpstr>Calibri</vt:lpstr>
      <vt:lpstr>Calibri</vt:lpstr>
      <vt:lpstr>Times New Roman</vt:lpstr>
      <vt:lpstr>Arial</vt:lpstr>
      <vt:lpstr>Arial Unicode MS</vt:lpstr>
      <vt:lpstr>第一PPT模板网-WWW.1PPT.COM</vt:lpstr>
      <vt:lpstr>Office 主题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1314</cp:revision>
  <dcterms:created xsi:type="dcterms:W3CDTF">2013-07-01T03:05:00Z</dcterms:created>
  <dcterms:modified xsi:type="dcterms:W3CDTF">2023-03-04T13:06:55Z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7006B79A9A1144F0B67C55E4CB2C4040</vt:lpwstr>
  </property>
</Properties>
</file>