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5" r:id="rId4"/>
  </p:sldMasterIdLst>
  <p:notesMasterIdLst>
    <p:notesMasterId r:id="rId6"/>
  </p:notesMasterIdLst>
  <p:handoutMasterIdLst>
    <p:handoutMasterId r:id="rId26"/>
  </p:handoutMasterIdLst>
  <p:sldIdLst>
    <p:sldId id="280" r:id="rId5"/>
    <p:sldId id="289" r:id="rId7"/>
    <p:sldId id="390" r:id="rId8"/>
    <p:sldId id="291" r:id="rId9"/>
    <p:sldId id="307" r:id="rId10"/>
    <p:sldId id="479" r:id="rId11"/>
    <p:sldId id="572" r:id="rId12"/>
    <p:sldId id="650" r:id="rId13"/>
    <p:sldId id="497" r:id="rId14"/>
    <p:sldId id="539" r:id="rId15"/>
    <p:sldId id="651" r:id="rId16"/>
    <p:sldId id="652" r:id="rId17"/>
    <p:sldId id="653" r:id="rId18"/>
    <p:sldId id="614" r:id="rId19"/>
    <p:sldId id="644" r:id="rId20"/>
    <p:sldId id="635" r:id="rId21"/>
    <p:sldId id="654" r:id="rId22"/>
    <p:sldId id="637" r:id="rId23"/>
    <p:sldId id="299" r:id="rId24"/>
    <p:sldId id="268" r:id="rId25"/>
  </p:sldIdLst>
  <p:sldSz cx="9144000" cy="6858000" type="screen4x3"/>
  <p:notesSz cx="6858000" cy="9144000"/>
  <p:custDataLst>
    <p:tags r:id="rId30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2" userDrawn="1">
          <p15:clr>
            <a:srgbClr val="A4A3A4"/>
          </p15:clr>
        </p15:guide>
        <p15:guide id="2" pos="292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 showGuides="1">
      <p:cViewPr>
        <p:scale>
          <a:sx n="100" d="100"/>
          <a:sy n="100" d="100"/>
        </p:scale>
        <p:origin x="-294" y="-138"/>
      </p:cViewPr>
      <p:guideLst>
        <p:guide orient="horz" pos="2122"/>
        <p:guide pos="292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0" Type="http://schemas.openxmlformats.org/officeDocument/2006/relationships/tags" Target="tags/tag1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223978-00F3-446A-B3B1-AF0CFAA94FB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A75364-FC86-4038-8B6A-C71A1C454C4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14"/>
          <p:cNvSpPr>
            <a:spLocks noChangeArrowheads="1"/>
          </p:cNvSpPr>
          <p:nvPr userDrawn="1"/>
        </p:nvSpPr>
        <p:spPr bwMode="auto">
          <a:xfrm rot="10800000">
            <a:off x="-1" y="869694"/>
            <a:ext cx="6108339" cy="3740406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" name="图片 28"/>
          <p:cNvPicPr>
            <a:picLocks noChangeAspect="1"/>
          </p:cNvPicPr>
          <p:nvPr userDrawn="1"/>
        </p:nvPicPr>
        <p:blipFill>
          <a:blip r:embed="rId2" cstate="email"/>
          <a:srcRect b="-90"/>
          <a:stretch>
            <a:fillRect/>
          </a:stretch>
        </p:blipFill>
        <p:spPr>
          <a:xfrm>
            <a:off x="-9525" y="895350"/>
            <a:ext cx="6105525" cy="3702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14"/>
          <p:cNvSpPr>
            <a:spLocks noChangeArrowheads="1"/>
          </p:cNvSpPr>
          <p:nvPr userDrawn="1"/>
        </p:nvSpPr>
        <p:spPr bwMode="auto">
          <a:xfrm>
            <a:off x="1" y="1536701"/>
            <a:ext cx="6108338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14"/>
          <p:cNvSpPr>
            <a:spLocks noChangeArrowheads="1"/>
          </p:cNvSpPr>
          <p:nvPr userDrawn="1"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" name="图片 6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8470107" y="252414"/>
            <a:ext cx="392906" cy="363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8"/>
          <p:cNvSpPr>
            <a:spLocks noChangeArrowheads="1"/>
          </p:cNvSpPr>
          <p:nvPr userDrawn="1"/>
        </p:nvSpPr>
        <p:spPr bwMode="auto">
          <a:xfrm>
            <a:off x="5165766" y="252730"/>
            <a:ext cx="334958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河北教育出版社  四年级</a:t>
            </a: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 userDrawn="1"/>
        </p:nvSpPr>
        <p:spPr bwMode="auto">
          <a:xfrm>
            <a:off x="0" y="171612"/>
            <a:ext cx="9144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23" name="图片 21"/>
          <p:cNvPicPr>
            <a:picLocks noChangeAspect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>
          <a:xfrm>
            <a:off x="1675210" y="190500"/>
            <a:ext cx="7468790" cy="52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 userDrawn="1"/>
        </p:nvSpPr>
        <p:spPr bwMode="auto">
          <a:xfrm>
            <a:off x="4958564" y="280988"/>
            <a:ext cx="35365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河北教育出版社  四年级</a:t>
            </a:r>
            <a:r>
              <a:rPr lang="en-US" altLang="zh-CN" sz="18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8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8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8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5129" name="图片 28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>
            <a:off x="8504635" y="252414"/>
            <a:ext cx="392906" cy="3635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146" name="矩形 14"/>
          <p:cNvSpPr>
            <a:spLocks noChangeArrowheads="1"/>
          </p:cNvSpPr>
          <p:nvPr userDrawn="1"/>
        </p:nvSpPr>
        <p:spPr bwMode="auto">
          <a:xfrm>
            <a:off x="0" y="840304"/>
            <a:ext cx="9144000" cy="3120789"/>
          </a:xfrm>
          <a:prstGeom prst="rect">
            <a:avLst/>
          </a:prstGeom>
          <a:solidFill>
            <a:srgbClr val="57D2E3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47" name="图片 28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>
          <a:xfrm>
            <a:off x="203598" y="839788"/>
            <a:ext cx="8736806" cy="3122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4"/>
          <p:cNvSpPr>
            <a:spLocks noChangeArrowheads="1"/>
          </p:cNvSpPr>
          <p:nvPr userDrawn="1"/>
        </p:nvSpPr>
        <p:spPr bwMode="auto">
          <a:xfrm>
            <a:off x="0" y="2214576"/>
            <a:ext cx="9144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8"/>
          <p:cNvSpPr>
            <a:spLocks noChangeArrowheads="1"/>
          </p:cNvSpPr>
          <p:nvPr userDrawn="1"/>
        </p:nvSpPr>
        <p:spPr bwMode="auto">
          <a:xfrm>
            <a:off x="1984773" y="2373313"/>
            <a:ext cx="582811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0.png"/><Relationship Id="rId2" Type="http://schemas.microsoft.com/office/2007/relationships/media" Target="file:///C:\Users\Administrator\Desktop\&#38899;&#20048;\Unit3%20Lesson16%20Let&#180;s%20chant..mp4" TargetMode="External"/><Relationship Id="rId1" Type="http://schemas.openxmlformats.org/officeDocument/2006/relationships/video" Target="file:///C:\Users\Administrator\Desktop\&#38899;&#20048;\Unit3%20Lesson16%20Let&#180;s%20chant..mp4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80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470107" y="252414"/>
            <a:ext cx="392906" cy="3635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83" name="组合 8"/>
          <p:cNvGrpSpPr/>
          <p:nvPr/>
        </p:nvGrpSpPr>
        <p:grpSpPr>
          <a:xfrm>
            <a:off x="108114" y="1764081"/>
            <a:ext cx="5980266" cy="1598205"/>
            <a:chOff x="587038" y="989971"/>
            <a:chExt cx="4340703" cy="1597385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508820" y="989971"/>
              <a:ext cx="2497138" cy="660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Unit 3 Lesson 16</a:t>
              </a:r>
              <a:endPara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587038" y="1879833"/>
              <a:ext cx="4340703" cy="707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4000" b="1" i="0" u="none" strike="noStrike" kern="1200" cap="none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How do you go to </a:t>
              </a:r>
              <a:r>
                <a:rPr kumimoji="0" lang="en-US" altLang="zh-CN" sz="4000" b="1" i="0" u="none" strike="noStrike" kern="1200" cap="none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school?</a:t>
              </a:r>
              <a:endParaRPr kumimoji="0" lang="zh-CN" altLang="en-US" sz="4000" b="1" i="0" u="none" strike="noStrike" kern="1200" cap="none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2" name="图片 1" descr="T1M5R1Fz8bXXXXXXXX_!!0-item_pic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088380" y="1522730"/>
            <a:ext cx="3060383" cy="4414932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0" y="993776"/>
            <a:ext cx="1534716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Practice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157162" y="1165225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3" name="图片 2" descr="timg (1)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43840" y="2332991"/>
            <a:ext cx="3072765" cy="257619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316605" y="2569771"/>
            <a:ext cx="55372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——How do you go to school</a:t>
            </a:r>
            <a:r>
              <a:rPr lang="zh-CN" altLang="en-US" sz="3200" dirty="0">
                <a:latin typeface="Times New Roman" panose="02020603050405020304" pitchFamily="18" charset="0"/>
              </a:rPr>
              <a:t>？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16605" y="3988996"/>
            <a:ext cx="4939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——I go to school by car.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timg (7)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08122" y="2365376"/>
            <a:ext cx="2591276" cy="25914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953537" y="2489548"/>
            <a:ext cx="55868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——How do you go to school</a:t>
            </a:r>
            <a:r>
              <a:rPr lang="zh-CN" altLang="en-US" sz="3200" dirty="0">
                <a:latin typeface="Times New Roman" panose="02020603050405020304" pitchFamily="18" charset="0"/>
              </a:rPr>
              <a:t>？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53538" y="3908773"/>
            <a:ext cx="61904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——I go to school by subway.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timg (2)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93345" y="2320290"/>
            <a:ext cx="3137535" cy="29654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615214" y="2800986"/>
            <a:ext cx="55287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——How do you go to school</a:t>
            </a:r>
            <a:r>
              <a:rPr lang="zh-CN" altLang="en-US" sz="3200" dirty="0">
                <a:latin typeface="Times New Roman" panose="02020603050405020304" pitchFamily="18" charset="0"/>
              </a:rPr>
              <a:t>？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15214" y="4220211"/>
            <a:ext cx="4931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——I go to school on foot.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 (9)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48590" y="2284095"/>
            <a:ext cx="3101340" cy="26162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363377" y="2647639"/>
            <a:ext cx="58043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——How do you go to school</a:t>
            </a:r>
            <a:r>
              <a:rPr lang="zh-CN" altLang="en-US" sz="3200" dirty="0">
                <a:latin typeface="Times New Roman" panose="02020603050405020304" pitchFamily="18" charset="0"/>
              </a:rPr>
              <a:t>？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63377" y="4066864"/>
            <a:ext cx="53768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——I go to school by ship.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0" y="833326"/>
            <a:ext cx="1570435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1476" y="924560"/>
            <a:ext cx="10306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>
                <a:solidFill>
                  <a:schemeClr val="tx1"/>
                </a:solidFill>
                <a:latin typeface="Times New Roman" panose="02020603050405020304" pitchFamily="18" charset="0"/>
              </a:rPr>
              <a:t>Let´s chant</a:t>
            </a:r>
            <a:endParaRPr lang="zh-CN" altLang="en-US" sz="1800" b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77629" y="1004140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Unit3 Lesson16 Let´s chant.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044066" y="1384300"/>
            <a:ext cx="5056346" cy="5056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8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0" y="833326"/>
            <a:ext cx="1570435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8620" y="924560"/>
            <a:ext cx="11818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Let´s do it</a:t>
            </a:r>
            <a:endParaRPr lang="zh-CN" altLang="en-US" sz="18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77629" y="1004140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2836546" y="1384301"/>
            <a:ext cx="347138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Pair work.Ask and answer.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594610" y="1967866"/>
            <a:ext cx="3954780" cy="4750435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77629" y="3368040"/>
            <a:ext cx="2074069" cy="1569720"/>
            <a:chOff x="164" y="3099"/>
            <a:chExt cx="4355" cy="2472"/>
          </a:xfrm>
        </p:grpSpPr>
        <p:sp>
          <p:nvSpPr>
            <p:cNvPr id="16" name="圆角矩形标注 15"/>
            <p:cNvSpPr/>
            <p:nvPr/>
          </p:nvSpPr>
          <p:spPr>
            <a:xfrm>
              <a:off x="164" y="3099"/>
              <a:ext cx="4355" cy="1810"/>
            </a:xfrm>
            <a:prstGeom prst="wedgeRoundRectCallout">
              <a:avLst>
                <a:gd name="adj1" fmla="val 77853"/>
                <a:gd name="adj2" fmla="val -58066"/>
                <a:gd name="adj3" fmla="val 16667"/>
              </a:avLst>
            </a:prstGeom>
            <a:solidFill>
              <a:schemeClr val="accent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56" y="3099"/>
              <a:ext cx="4012" cy="24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latin typeface="Times New Roman" panose="02020603050405020304" pitchFamily="18" charset="0"/>
                </a:rPr>
                <a:t>How do you go to school?</a:t>
              </a:r>
              <a:endParaRPr lang="en-US" altLang="zh-CN" sz="3200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995636" y="3334385"/>
            <a:ext cx="1976438" cy="1639570"/>
            <a:chOff x="14537" y="3499"/>
            <a:chExt cx="4150" cy="2582"/>
          </a:xfrm>
        </p:grpSpPr>
        <p:sp>
          <p:nvSpPr>
            <p:cNvPr id="17" name="圆角矩形标注 16"/>
            <p:cNvSpPr/>
            <p:nvPr/>
          </p:nvSpPr>
          <p:spPr>
            <a:xfrm>
              <a:off x="14537" y="3499"/>
              <a:ext cx="4150" cy="1915"/>
            </a:xfrm>
            <a:prstGeom prst="wedgeRoundRectCallout">
              <a:avLst>
                <a:gd name="adj1" fmla="val -110578"/>
                <a:gd name="adj2" fmla="val -69321"/>
                <a:gd name="adj3" fmla="val 16667"/>
              </a:avLst>
            </a:prstGeom>
            <a:solidFill>
              <a:schemeClr val="accent3">
                <a:lumMod val="8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4697" y="3609"/>
              <a:ext cx="3829" cy="24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>
                  <a:latin typeface="Times New Roman" panose="02020603050405020304" pitchFamily="18" charset="0"/>
                </a:rPr>
                <a:t>I go to school by car.</a:t>
              </a:r>
              <a:endParaRPr lang="en-US" altLang="zh-CN" sz="3200"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130267" y="1716405"/>
            <a:ext cx="4517231" cy="3847465"/>
            <a:chOff x="4715" y="3158"/>
            <a:chExt cx="8178" cy="52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715" y="3158"/>
              <a:ext cx="5200" cy="5224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915" y="3158"/>
              <a:ext cx="2978" cy="5224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/>
        </p:nvGrpSpPr>
        <p:grpSpPr>
          <a:xfrm>
            <a:off x="77629" y="3368040"/>
            <a:ext cx="2074069" cy="1569720"/>
            <a:chOff x="164" y="3099"/>
            <a:chExt cx="4355" cy="2472"/>
          </a:xfrm>
        </p:grpSpPr>
        <p:sp>
          <p:nvSpPr>
            <p:cNvPr id="16" name="圆角矩形标注 15"/>
            <p:cNvSpPr/>
            <p:nvPr/>
          </p:nvSpPr>
          <p:spPr>
            <a:xfrm>
              <a:off x="164" y="3099"/>
              <a:ext cx="4355" cy="1810"/>
            </a:xfrm>
            <a:prstGeom prst="wedgeRoundRectCallout">
              <a:avLst>
                <a:gd name="adj1" fmla="val 116590"/>
                <a:gd name="adj2" fmla="val -100055"/>
                <a:gd name="adj3" fmla="val 16667"/>
              </a:avLst>
            </a:prstGeom>
            <a:solidFill>
              <a:schemeClr val="accent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56" y="3099"/>
              <a:ext cx="4012" cy="24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>
                  <a:latin typeface="Times New Roman" panose="02020603050405020304" pitchFamily="18" charset="0"/>
                </a:rPr>
                <a:t>How do you go to school?</a:t>
              </a:r>
              <a:endParaRPr lang="en-US" altLang="zh-CN" sz="32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154704" y="3032125"/>
            <a:ext cx="1976438" cy="1639570"/>
            <a:chOff x="14537" y="3499"/>
            <a:chExt cx="4150" cy="2582"/>
          </a:xfrm>
        </p:grpSpPr>
        <p:sp>
          <p:nvSpPr>
            <p:cNvPr id="17" name="圆角矩形标注 16"/>
            <p:cNvSpPr/>
            <p:nvPr/>
          </p:nvSpPr>
          <p:spPr>
            <a:xfrm>
              <a:off x="14537" y="3499"/>
              <a:ext cx="4150" cy="1915"/>
            </a:xfrm>
            <a:prstGeom prst="wedgeRoundRectCallout">
              <a:avLst>
                <a:gd name="adj1" fmla="val -110578"/>
                <a:gd name="adj2" fmla="val -69321"/>
                <a:gd name="adj3" fmla="val 16667"/>
              </a:avLst>
            </a:prstGeom>
            <a:solidFill>
              <a:schemeClr val="accent3">
                <a:lumMod val="8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4697" y="3609"/>
              <a:ext cx="3829" cy="24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>
                  <a:latin typeface="Times New Roman" panose="02020603050405020304" pitchFamily="18" charset="0"/>
                </a:rPr>
                <a:t>I go to school on foot.</a:t>
              </a:r>
              <a:endParaRPr lang="en-US" altLang="zh-CN" sz="3200"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40769" y="2042160"/>
            <a:ext cx="4461986" cy="2774315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70485" y="3377565"/>
            <a:ext cx="2074069" cy="1569720"/>
            <a:chOff x="164" y="3099"/>
            <a:chExt cx="4355" cy="2472"/>
          </a:xfrm>
        </p:grpSpPr>
        <p:sp>
          <p:nvSpPr>
            <p:cNvPr id="16" name="圆角矩形标注 15"/>
            <p:cNvSpPr/>
            <p:nvPr/>
          </p:nvSpPr>
          <p:spPr>
            <a:xfrm>
              <a:off x="164" y="3099"/>
              <a:ext cx="4355" cy="1810"/>
            </a:xfrm>
            <a:prstGeom prst="wedgeRoundRectCallout">
              <a:avLst>
                <a:gd name="adj1" fmla="val 70505"/>
                <a:gd name="adj2" fmla="val -27845"/>
                <a:gd name="adj3" fmla="val 16667"/>
              </a:avLst>
            </a:prstGeom>
            <a:solidFill>
              <a:schemeClr val="accent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56" y="3099"/>
              <a:ext cx="4012" cy="24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>
                  <a:latin typeface="Times New Roman" panose="02020603050405020304" pitchFamily="18" charset="0"/>
                </a:rPr>
                <a:t>How do you go to school?</a:t>
              </a:r>
              <a:endParaRPr lang="en-US" altLang="zh-CN" sz="32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154704" y="3032125"/>
            <a:ext cx="1976438" cy="1639570"/>
            <a:chOff x="14537" y="3499"/>
            <a:chExt cx="4150" cy="2582"/>
          </a:xfrm>
        </p:grpSpPr>
        <p:sp>
          <p:nvSpPr>
            <p:cNvPr id="17" name="圆角矩形标注 16"/>
            <p:cNvSpPr/>
            <p:nvPr/>
          </p:nvSpPr>
          <p:spPr>
            <a:xfrm>
              <a:off x="14537" y="3499"/>
              <a:ext cx="4150" cy="1915"/>
            </a:xfrm>
            <a:prstGeom prst="wedgeRoundRectCallout">
              <a:avLst>
                <a:gd name="adj1" fmla="val -119373"/>
                <a:gd name="adj2" fmla="val 17989"/>
                <a:gd name="adj3" fmla="val 16667"/>
              </a:avLst>
            </a:prstGeom>
            <a:solidFill>
              <a:schemeClr val="accent3">
                <a:lumMod val="8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4697" y="3609"/>
              <a:ext cx="3829" cy="24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>
                  <a:latin typeface="Times New Roman" panose="02020603050405020304" pitchFamily="18" charset="0"/>
                </a:rPr>
                <a:t>I go to school by bus.</a:t>
              </a:r>
              <a:endParaRPr lang="en-US" altLang="zh-CN" sz="3200"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1" y="833120"/>
            <a:ext cx="1149191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0994" y="924560"/>
            <a:ext cx="5876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>
                <a:solidFill>
                  <a:schemeClr val="tx1"/>
                </a:solidFill>
                <a:latin typeface="Times New Roman" panose="02020603050405020304" pitchFamily="18" charset="0"/>
              </a:rPr>
              <a:t>Game</a:t>
            </a:r>
            <a:endParaRPr lang="en-US" altLang="zh-CN" sz="1800" b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77629" y="1004140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410302" y="1292861"/>
            <a:ext cx="4322921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dirty="0">
                <a:latin typeface="Times New Roman" panose="02020603050405020304" pitchFamily="18" charset="0"/>
              </a:rPr>
              <a:t>Interview your friends </a:t>
            </a:r>
            <a:r>
              <a:rPr lang="en-US" altLang="zh-CN" sz="3200" dirty="0">
                <a:latin typeface="Times New Roman" panose="02020603050405020304" pitchFamily="18" charset="0"/>
              </a:rPr>
              <a:t>and write down how he/she goes to school.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graphicFrame>
        <p:nvGraphicFramePr>
          <p:cNvPr id="7" name="表格 6"/>
          <p:cNvGraphicFramePr/>
          <p:nvPr/>
        </p:nvGraphicFramePr>
        <p:xfrm>
          <a:off x="1372553" y="2970530"/>
          <a:ext cx="6398896" cy="248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9724"/>
                <a:gridCol w="1599724"/>
                <a:gridCol w="1599724"/>
                <a:gridCol w="1599724"/>
              </a:tblGrid>
              <a:tr h="12446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</a:tr>
              <a:tr h="12446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1801177" y="3302636"/>
            <a:ext cx="84677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Tom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95199" y="3302636"/>
            <a:ext cx="7243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Jack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863466" y="3302636"/>
            <a:ext cx="108632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Danny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93205" y="3302636"/>
            <a:ext cx="80391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Lucy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9"/>
          <p:cNvSpPr>
            <a:spLocks noChangeArrowheads="1"/>
          </p:cNvSpPr>
          <p:nvPr/>
        </p:nvSpPr>
        <p:spPr bwMode="auto">
          <a:xfrm>
            <a:off x="708184" y="2701291"/>
            <a:ext cx="8329136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 smtClean="0">
                <a:latin typeface="Times New Roman" panose="02020603050405020304" pitchFamily="18" charset="0"/>
              </a:rPr>
              <a:t>1.Recite the text and words</a:t>
            </a:r>
            <a:r>
              <a:rPr lang="en-US" altLang="zh-CN" sz="2400" b="1" dirty="0">
                <a:latin typeface="Times New Roman" panose="02020603050405020304" pitchFamily="18" charset="0"/>
                <a:sym typeface="+mn-ea"/>
              </a:rPr>
              <a:t>.</a:t>
            </a:r>
            <a:endParaRPr lang="en-US" altLang="zh-CN" sz="2400" b="1" dirty="0">
              <a:latin typeface="Times New Roman" panose="02020603050405020304" pitchFamily="18" charset="0"/>
            </a:endParaRPr>
          </a:p>
          <a:p>
            <a:endParaRPr lang="en-US" altLang="zh-CN" sz="2400" b="1" dirty="0">
              <a:latin typeface="Times New Roman" panose="02020603050405020304" pitchFamily="18" charset="0"/>
            </a:endParaRPr>
          </a:p>
          <a:p>
            <a:pPr algn="l"/>
            <a:r>
              <a:rPr lang="en-US" altLang="zh-CN" sz="2400" b="1" dirty="0">
                <a:latin typeface="Times New Roman" panose="02020603050405020304" pitchFamily="18" charset="0"/>
              </a:rPr>
              <a:t>2.Practice the sentence“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——How do you go to school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——I go to school+by 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交通工具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/on foot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.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” </a:t>
            </a:r>
            <a:endParaRPr lang="en-US" altLang="zh-CN" sz="2400" b="1" dirty="0"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0" y="1219201"/>
            <a:ext cx="2113808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Homework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157162" y="1390650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 bwMode="auto">
          <a:xfrm>
            <a:off x="0" y="1109663"/>
            <a:ext cx="1923803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157162" y="1281112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1214013" y="2170390"/>
            <a:ext cx="714708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sz="2400" b="1" dirty="0">
                <a:latin typeface="Times New Roman" panose="02020603050405020304" pitchFamily="18" charset="0"/>
                <a:sym typeface="+mn-ea"/>
              </a:rPr>
              <a:t>Please describe </a:t>
            </a:r>
            <a:r>
              <a:rPr lang="en-US" sz="2400" b="1" dirty="0">
                <a:latin typeface="Times New Roman" panose="02020603050405020304" pitchFamily="18" charset="0"/>
                <a:sym typeface="+mn-ea"/>
              </a:rPr>
              <a:t>them with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“——How do you go to school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——I go to school+by 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交通工具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/on foot.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”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6723" y="1200785"/>
            <a:ext cx="1562082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Warm-up</a:t>
            </a:r>
            <a:endParaRPr lang="zh-CN" altLang="en-US" sz="2400" dirty="0"/>
          </a:p>
        </p:txBody>
      </p:sp>
      <p:pic>
        <p:nvPicPr>
          <p:cNvPr id="7" name="图片 6" descr="timg (1)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3169444" y="3312161"/>
            <a:ext cx="2435066" cy="2041525"/>
          </a:xfrm>
          <a:prstGeom prst="rect">
            <a:avLst/>
          </a:prstGeom>
        </p:spPr>
      </p:pic>
      <p:pic>
        <p:nvPicPr>
          <p:cNvPr id="8" name="图片 7" descr="timg (2)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428423" y="3312161"/>
            <a:ext cx="2160270" cy="2041525"/>
          </a:xfrm>
          <a:prstGeom prst="rect">
            <a:avLst/>
          </a:prstGeom>
        </p:spPr>
      </p:pic>
      <p:pic>
        <p:nvPicPr>
          <p:cNvPr id="9" name="图片 8" descr="tim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57162" y="3312161"/>
            <a:ext cx="2187893" cy="204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ldLvl="0" autoUpdateAnimBg="0"/>
      <p:bldP spid="32770" grpId="1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06878" y="5662931"/>
            <a:ext cx="9037122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句型</a:t>
            </a:r>
            <a:r>
              <a:rPr lang="zh-CN" sz="32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——How do you go to school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——I go to school+by 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交通工具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/on foot.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 descr="timg (3)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78372" y="927736"/>
            <a:ext cx="2532221" cy="222313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253851" y="1401446"/>
            <a:ext cx="55932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——How do you go to school</a:t>
            </a:r>
            <a:r>
              <a:rPr lang="zh-CN" altLang="en-US" sz="3200" dirty="0">
                <a:latin typeface="Times New Roman" panose="02020603050405020304" pitchFamily="18" charset="0"/>
              </a:rPr>
              <a:t>？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18949" y="2405381"/>
            <a:ext cx="48884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——I go to school by bus.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9" name="图片 8" descr="timg (1)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577895" y="3442335"/>
            <a:ext cx="2532698" cy="212344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253851" y="3709036"/>
            <a:ext cx="55932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——How do you go to school</a:t>
            </a:r>
            <a:r>
              <a:rPr lang="zh-CN" altLang="en-US" sz="3200" dirty="0">
                <a:latin typeface="Times New Roman" panose="02020603050405020304" pitchFamily="18" charset="0"/>
              </a:rPr>
              <a:t>？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318949" y="4732021"/>
            <a:ext cx="48884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——I go to school by car.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4" grpId="0"/>
      <p:bldP spid="6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375469" y="2304708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0" y="1138126"/>
            <a:ext cx="1570435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157162" y="1309575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54831" y="1229360"/>
            <a:ext cx="1007007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Chant</a:t>
            </a:r>
            <a:endParaRPr lang="zh-CN" altLang="en-US" sz="2400" dirty="0"/>
          </a:p>
        </p:txBody>
      </p:sp>
      <p:pic>
        <p:nvPicPr>
          <p:cNvPr id="2" name="图片 1" descr="timg (4)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149191" y="1782445"/>
            <a:ext cx="2540318" cy="21704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689508" y="2132966"/>
            <a:ext cx="55613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——How do you go to school</a:t>
            </a:r>
            <a:r>
              <a:rPr lang="zh-CN" altLang="en-US" sz="3200" dirty="0">
                <a:latin typeface="Times New Roman" panose="02020603050405020304" pitchFamily="18" charset="0"/>
              </a:rPr>
              <a:t>？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89510" y="3136901"/>
            <a:ext cx="49063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——I go to school on foot.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8" name="图片 7" descr="timg (5)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149191" y="4271010"/>
            <a:ext cx="2540318" cy="215265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689508" y="4517391"/>
            <a:ext cx="55613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——How do you go to school</a:t>
            </a:r>
            <a:r>
              <a:rPr lang="zh-CN" altLang="en-US" sz="3200" dirty="0">
                <a:latin typeface="Times New Roman" panose="02020603050405020304" pitchFamily="18" charset="0"/>
              </a:rPr>
              <a:t>？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689510" y="5521326"/>
            <a:ext cx="49063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——I go to school by bike.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10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949066" y="1460937"/>
            <a:ext cx="512016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Danny</a:t>
            </a:r>
            <a:r>
              <a:rPr lang="zh-CN" altLang="en-US" sz="2400" dirty="0">
                <a:latin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</a:rPr>
              <a:t>How do you go to school</a:t>
            </a:r>
            <a:r>
              <a:rPr lang="zh-CN" altLang="en-US" sz="2400" dirty="0">
                <a:latin typeface="Times New Roman" panose="02020603050405020304" pitchFamily="18" charset="0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</a:rPr>
              <a:t>Kim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4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</a:rPr>
              <a:t>Kim</a:t>
            </a:r>
            <a:r>
              <a:rPr lang="zh-CN" altLang="en-US" sz="2400" dirty="0">
                <a:latin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I live near the school.So I go to school on foot.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Danny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400" dirty="0" err="1">
                <a:latin typeface="Times New Roman" panose="02020603050405020304" pitchFamily="18" charset="0"/>
                <a:sym typeface="+mn-ea"/>
              </a:rPr>
              <a:t>Janny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how do you go to school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？</a:t>
            </a:r>
            <a:endParaRPr lang="en-US" altLang="zh-CN" sz="24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dirty="0" err="1">
                <a:latin typeface="Times New Roman" panose="02020603050405020304" pitchFamily="18" charset="0"/>
              </a:rPr>
              <a:t>Janny</a:t>
            </a:r>
            <a:r>
              <a:rPr lang="zh-CN" altLang="en-US" sz="2400" dirty="0">
                <a:latin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</a:rPr>
              <a:t>I go to school by </a:t>
            </a:r>
            <a:r>
              <a:rPr lang="en-US" altLang="zh-CN" sz="2400" dirty="0" err="1">
                <a:latin typeface="Times New Roman" panose="02020603050405020304" pitchFamily="18" charset="0"/>
              </a:rPr>
              <a:t>bus.I</a:t>
            </a:r>
            <a:r>
              <a:rPr lang="en-US" altLang="zh-CN" sz="2400" dirty="0">
                <a:latin typeface="Times New Roman" panose="02020603050405020304" pitchFamily="18" charset="0"/>
              </a:rPr>
              <a:t> live far from the school.</a:t>
            </a:r>
            <a:endParaRPr lang="zh-CN" altLang="en-US" sz="24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Danny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How do you go to school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Steven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4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Steven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By </a:t>
            </a:r>
            <a:r>
              <a:rPr lang="en-US" altLang="zh-CN" sz="2400" dirty="0" err="1">
                <a:latin typeface="Times New Roman" panose="02020603050405020304" pitchFamily="18" charset="0"/>
                <a:sym typeface="+mn-ea"/>
              </a:rPr>
              <a:t>car.My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 dad drives </a:t>
            </a:r>
            <a:r>
              <a:rPr lang="en-US" altLang="zh-CN" sz="2400" dirty="0" err="1">
                <a:latin typeface="Times New Roman" panose="02020603050405020304" pitchFamily="18" charset="0"/>
                <a:sym typeface="+mn-ea"/>
              </a:rPr>
              <a:t>me.Do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 you walk to school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Danny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4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Danny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400" dirty="0" err="1">
                <a:latin typeface="Times New Roman" panose="02020603050405020304" pitchFamily="18" charset="0"/>
                <a:sym typeface="+mn-ea"/>
              </a:rPr>
              <a:t>No.I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 ride my bike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！</a:t>
            </a:r>
            <a:endParaRPr lang="en-US" altLang="zh-CN" sz="2400" dirty="0"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1432" y="723265"/>
            <a:ext cx="3927634" cy="608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1120322"/>
            <a:ext cx="2576945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Ask and answer</a:t>
            </a:r>
            <a:endParaRPr lang="zh-CN" altLang="en-US" sz="24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5"/>
          <p:cNvSpPr/>
          <p:nvPr/>
        </p:nvSpPr>
        <p:spPr bwMode="auto">
          <a:xfrm>
            <a:off x="157162" y="1291771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290298" y="2169468"/>
            <a:ext cx="7069931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Times New Roman" panose="02020603050405020304" pitchFamily="18" charset="0"/>
              </a:rPr>
              <a:t>（</a:t>
            </a:r>
            <a:r>
              <a:rPr lang="en-US" altLang="zh-CN" sz="3200" dirty="0">
                <a:latin typeface="Times New Roman" panose="02020603050405020304" pitchFamily="18" charset="0"/>
              </a:rPr>
              <a:t>1</a:t>
            </a:r>
            <a:r>
              <a:rPr lang="zh-CN" altLang="en-US" sz="3200" dirty="0">
                <a:latin typeface="Times New Roman" panose="02020603050405020304" pitchFamily="18" charset="0"/>
              </a:rPr>
              <a:t>）</a:t>
            </a:r>
            <a:r>
              <a:rPr lang="en-US" altLang="zh-CN" sz="3200" dirty="0">
                <a:latin typeface="Times New Roman" panose="02020603050405020304" pitchFamily="18" charset="0"/>
              </a:rPr>
              <a:t>How does Kim go to school</a:t>
            </a:r>
            <a:r>
              <a:rPr lang="zh-CN" altLang="en-US" sz="3200" dirty="0">
                <a:latin typeface="Times New Roman" panose="02020603050405020304" pitchFamily="18" charset="0"/>
              </a:rPr>
              <a:t>？</a:t>
            </a:r>
            <a:endParaRPr lang="zh-CN" altLang="en-US" sz="3200" dirty="0">
              <a:latin typeface="Times New Roman" panose="02020603050405020304" pitchFamily="18" charset="0"/>
            </a:endParaRPr>
          </a:p>
          <a:p>
            <a:endParaRPr lang="zh-CN" altLang="en-US" sz="3200" dirty="0">
              <a:latin typeface="Times New Roman" panose="02020603050405020304" pitchFamily="18" charset="0"/>
            </a:endParaRPr>
          </a:p>
          <a:p>
            <a:r>
              <a:rPr lang="zh-CN" altLang="en-US" sz="3200" dirty="0">
                <a:latin typeface="Times New Roman" panose="02020603050405020304" pitchFamily="18" charset="0"/>
              </a:rPr>
              <a:t>（</a:t>
            </a:r>
            <a:r>
              <a:rPr lang="en-US" altLang="zh-CN" sz="3200" dirty="0">
                <a:latin typeface="Times New Roman" panose="02020603050405020304" pitchFamily="18" charset="0"/>
              </a:rPr>
              <a:t>2</a:t>
            </a:r>
            <a:r>
              <a:rPr lang="zh-CN" altLang="en-US" sz="3200" dirty="0">
                <a:latin typeface="Times New Roman" panose="02020603050405020304" pitchFamily="18" charset="0"/>
              </a:rPr>
              <a:t>）</a:t>
            </a:r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How does Jenny go to school</a:t>
            </a:r>
            <a:r>
              <a:rPr lang="zh-CN" altLang="en-US" sz="32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dirty="0">
              <a:latin typeface="Times New Roman" panose="02020603050405020304" pitchFamily="18" charset="0"/>
            </a:endParaRPr>
          </a:p>
          <a:p>
            <a:endParaRPr lang="en-US" altLang="zh-CN" sz="3200" dirty="0">
              <a:latin typeface="Times New Roman" panose="02020603050405020304" pitchFamily="18" charset="0"/>
            </a:endParaRPr>
          </a:p>
          <a:p>
            <a:r>
              <a:rPr lang="zh-CN" altLang="en-US" sz="3200" dirty="0">
                <a:latin typeface="Times New Roman" panose="02020603050405020304" pitchFamily="18" charset="0"/>
              </a:rPr>
              <a:t>（</a:t>
            </a:r>
            <a:r>
              <a:rPr lang="en-US" altLang="zh-CN" sz="3200" dirty="0">
                <a:latin typeface="Times New Roman" panose="02020603050405020304" pitchFamily="18" charset="0"/>
              </a:rPr>
              <a:t>3</a:t>
            </a:r>
            <a:r>
              <a:rPr lang="zh-CN" altLang="en-US" sz="3200" dirty="0">
                <a:latin typeface="Times New Roman" panose="02020603050405020304" pitchFamily="18" charset="0"/>
              </a:rPr>
              <a:t>）</a:t>
            </a:r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How does Steven go to school</a:t>
            </a:r>
            <a:r>
              <a:rPr lang="zh-CN" altLang="en-US" sz="32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dirty="0">
              <a:latin typeface="Times New Roman" panose="02020603050405020304" pitchFamily="18" charset="0"/>
            </a:endParaRPr>
          </a:p>
          <a:p>
            <a:endParaRPr lang="zh-CN" altLang="en-US" sz="3200" dirty="0">
              <a:latin typeface="Times New Roman" panose="02020603050405020304" pitchFamily="18" charset="0"/>
            </a:endParaRPr>
          </a:p>
          <a:p>
            <a:r>
              <a:rPr lang="zh-CN" altLang="en-US" sz="3200" dirty="0">
                <a:latin typeface="Times New Roman" panose="02020603050405020304" pitchFamily="18" charset="0"/>
              </a:rPr>
              <a:t>（</a:t>
            </a:r>
            <a:r>
              <a:rPr lang="en-US" altLang="zh-CN" sz="3200" dirty="0">
                <a:latin typeface="Times New Roman" panose="02020603050405020304" pitchFamily="18" charset="0"/>
              </a:rPr>
              <a:t>4</a:t>
            </a:r>
            <a:r>
              <a:rPr lang="zh-CN" altLang="en-US" sz="3200" dirty="0">
                <a:latin typeface="Times New Roman" panose="02020603050405020304" pitchFamily="18" charset="0"/>
              </a:rPr>
              <a:t>）</a:t>
            </a:r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How does Danny go to school</a:t>
            </a:r>
            <a:r>
              <a:rPr lang="zh-CN" altLang="en-US" sz="32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dirty="0">
              <a:latin typeface="Times New Roman" panose="02020603050405020304" pitchFamily="18" charset="0"/>
            </a:endParaRPr>
          </a:p>
          <a:p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18948" y="2652704"/>
            <a:ext cx="50799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Kim goes to school on foot.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18948" y="3635049"/>
            <a:ext cx="52726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Janny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 goes to school by bus.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918948" y="4621204"/>
            <a:ext cx="52833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Steven goes to school by car.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918948" y="5616884"/>
            <a:ext cx="56575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Danny goes to school by bike.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7144" y="1114153"/>
            <a:ext cx="2361010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Read and retell </a:t>
            </a:r>
            <a:endParaRPr lang="zh-CN" alt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5"/>
          <p:cNvSpPr/>
          <p:nvPr/>
        </p:nvSpPr>
        <p:spPr bwMode="auto">
          <a:xfrm>
            <a:off x="157162" y="1284967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187649" y="1722756"/>
            <a:ext cx="7754587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Danny</a:t>
            </a:r>
            <a:r>
              <a:rPr lang="zh-CN" altLang="en-US" sz="2800" dirty="0">
                <a:latin typeface="Times New Roman" panose="02020603050405020304" pitchFamily="18" charset="0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</a:rPr>
              <a:t>_____________________________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</a:rPr>
              <a:t>Kim</a:t>
            </a:r>
            <a:r>
              <a:rPr lang="zh-CN" altLang="en-US" sz="2800" dirty="0">
                <a:latin typeface="Times New Roman" panose="02020603050405020304" pitchFamily="18" charset="0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I live near the school._______________________________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Danny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Jenny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how do you go to school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？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</a:rPr>
              <a:t>Jenny</a:t>
            </a:r>
            <a:r>
              <a:rPr lang="zh-CN" altLang="en-US" sz="2800" dirty="0">
                <a:latin typeface="Times New Roman" panose="02020603050405020304" pitchFamily="18" charset="0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</a:rPr>
              <a:t>_______________________I live far from the school.</a:t>
            </a:r>
            <a:endParaRPr lang="zh-CN" altLang="en-US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Danny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_____________________________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Steven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By </a:t>
            </a:r>
            <a:r>
              <a:rPr lang="en-US" altLang="zh-CN" sz="2800" dirty="0" err="1">
                <a:latin typeface="Times New Roman" panose="02020603050405020304" pitchFamily="18" charset="0"/>
                <a:sym typeface="+mn-ea"/>
              </a:rPr>
              <a:t>car.My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 dad drives </a:t>
            </a:r>
            <a:r>
              <a:rPr lang="en-US" altLang="zh-CN" sz="2800" dirty="0" err="1">
                <a:latin typeface="Times New Roman" panose="02020603050405020304" pitchFamily="18" charset="0"/>
                <a:sym typeface="+mn-ea"/>
              </a:rPr>
              <a:t>me.Do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 you walk to school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Danny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Danny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_____I ride my bike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！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664012" y="1799590"/>
            <a:ext cx="5160387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How do you go to school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Kim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664011" y="2628900"/>
            <a:ext cx="3825086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So I go to school on foot.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672108" y="3486785"/>
            <a:ext cx="3275256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I go to school by bus.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657820" y="4344670"/>
            <a:ext cx="5498621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How do you go to school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Steven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672108" y="5600700"/>
            <a:ext cx="713657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No.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2" grpId="1"/>
      <p:bldP spid="13" grpId="0"/>
      <p:bldP spid="13" grpId="1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 bwMode="auto">
          <a:xfrm>
            <a:off x="6667" y="852170"/>
            <a:ext cx="1798381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Focus on </a:t>
            </a:r>
            <a:endParaRPr lang="zh-CN" altLang="en-US" sz="24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6" name="矩形 5"/>
          <p:cNvSpPr/>
          <p:nvPr/>
        </p:nvSpPr>
        <p:spPr bwMode="auto">
          <a:xfrm>
            <a:off x="156686" y="1022712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427942" y="1237209"/>
            <a:ext cx="44067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乘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交通工具表达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00675" y="3281046"/>
            <a:ext cx="15920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by car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32548" y="3864610"/>
            <a:ext cx="25863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by subway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32095" y="4448176"/>
            <a:ext cx="18222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on foot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44116" y="2210129"/>
            <a:ext cx="23815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乘公交车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44116" y="2793694"/>
            <a:ext cx="23807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骑自行车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044116" y="3377259"/>
            <a:ext cx="22607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乘轿车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73166" y="3960823"/>
            <a:ext cx="18495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乘地铁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67465" y="4544389"/>
            <a:ext cx="13422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步行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600676" y="2113916"/>
            <a:ext cx="16160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by bus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607820" y="2697481"/>
            <a:ext cx="1798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by bike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481138" y="5387976"/>
            <a:ext cx="19077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总结：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883317" y="5399314"/>
            <a:ext cx="58569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by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交通工具，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乘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”.....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26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41782" y="1484144"/>
            <a:ext cx="7408069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sz="2800" b="1" dirty="0">
                <a:latin typeface="Times New Roman" panose="02020603050405020304" pitchFamily="18" charset="0"/>
                <a:sym typeface="+mn-ea"/>
              </a:rPr>
              <a:t>Can you </a:t>
            </a:r>
            <a:r>
              <a:rPr sz="2800" b="1" dirty="0">
                <a:latin typeface="Times New Roman" panose="02020603050405020304" pitchFamily="18" charset="0"/>
                <a:sym typeface="+mn-ea"/>
              </a:rPr>
              <a:t>describe </a:t>
            </a:r>
            <a:r>
              <a:rPr lang="en-US" sz="2800" b="1" dirty="0">
                <a:latin typeface="Times New Roman" panose="02020603050405020304" pitchFamily="18" charset="0"/>
                <a:sym typeface="+mn-ea"/>
              </a:rPr>
              <a:t>them with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“——How do you go to school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——I go to school+by 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交通工具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/on foot.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”?</a:t>
            </a:r>
            <a:endParaRPr lang="en-US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4" name="图片 3" descr="tim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50495" y="3302636"/>
            <a:ext cx="2187893" cy="2041525"/>
          </a:xfrm>
          <a:prstGeom prst="rect">
            <a:avLst/>
          </a:prstGeom>
        </p:spPr>
      </p:pic>
      <p:pic>
        <p:nvPicPr>
          <p:cNvPr id="8" name="图片 7" descr="timg (7)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328511" y="3305176"/>
            <a:ext cx="2041208" cy="2041525"/>
          </a:xfrm>
          <a:prstGeom prst="rect">
            <a:avLst/>
          </a:prstGeom>
        </p:spPr>
      </p:pic>
      <p:pic>
        <p:nvPicPr>
          <p:cNvPr id="10" name="图片 9" descr="timg (8)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360319" y="3305176"/>
            <a:ext cx="2039303" cy="2038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KSO_WPP_MARK_KEY" val="d91bd368-6e74-49f6-bc4a-ee5caa6f5b2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3006</Words>
  <Application>WPS 演示</Application>
  <PresentationFormat>全屏显示(4:3)</PresentationFormat>
  <Paragraphs>174</Paragraphs>
  <Slides>20</Slides>
  <Notes>4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20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Calibri Light</vt:lpstr>
      <vt:lpstr>Calibri</vt:lpstr>
      <vt:lpstr>Calibri</vt:lpstr>
      <vt:lpstr>Times New Roman</vt:lpstr>
      <vt:lpstr>Arial Unicode MS</vt:lpstr>
      <vt:lpstr>Arial</vt:lpstr>
      <vt:lpstr>第一PPT模板网-WWW.1PPT.COM</vt:lpstr>
      <vt:lpstr>Office 主题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1488</cp:revision>
  <dcterms:created xsi:type="dcterms:W3CDTF">2013-07-01T03:05:00Z</dcterms:created>
  <dcterms:modified xsi:type="dcterms:W3CDTF">2023-03-04T13:12:18Z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93AAE40FAB194EA7B0D576BE068A088F</vt:lpwstr>
  </property>
</Properties>
</file>