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5" r:id="rId4"/>
  </p:sldMasterIdLst>
  <p:notesMasterIdLst>
    <p:notesMasterId r:id="rId6"/>
  </p:notesMasterIdLst>
  <p:handoutMasterIdLst>
    <p:handoutMasterId r:id="rId28"/>
  </p:handoutMasterIdLst>
  <p:sldIdLst>
    <p:sldId id="280" r:id="rId5"/>
    <p:sldId id="289" r:id="rId7"/>
    <p:sldId id="390" r:id="rId8"/>
    <p:sldId id="291" r:id="rId9"/>
    <p:sldId id="307" r:id="rId10"/>
    <p:sldId id="479" r:id="rId11"/>
    <p:sldId id="572" r:id="rId12"/>
    <p:sldId id="497" r:id="rId13"/>
    <p:sldId id="539" r:id="rId14"/>
    <p:sldId id="650" r:id="rId15"/>
    <p:sldId id="651" r:id="rId16"/>
    <p:sldId id="652" r:id="rId17"/>
    <p:sldId id="614" r:id="rId18"/>
    <p:sldId id="644" r:id="rId19"/>
    <p:sldId id="654" r:id="rId20"/>
    <p:sldId id="655" r:id="rId21"/>
    <p:sldId id="656" r:id="rId22"/>
    <p:sldId id="658" r:id="rId23"/>
    <p:sldId id="657" r:id="rId24"/>
    <p:sldId id="659" r:id="rId25"/>
    <p:sldId id="299" r:id="rId26"/>
    <p:sldId id="268" r:id="rId27"/>
  </p:sldIdLst>
  <p:sldSz cx="9144000" cy="6858000" type="screen4x3"/>
  <p:notesSz cx="6858000" cy="9144000"/>
  <p:custDataLst>
    <p:tags r:id="rId32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292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 showGuides="1">
      <p:cViewPr>
        <p:scale>
          <a:sx n="100" d="100"/>
          <a:sy n="100" d="100"/>
        </p:scale>
        <p:origin x="-294" y="-138"/>
      </p:cViewPr>
      <p:guideLst>
        <p:guide orient="horz" pos="2159"/>
        <p:guide pos="292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223978-00F3-446A-B3B1-AF0CFAA94FB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A75364-FC86-4038-8B6A-C71A1C454C4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1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14"/>
          <p:cNvSpPr>
            <a:spLocks noChangeArrowheads="1"/>
          </p:cNvSpPr>
          <p:nvPr userDrawn="1"/>
        </p:nvSpPr>
        <p:spPr bwMode="auto">
          <a:xfrm rot="10800000">
            <a:off x="-1" y="869694"/>
            <a:ext cx="6108339" cy="3740406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" name="图片 28"/>
          <p:cNvPicPr>
            <a:picLocks noChangeAspect="1"/>
          </p:cNvPicPr>
          <p:nvPr userDrawn="1"/>
        </p:nvPicPr>
        <p:blipFill>
          <a:blip r:embed="rId2" cstate="email"/>
          <a:srcRect b="-90"/>
          <a:stretch>
            <a:fillRect/>
          </a:stretch>
        </p:blipFill>
        <p:spPr>
          <a:xfrm>
            <a:off x="-9525" y="895350"/>
            <a:ext cx="6105525" cy="3702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14"/>
          <p:cNvSpPr>
            <a:spLocks noChangeArrowheads="1"/>
          </p:cNvSpPr>
          <p:nvPr userDrawn="1"/>
        </p:nvSpPr>
        <p:spPr bwMode="auto">
          <a:xfrm>
            <a:off x="1" y="1536701"/>
            <a:ext cx="6108338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14"/>
          <p:cNvSpPr>
            <a:spLocks noChangeArrowheads="1"/>
          </p:cNvSpPr>
          <p:nvPr userDrawn="1"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" name="图片 6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8470107" y="252414"/>
            <a:ext cx="392906" cy="363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8"/>
          <p:cNvSpPr>
            <a:spLocks noChangeArrowheads="1"/>
          </p:cNvSpPr>
          <p:nvPr userDrawn="1"/>
        </p:nvSpPr>
        <p:spPr bwMode="auto">
          <a:xfrm>
            <a:off x="4953000" y="252730"/>
            <a:ext cx="35623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河北教育出版社  四年级</a:t>
            </a: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 userDrawn="1"/>
        </p:nvSpPr>
        <p:spPr bwMode="auto">
          <a:xfrm>
            <a:off x="0" y="171612"/>
            <a:ext cx="9144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23" name="图片 21"/>
          <p:cNvPicPr>
            <a:picLocks noChangeAspect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>
          <a:xfrm>
            <a:off x="1675210" y="190500"/>
            <a:ext cx="7468790" cy="52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 userDrawn="1"/>
        </p:nvSpPr>
        <p:spPr bwMode="auto">
          <a:xfrm>
            <a:off x="4958564" y="280988"/>
            <a:ext cx="35365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河北教育出版社  四年级</a:t>
            </a:r>
            <a:r>
              <a:rPr lang="en-US" altLang="zh-CN" sz="18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8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8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8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5129" name="图片 28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>
            <a:off x="8504635" y="252414"/>
            <a:ext cx="392906" cy="3635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146" name="矩形 14"/>
          <p:cNvSpPr>
            <a:spLocks noChangeArrowheads="1"/>
          </p:cNvSpPr>
          <p:nvPr userDrawn="1"/>
        </p:nvSpPr>
        <p:spPr bwMode="auto">
          <a:xfrm>
            <a:off x="0" y="840304"/>
            <a:ext cx="9144000" cy="3120789"/>
          </a:xfrm>
          <a:prstGeom prst="rect">
            <a:avLst/>
          </a:prstGeom>
          <a:solidFill>
            <a:srgbClr val="57D2E3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47" name="图片 28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>
          <a:xfrm>
            <a:off x="203598" y="839788"/>
            <a:ext cx="8736806" cy="3122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4"/>
          <p:cNvSpPr>
            <a:spLocks noChangeArrowheads="1"/>
          </p:cNvSpPr>
          <p:nvPr userDrawn="1"/>
        </p:nvSpPr>
        <p:spPr bwMode="auto">
          <a:xfrm>
            <a:off x="0" y="2214576"/>
            <a:ext cx="9144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8"/>
          <p:cNvSpPr>
            <a:spLocks noChangeArrowheads="1"/>
          </p:cNvSpPr>
          <p:nvPr userDrawn="1"/>
        </p:nvSpPr>
        <p:spPr bwMode="auto">
          <a:xfrm>
            <a:off x="1984773" y="2373313"/>
            <a:ext cx="582811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1.png"/><Relationship Id="rId2" Type="http://schemas.microsoft.com/office/2007/relationships/media" Target="file:///C:\Users\Administrator\Desktop\&#38899;&#20048;\Unit3%20Lesson17%20%20Letters%20and%20sounds.mp4" TargetMode="External"/><Relationship Id="rId1" Type="http://schemas.openxmlformats.org/officeDocument/2006/relationships/video" Target="file:///C:\Users\Administrator\Desktop\&#38899;&#20048;\Unit3%20Lesson17%20%20Letters%20and%20sounds.mp4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4.png"/><Relationship Id="rId2" Type="http://schemas.microsoft.com/office/2007/relationships/media" Target="file:///C:\Users\Administrator\Desktop\&#38899;&#20048;\Unit3%20Lesson17%20%20Try%20to%20read.mp4" TargetMode="External"/><Relationship Id="rId1" Type="http://schemas.openxmlformats.org/officeDocument/2006/relationships/video" Target="file:///C:\Users\Administrator\Desktop\&#38899;&#20048;\Unit3%20Lesson17%20%20Try%20to%20read.mp4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jpe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80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470107" y="252414"/>
            <a:ext cx="392906" cy="3635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83" name="组合 8"/>
          <p:cNvGrpSpPr/>
          <p:nvPr/>
        </p:nvGrpSpPr>
        <p:grpSpPr>
          <a:xfrm>
            <a:off x="342900" y="1851661"/>
            <a:ext cx="5745480" cy="1533226"/>
            <a:chOff x="832372" y="1077506"/>
            <a:chExt cx="4170287" cy="1532439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60" y="1077506"/>
              <a:ext cx="2497138" cy="5537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Unit 3 Lesson 17</a:t>
              </a:r>
              <a:endPara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832372" y="1840899"/>
              <a:ext cx="4170287" cy="7690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4400" b="1" i="0" u="none" strike="noStrike" kern="1200" cap="none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What do you like to </a:t>
              </a:r>
              <a:r>
                <a:rPr kumimoji="0" lang="en-US" altLang="zh-CN" sz="4400" b="1" i="0" u="none" strike="noStrike" kern="1200" cap="none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do?</a:t>
              </a:r>
              <a:endParaRPr kumimoji="0" lang="zh-CN" altLang="en-US" sz="4400" b="1" i="0" u="none" strike="noStrike" kern="1200" cap="none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2" name="图片 1" descr="T1M5R1Fz8bXXXXXXXX_!!0-item_pic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088380" y="1522730"/>
            <a:ext cx="3060383" cy="455422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240455-14051G515316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94774" y="2207896"/>
            <a:ext cx="3672364" cy="322008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752914" y="2519045"/>
            <a:ext cx="5189241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——What do you like to do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52914" y="4258310"/>
            <a:ext cx="4572085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——I like to play football.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t0188452dae17d6fe9e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8103" y="2292351"/>
            <a:ext cx="3356134" cy="299529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550444" y="2616201"/>
            <a:ext cx="5189241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——What do you like to do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50444" y="4355466"/>
            <a:ext cx="3820277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——I like to fly kites.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213669" y="3134253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" name="图片 3" descr="9fbd36bd3a114116a06b91609335263f_th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4294" y="2426971"/>
            <a:ext cx="3365183" cy="299148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498056" y="2790767"/>
            <a:ext cx="5189241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——What do you like to do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98057" y="4530032"/>
            <a:ext cx="4812536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——I like to play the piano.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0" y="833326"/>
            <a:ext cx="1819275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1476" y="924560"/>
            <a:ext cx="13111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Let´s do it</a:t>
            </a:r>
            <a:endParaRPr lang="zh-CN" altLang="en-US" sz="18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77629" y="1004140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92593" y="2084070"/>
            <a:ext cx="5759291" cy="468757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107531" y="1384301"/>
            <a:ext cx="39695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Talk</a:t>
            </a:r>
            <a:r>
              <a:rPr lang="zh-CN" altLang="en-US" sz="3200" dirty="0">
                <a:latin typeface="Times New Roman" panose="02020603050405020304" pitchFamily="18" charset="0"/>
              </a:rPr>
              <a:t>，</a:t>
            </a:r>
            <a:r>
              <a:rPr lang="en-US" altLang="zh-CN" sz="3200" dirty="0">
                <a:latin typeface="Times New Roman" panose="02020603050405020304" pitchFamily="18" charset="0"/>
              </a:rPr>
              <a:t>draw and write.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11" name="图片 10" descr="20090912221541-194153643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290287" y="3107055"/>
            <a:ext cx="351949" cy="64389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465320" y="2712720"/>
            <a:ext cx="27331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 like to play basketball.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228850" y="4662171"/>
            <a:ext cx="413385" cy="61658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4487228" y="5603240"/>
            <a:ext cx="27331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play computer games.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0" y="833120"/>
            <a:ext cx="2631043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0511" y="924560"/>
            <a:ext cx="2666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Letters and sounds</a:t>
            </a:r>
            <a:endParaRPr lang="en-US" altLang="zh-CN" sz="18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77629" y="1004140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45307" y="2190751"/>
            <a:ext cx="7857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ou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14" name=" 14"/>
          <p:cNvSpPr/>
          <p:nvPr/>
        </p:nvSpPr>
        <p:spPr>
          <a:xfrm>
            <a:off x="1112044" y="2342516"/>
            <a:ext cx="1203484" cy="280035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315528" y="2190751"/>
            <a:ext cx="9630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/au/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816190" y="2190751"/>
            <a:ext cx="14057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h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ou</a:t>
            </a:r>
            <a:r>
              <a:rPr lang="en-US" altLang="zh-CN" sz="3200">
                <a:latin typeface="Times New Roman" panose="02020603050405020304" pitchFamily="18" charset="0"/>
              </a:rPr>
              <a:t>se 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646069" y="2190751"/>
            <a:ext cx="15263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cl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ou</a:t>
            </a:r>
            <a:r>
              <a:rPr lang="en-US" altLang="zh-CN" sz="3200">
                <a:latin typeface="Times New Roman" panose="02020603050405020304" pitchFamily="18" charset="0"/>
              </a:rPr>
              <a:t>dy 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pic>
        <p:nvPicPr>
          <p:cNvPr id="18" name="图片 17" descr="3-16032P9200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5889784" y="3526155"/>
            <a:ext cx="2963228" cy="2461260"/>
          </a:xfrm>
          <a:prstGeom prst="rect">
            <a:avLst/>
          </a:prstGeom>
        </p:spPr>
      </p:pic>
      <p:pic>
        <p:nvPicPr>
          <p:cNvPr id="19" name="图片 18" descr="235095-1301150910292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839879" y="3506471"/>
            <a:ext cx="2615565" cy="2499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545306" y="2190751"/>
            <a:ext cx="6954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ow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14" name=" 14"/>
          <p:cNvSpPr/>
          <p:nvPr/>
        </p:nvSpPr>
        <p:spPr>
          <a:xfrm>
            <a:off x="1112043" y="2342516"/>
            <a:ext cx="1203485" cy="280035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315528" y="2190751"/>
            <a:ext cx="8523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/au/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25253" y="2190751"/>
            <a:ext cx="9604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c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ow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00387" y="2190751"/>
            <a:ext cx="1243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br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ow</a:t>
            </a:r>
            <a:r>
              <a:rPr lang="en-US" altLang="zh-CN" sz="3200">
                <a:latin typeface="Times New Roman" panose="02020603050405020304" pitchFamily="18" charset="0"/>
              </a:rPr>
              <a:t>n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pic>
        <p:nvPicPr>
          <p:cNvPr id="4" name="图片 3" descr="69e73ebf8aac44215cb127e3fc42d22e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960846" y="3446145"/>
            <a:ext cx="2639378" cy="2345690"/>
          </a:xfrm>
          <a:prstGeom prst="rect">
            <a:avLst/>
          </a:prstGeom>
        </p:spPr>
      </p:pic>
      <p:pic>
        <p:nvPicPr>
          <p:cNvPr id="5" name="图片 4" descr="318741-160G22013553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184583" y="3121026"/>
            <a:ext cx="2352675" cy="2995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bldLvl="0" animBg="1"/>
      <p:bldP spid="15" grpId="0"/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545307" y="2190751"/>
            <a:ext cx="126624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ar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14" name=" 14"/>
          <p:cNvSpPr/>
          <p:nvPr/>
        </p:nvSpPr>
        <p:spPr>
          <a:xfrm>
            <a:off x="1112044" y="2342516"/>
            <a:ext cx="1117284" cy="280035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29327" y="2190751"/>
            <a:ext cx="15872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/a:r/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69544" y="2190751"/>
            <a:ext cx="23556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M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ar</a:t>
            </a:r>
            <a:r>
              <a:rPr lang="en-US" altLang="zh-CN" sz="3200">
                <a:latin typeface="Times New Roman" panose="02020603050405020304" pitchFamily="18" charset="0"/>
              </a:rPr>
              <a:t>ch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217569" y="2190751"/>
            <a:ext cx="12311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f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ar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" name="图片 4" descr="7730-16030GF0440-L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254692" y="3304541"/>
            <a:ext cx="2387918" cy="2392045"/>
          </a:xfrm>
          <a:prstGeom prst="rect">
            <a:avLst/>
          </a:prstGeom>
        </p:spPr>
      </p:pic>
      <p:pic>
        <p:nvPicPr>
          <p:cNvPr id="6" name="图片 5" descr="wKiFWVPJB5yAHU_NAAHBhhvWONE73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146483" y="3304541"/>
            <a:ext cx="2800350" cy="2392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bldLvl="0" animBg="1"/>
      <p:bldP spid="2" grpId="0"/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545306" y="2190751"/>
            <a:ext cx="7683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ass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14" name=" 14"/>
          <p:cNvSpPr/>
          <p:nvPr/>
        </p:nvSpPr>
        <p:spPr>
          <a:xfrm>
            <a:off x="1112043" y="2342516"/>
            <a:ext cx="1117284" cy="280035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29327" y="2190751"/>
            <a:ext cx="9631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/a:s/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94809" y="2190751"/>
            <a:ext cx="11258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cl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ass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64680" y="2190751"/>
            <a:ext cx="11791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gr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ass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" name="图片 4" descr="11-150H211041930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3291364" y="3615690"/>
            <a:ext cx="2561273" cy="2218690"/>
          </a:xfrm>
          <a:prstGeom prst="rect">
            <a:avLst/>
          </a:prstGeom>
        </p:spPr>
      </p:pic>
      <p:pic>
        <p:nvPicPr>
          <p:cNvPr id="6" name="图片 5" descr="t01383da451ec7ee9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275071" y="3615690"/>
            <a:ext cx="2661761" cy="2218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bldLvl="0" animBg="1"/>
      <p:bldP spid="2" grpId="0"/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0" y="833120"/>
            <a:ext cx="223837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0511" y="924560"/>
            <a:ext cx="2205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Listen and learn</a:t>
            </a:r>
            <a:endParaRPr lang="en-US" altLang="zh-CN" sz="18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77629" y="1004140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Unit3 Lesson17  Letters and sounds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169319" y="1384301"/>
            <a:ext cx="5204936" cy="5205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8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09551" y="3713481"/>
            <a:ext cx="1981676" cy="23310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517458" y="2554605"/>
            <a:ext cx="6374606" cy="174879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742950" y="1187450"/>
            <a:ext cx="2139791" cy="1024255"/>
            <a:chOff x="1560" y="1870"/>
            <a:chExt cx="4493" cy="1613"/>
          </a:xfrm>
        </p:grpSpPr>
        <p:sp>
          <p:nvSpPr>
            <p:cNvPr id="4" name="圆角矩形标注 3"/>
            <p:cNvSpPr/>
            <p:nvPr/>
          </p:nvSpPr>
          <p:spPr>
            <a:xfrm>
              <a:off x="1560" y="1870"/>
              <a:ext cx="4493" cy="1613"/>
            </a:xfrm>
            <a:prstGeom prst="wedgeRoundRectCallout">
              <a:avLst>
                <a:gd name="adj1" fmla="val -40036"/>
                <a:gd name="adj2" fmla="val 142657"/>
                <a:gd name="adj3" fmla="val 16667"/>
              </a:avLst>
            </a:prstGeom>
            <a:solidFill>
              <a:schemeClr val="accent6">
                <a:lumMod val="40000"/>
                <a:lumOff val="6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601" y="2037"/>
              <a:ext cx="4452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latin typeface="Times New Roman" panose="02020603050405020304" pitchFamily="18" charset="0"/>
                </a:rPr>
                <a:t>Try to read</a:t>
              </a:r>
              <a:endParaRPr lang="en-US" altLang="zh-CN" sz="28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700813" y="4648836"/>
            <a:ext cx="13070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mouse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55771" y="4648836"/>
            <a:ext cx="13258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flower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63139" y="4648836"/>
            <a:ext cx="819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star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74292" y="4648836"/>
            <a:ext cx="1217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glass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 bwMode="auto">
          <a:xfrm>
            <a:off x="0" y="1109663"/>
            <a:ext cx="1570435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157162" y="1281112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1193006" y="1909763"/>
            <a:ext cx="758904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sz="2400" b="1" dirty="0">
                <a:latin typeface="Times New Roman" panose="02020603050405020304" pitchFamily="18" charset="0"/>
                <a:sym typeface="+mn-ea"/>
              </a:rPr>
              <a:t>Please describe </a:t>
            </a:r>
            <a:r>
              <a:rPr lang="en-US" sz="2400" b="1" dirty="0">
                <a:latin typeface="Times New Roman" panose="02020603050405020304" pitchFamily="18" charset="0"/>
                <a:sym typeface="+mn-ea"/>
              </a:rPr>
              <a:t>them with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“——What do you like to do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——I like to......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”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8409" y="1185832"/>
            <a:ext cx="1312026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Warm-up</a:t>
            </a:r>
            <a:endParaRPr lang="zh-CN" altLang="en-US" sz="2000" dirty="0"/>
          </a:p>
        </p:txBody>
      </p:sp>
      <p:pic>
        <p:nvPicPr>
          <p:cNvPr id="7" name="图片 6" descr="t0188452dae17d6fe9e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339" y="2992121"/>
            <a:ext cx="2595086" cy="2315845"/>
          </a:xfrm>
          <a:prstGeom prst="rect">
            <a:avLst/>
          </a:prstGeom>
        </p:spPr>
      </p:pic>
      <p:pic>
        <p:nvPicPr>
          <p:cNvPr id="8" name="图片 7" descr="t0197c7dccf39708edd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467101" y="2997835"/>
            <a:ext cx="2598896" cy="231013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886575" y="2945765"/>
            <a:ext cx="1584008" cy="2362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ldLvl="0" autoUpdateAnimBg="0"/>
      <p:bldP spid="32770" grpId="1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0" y="833120"/>
            <a:ext cx="231457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0512" y="924560"/>
            <a:ext cx="18626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Watch and learn</a:t>
            </a:r>
            <a:endParaRPr lang="en-US" altLang="zh-CN" sz="18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77629" y="1004140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Unit3 Lesson17  Try to read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950721" y="1714500"/>
            <a:ext cx="5243036" cy="49129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8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9"/>
          <p:cNvSpPr>
            <a:spLocks noChangeArrowheads="1"/>
          </p:cNvSpPr>
          <p:nvPr/>
        </p:nvSpPr>
        <p:spPr bwMode="auto">
          <a:xfrm>
            <a:off x="953453" y="2518411"/>
            <a:ext cx="7418070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 smtClean="0">
                <a:latin typeface="Times New Roman" panose="02020603050405020304" pitchFamily="18" charset="0"/>
              </a:rPr>
              <a:t>1.Recite the text and words</a:t>
            </a:r>
            <a:r>
              <a:rPr lang="en-US" altLang="zh-CN" sz="2800" b="1" dirty="0">
                <a:latin typeface="Times New Roman" panose="02020603050405020304" pitchFamily="18" charset="0"/>
                <a:sym typeface="+mn-ea"/>
              </a:rPr>
              <a:t>.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endParaRPr lang="en-US" altLang="zh-CN" sz="2800" b="1" dirty="0">
              <a:latin typeface="Times New Roman" panose="02020603050405020304" pitchFamily="18" charset="0"/>
            </a:endParaRPr>
          </a:p>
          <a:p>
            <a:r>
              <a:rPr lang="en-US" altLang="zh-CN" sz="2800" b="1" dirty="0">
                <a:latin typeface="Times New Roman" panose="02020603050405020304" pitchFamily="18" charset="0"/>
              </a:rPr>
              <a:t>2.Practice the sentence“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——What do you like to do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——I like to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......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” 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0" y="1219201"/>
            <a:ext cx="2200275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Homework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157162" y="1390650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581025" y="6009005"/>
            <a:ext cx="8260595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句型</a:t>
            </a:r>
            <a:r>
              <a:rPr 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——What do you like to do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——I like to......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 descr="240379-160ZZH3284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484822" y="1123950"/>
            <a:ext cx="2240280" cy="1903730"/>
          </a:xfrm>
          <a:prstGeom prst="rect">
            <a:avLst/>
          </a:prstGeom>
        </p:spPr>
      </p:pic>
      <p:pic>
        <p:nvPicPr>
          <p:cNvPr id="4" name="图片 3" descr="mp27601077_1439693277077_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65773" y="3563620"/>
            <a:ext cx="2278856" cy="20459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043238" y="1380491"/>
            <a:ext cx="5189241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——What do you like to do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43238" y="2211706"/>
            <a:ext cx="5392823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——I like to play with my doll.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43238" y="3787776"/>
            <a:ext cx="5189241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——What do you like to do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43238" y="4657726"/>
            <a:ext cx="4056495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——I like to watch TV.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6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0" y="1138126"/>
            <a:ext cx="1570435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157162" y="1309575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54831" y="1229360"/>
            <a:ext cx="1007007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Chant</a:t>
            </a:r>
            <a:endParaRPr lang="zh-CN" altLang="en-US" sz="24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25366" y="1816735"/>
            <a:ext cx="1584008" cy="2362200"/>
          </a:xfrm>
          <a:prstGeom prst="rect">
            <a:avLst/>
          </a:prstGeom>
        </p:spPr>
      </p:pic>
      <p:pic>
        <p:nvPicPr>
          <p:cNvPr id="3" name="图片 2" descr="328975-131014095042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25843" y="4398646"/>
            <a:ext cx="1583531" cy="222313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820461" y="2505017"/>
            <a:ext cx="5189241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——What do you like to do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20461" y="3336232"/>
            <a:ext cx="5998758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——I like to play computer games.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20461" y="4756727"/>
            <a:ext cx="5189241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——What do you like to do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820461" y="5587942"/>
            <a:ext cx="4402167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——I like to read a book.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0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996214" y="1158240"/>
            <a:ext cx="4917281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</a:rPr>
              <a:t>Jenny</a:t>
            </a:r>
            <a:r>
              <a:rPr lang="zh-CN" altLang="en-US" sz="2400" dirty="0">
                <a:latin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</a:rPr>
              <a:t>I like to play kites with my friends.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Steven</a:t>
            </a:r>
            <a:r>
              <a:rPr lang="zh-CN" altLang="en-US" sz="2400" dirty="0">
                <a:latin typeface="Times New Roman" panose="02020603050405020304" pitchFamily="18" charset="0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I like to play ping-pong.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dirty="0" err="1">
                <a:latin typeface="Times New Roman" panose="02020603050405020304" pitchFamily="18" charset="0"/>
                <a:sym typeface="+mn-ea"/>
              </a:rPr>
              <a:t>Mr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 Wood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Jenny likes to fly </a:t>
            </a:r>
            <a:r>
              <a:rPr lang="en-US" altLang="zh-CN" sz="2800" dirty="0" err="1">
                <a:latin typeface="Times New Roman" panose="02020603050405020304" pitchFamily="18" charset="0"/>
                <a:sym typeface="+mn-ea"/>
              </a:rPr>
              <a:t>kites,but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 Steven likes to play </a:t>
            </a:r>
            <a:r>
              <a:rPr lang="en-US" altLang="zh-CN" sz="2800" dirty="0" err="1">
                <a:latin typeface="Times New Roman" panose="02020603050405020304" pitchFamily="18" charset="0"/>
                <a:sym typeface="+mn-ea"/>
              </a:rPr>
              <a:t>ping-pong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.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</a:rPr>
              <a:t>Kim</a:t>
            </a:r>
            <a:r>
              <a:rPr lang="zh-CN" altLang="en-US" sz="2400" dirty="0">
                <a:latin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</a:rPr>
              <a:t>I like to play with my toys.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Danny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I like to play computer games.</a:t>
            </a:r>
            <a:endParaRPr lang="en-US" altLang="zh-CN" sz="24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dirty="0" err="1">
                <a:latin typeface="Times New Roman" panose="02020603050405020304" pitchFamily="18" charset="0"/>
                <a:sym typeface="+mn-ea"/>
              </a:rPr>
              <a:t>Mr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 Wood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Kim likes to play with her toys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but Danny likes to play computer games.</a:t>
            </a:r>
            <a:endParaRPr lang="en-US" altLang="zh-CN" sz="2400" dirty="0"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8576" y="782955"/>
            <a:ext cx="3890963" cy="5990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1120322"/>
            <a:ext cx="2247900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0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Ask and answer</a:t>
            </a:r>
            <a:endParaRPr lang="zh-CN" altLang="en-US" sz="20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5"/>
          <p:cNvSpPr/>
          <p:nvPr/>
        </p:nvSpPr>
        <p:spPr bwMode="auto">
          <a:xfrm>
            <a:off x="157162" y="1291771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73993" y="2122747"/>
            <a:ext cx="689276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Times New Roman" panose="02020603050405020304" pitchFamily="18" charset="0"/>
              </a:rPr>
              <a:t>（</a:t>
            </a:r>
            <a:r>
              <a:rPr lang="en-US" altLang="zh-CN" sz="3200" dirty="0">
                <a:latin typeface="Times New Roman" panose="02020603050405020304" pitchFamily="18" charset="0"/>
              </a:rPr>
              <a:t>1</a:t>
            </a:r>
            <a:r>
              <a:rPr lang="zh-CN" altLang="en-US" sz="3200" dirty="0">
                <a:latin typeface="Times New Roman" panose="02020603050405020304" pitchFamily="18" charset="0"/>
              </a:rPr>
              <a:t>）</a:t>
            </a:r>
            <a:r>
              <a:rPr lang="en-US" altLang="zh-CN" sz="3200" dirty="0">
                <a:latin typeface="Times New Roman" panose="02020603050405020304" pitchFamily="18" charset="0"/>
              </a:rPr>
              <a:t>What does Jenny like to do</a:t>
            </a:r>
            <a:r>
              <a:rPr lang="zh-CN" altLang="en-US" sz="3200" dirty="0">
                <a:latin typeface="Times New Roman" panose="02020603050405020304" pitchFamily="18" charset="0"/>
              </a:rPr>
              <a:t>？</a:t>
            </a:r>
            <a:endParaRPr lang="zh-CN" altLang="en-US" sz="3200" dirty="0">
              <a:latin typeface="Times New Roman" panose="02020603050405020304" pitchFamily="18" charset="0"/>
            </a:endParaRPr>
          </a:p>
          <a:p>
            <a:endParaRPr lang="zh-CN" altLang="en-US" sz="3200" dirty="0">
              <a:latin typeface="Times New Roman" panose="02020603050405020304" pitchFamily="18" charset="0"/>
            </a:endParaRPr>
          </a:p>
          <a:p>
            <a:r>
              <a:rPr lang="zh-CN" altLang="en-US" sz="3200" dirty="0">
                <a:latin typeface="Times New Roman" panose="02020603050405020304" pitchFamily="18" charset="0"/>
              </a:rPr>
              <a:t>（</a:t>
            </a:r>
            <a:r>
              <a:rPr lang="en-US" altLang="zh-CN" sz="3200" dirty="0">
                <a:latin typeface="Times New Roman" panose="02020603050405020304" pitchFamily="18" charset="0"/>
              </a:rPr>
              <a:t>2</a:t>
            </a:r>
            <a:r>
              <a:rPr lang="zh-CN" altLang="en-US" sz="3200" dirty="0">
                <a:latin typeface="Times New Roman" panose="02020603050405020304" pitchFamily="18" charset="0"/>
              </a:rPr>
              <a:t>）</a:t>
            </a:r>
            <a:r>
              <a:rPr lang="en-US" altLang="zh-CN" sz="3200" dirty="0">
                <a:latin typeface="Times New Roman" panose="02020603050405020304" pitchFamily="18" charset="0"/>
              </a:rPr>
              <a:t>What does Steven like to do</a:t>
            </a:r>
            <a:r>
              <a:rPr lang="zh-CN" altLang="en-US" sz="3200" dirty="0">
                <a:latin typeface="Times New Roman" panose="02020603050405020304" pitchFamily="18" charset="0"/>
              </a:rPr>
              <a:t>？</a:t>
            </a:r>
            <a:endParaRPr lang="zh-CN" altLang="en-US" sz="3200" dirty="0">
              <a:latin typeface="Times New Roman" panose="02020603050405020304" pitchFamily="18" charset="0"/>
            </a:endParaRPr>
          </a:p>
          <a:p>
            <a:endParaRPr lang="zh-CN" altLang="en-US" sz="3200" dirty="0">
              <a:latin typeface="Times New Roman" panose="02020603050405020304" pitchFamily="18" charset="0"/>
            </a:endParaRPr>
          </a:p>
          <a:p>
            <a:r>
              <a:rPr lang="zh-CN" altLang="en-US" sz="3200" dirty="0">
                <a:latin typeface="Times New Roman" panose="02020603050405020304" pitchFamily="18" charset="0"/>
              </a:rPr>
              <a:t>（</a:t>
            </a:r>
            <a:r>
              <a:rPr lang="en-US" altLang="zh-CN" sz="3200" dirty="0">
                <a:latin typeface="Times New Roman" panose="02020603050405020304" pitchFamily="18" charset="0"/>
              </a:rPr>
              <a:t>3</a:t>
            </a:r>
            <a:r>
              <a:rPr lang="zh-CN" altLang="en-US" sz="3200" dirty="0">
                <a:latin typeface="Times New Roman" panose="02020603050405020304" pitchFamily="18" charset="0"/>
              </a:rPr>
              <a:t>）</a:t>
            </a:r>
            <a:r>
              <a:rPr lang="en-US" altLang="zh-CN" sz="3200" dirty="0">
                <a:latin typeface="Times New Roman" panose="02020603050405020304" pitchFamily="18" charset="0"/>
              </a:rPr>
              <a:t>What does Kim like to do</a:t>
            </a:r>
            <a:r>
              <a:rPr lang="zh-CN" altLang="en-US" sz="3200" dirty="0">
                <a:latin typeface="Times New Roman" panose="02020603050405020304" pitchFamily="18" charset="0"/>
              </a:rPr>
              <a:t>？</a:t>
            </a:r>
            <a:endParaRPr lang="zh-CN" altLang="en-US" sz="3200" dirty="0">
              <a:latin typeface="Times New Roman" panose="02020603050405020304" pitchFamily="18" charset="0"/>
            </a:endParaRPr>
          </a:p>
          <a:p>
            <a:endParaRPr lang="zh-CN" altLang="en-US" sz="3200" dirty="0">
              <a:latin typeface="Times New Roman" panose="02020603050405020304" pitchFamily="18" charset="0"/>
            </a:endParaRPr>
          </a:p>
          <a:p>
            <a:r>
              <a:rPr lang="zh-CN" altLang="en-US" sz="3200" dirty="0">
                <a:latin typeface="Times New Roman" panose="02020603050405020304" pitchFamily="18" charset="0"/>
              </a:rPr>
              <a:t>（</a:t>
            </a:r>
            <a:r>
              <a:rPr lang="en-US" altLang="zh-CN" sz="3200" dirty="0">
                <a:latin typeface="Times New Roman" panose="02020603050405020304" pitchFamily="18" charset="0"/>
              </a:rPr>
              <a:t>4</a:t>
            </a:r>
            <a:r>
              <a:rPr lang="zh-CN" altLang="en-US" sz="3200" dirty="0">
                <a:latin typeface="Times New Roman" panose="02020603050405020304" pitchFamily="18" charset="0"/>
              </a:rPr>
              <a:t>）</a:t>
            </a:r>
            <a:r>
              <a:rPr lang="en-US" altLang="zh-CN" sz="3200" dirty="0">
                <a:latin typeface="Times New Roman" panose="02020603050405020304" pitchFamily="18" charset="0"/>
              </a:rPr>
              <a:t>What does Danny like to do</a:t>
            </a:r>
            <a:r>
              <a:rPr lang="zh-CN" altLang="en-US" sz="3200" dirty="0">
                <a:latin typeface="Times New Roman" panose="02020603050405020304" pitchFamily="18" charset="0"/>
              </a:rPr>
              <a:t>？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20690" y="2576138"/>
            <a:ext cx="66389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Jenny likes to fly kites with her friends. 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67839" y="3599758"/>
            <a:ext cx="53789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Steven likes to play </a:t>
            </a:r>
            <a:r>
              <a:rPr lang="en-US" altLang="zh-CN" sz="32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ping-pong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. 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20691" y="4576388"/>
            <a:ext cx="5518309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Kim likes to play with her toys. </a:t>
            </a:r>
            <a:endParaRPr lang="zh-CN" altLang="en-US" sz="3200">
              <a:latin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20689" y="4576388"/>
            <a:ext cx="53688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Kim likes to play with her toys. 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20691" y="5564448"/>
            <a:ext cx="63603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Danny likes to play computer games. 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1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1113518"/>
            <a:ext cx="2361010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Read and retell </a:t>
            </a:r>
            <a:endParaRPr lang="zh-CN" alt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5"/>
          <p:cNvSpPr/>
          <p:nvPr/>
        </p:nvSpPr>
        <p:spPr bwMode="auto">
          <a:xfrm>
            <a:off x="157162" y="1284967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180506" y="2263140"/>
            <a:ext cx="7696794" cy="35394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Jenny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____________________________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Steven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I like to play ping-pong.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 err="1">
                <a:latin typeface="Times New Roman" panose="02020603050405020304" pitchFamily="18" charset="0"/>
                <a:sym typeface="+mn-ea"/>
              </a:rPr>
              <a:t>Mr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 Wood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__________________,but Steven likes to play </a:t>
            </a:r>
            <a:r>
              <a:rPr lang="en-US" altLang="zh-CN" sz="2800" dirty="0" err="1">
                <a:latin typeface="Times New Roman" panose="02020603050405020304" pitchFamily="18" charset="0"/>
                <a:sym typeface="+mn-ea"/>
              </a:rPr>
              <a:t>ping-pong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.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Kim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______________________.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Danny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I like to play computer games.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 err="1">
                <a:latin typeface="Times New Roman" panose="02020603050405020304" pitchFamily="18" charset="0"/>
                <a:sym typeface="+mn-ea"/>
              </a:rPr>
              <a:t>Mr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 Wood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_________________________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but Danny likes to play computer games.</a:t>
            </a:r>
            <a:endParaRPr lang="zh-CN" altLang="en-US" sz="2800" dirty="0"/>
          </a:p>
        </p:txBody>
      </p:sp>
      <p:sp>
        <p:nvSpPr>
          <p:cNvPr id="10" name="文本框 9"/>
          <p:cNvSpPr txBox="1"/>
          <p:nvPr/>
        </p:nvSpPr>
        <p:spPr>
          <a:xfrm>
            <a:off x="3010226" y="3164205"/>
            <a:ext cx="3411511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Jenny likes to fly kites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08885" y="2148840"/>
            <a:ext cx="5226111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I like to play kites with my friends.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023235" y="4843780"/>
            <a:ext cx="4628190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Kim likes to play with her toys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361010" y="4023360"/>
            <a:ext cx="4060727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I like to play with my toys.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36759" y="1546861"/>
            <a:ext cx="7408069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sym typeface="+mn-ea"/>
              </a:rPr>
              <a:t>Can you </a:t>
            </a:r>
            <a:r>
              <a:rPr sz="2800" b="1" dirty="0">
                <a:latin typeface="Times New Roman" panose="02020603050405020304" pitchFamily="18" charset="0"/>
                <a:sym typeface="+mn-ea"/>
              </a:rPr>
              <a:t>describe </a:t>
            </a:r>
            <a:r>
              <a:rPr lang="en-US" sz="2800" b="1" dirty="0">
                <a:latin typeface="Times New Roman" panose="02020603050405020304" pitchFamily="18" charset="0"/>
                <a:sym typeface="+mn-ea"/>
              </a:rPr>
              <a:t>them with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“——What do you like to do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——I like to......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”?</a:t>
            </a:r>
            <a:endParaRPr lang="en-US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4" name="图片 3" descr="9fbd36bd3a114116a06b91609335263f_th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3345" y="2948940"/>
            <a:ext cx="2378869" cy="2114550"/>
          </a:xfrm>
          <a:prstGeom prst="rect">
            <a:avLst/>
          </a:prstGeom>
        </p:spPr>
      </p:pic>
      <p:pic>
        <p:nvPicPr>
          <p:cNvPr id="7" name="图片 6" descr="240455-14051G515316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771424" y="2927351"/>
            <a:ext cx="1982629" cy="2115185"/>
          </a:xfrm>
          <a:prstGeom prst="rect">
            <a:avLst/>
          </a:prstGeom>
        </p:spPr>
      </p:pic>
      <p:pic>
        <p:nvPicPr>
          <p:cNvPr id="10" name="图片 9" descr="20090912221541-194153643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052787" y="2927350"/>
            <a:ext cx="1168241" cy="2136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0" y="993776"/>
            <a:ext cx="1534716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Practice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157162" y="1165225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3" name="图片 2" descr="mp27601077_1439693277077_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14326" y="2513330"/>
            <a:ext cx="3134201" cy="28143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664268" y="2840356"/>
            <a:ext cx="5189241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——What do you like to do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64268" y="4357371"/>
            <a:ext cx="4056495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——I like to watch TV.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tags/tag1.xml><?xml version="1.0" encoding="utf-8"?>
<p:tagLst xmlns:p="http://schemas.openxmlformats.org/presentationml/2006/main">
  <p:tag name="KSO_WPP_MARK_KEY" val="e0464354-3f42-4951-8d0b-04b13625419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2814</Words>
  <Application>WPS 演示</Application>
  <PresentationFormat>全屏显示(4:3)</PresentationFormat>
  <Paragraphs>166</Paragraphs>
  <Slides>22</Slides>
  <Notes>4</Notes>
  <HiddenSlides>0</HiddenSlides>
  <MMClips>2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Calibri Light</vt:lpstr>
      <vt:lpstr>Calibri</vt:lpstr>
      <vt:lpstr>Calibri</vt:lpstr>
      <vt:lpstr>Times New Roman</vt:lpstr>
      <vt:lpstr>Arial Unicode MS</vt:lpstr>
      <vt:lpstr>Arial</vt:lpstr>
      <vt:lpstr>第一PPT模板网-WWW.1PPT.COM</vt:lpstr>
      <vt:lpstr>Office 主题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1496</cp:revision>
  <dcterms:created xsi:type="dcterms:W3CDTF">2013-07-01T03:05:00Z</dcterms:created>
  <dcterms:modified xsi:type="dcterms:W3CDTF">2023-03-04T13:13:18Z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458160A2F6884B1DB8671E6C9B7CC688</vt:lpwstr>
  </property>
</Properties>
</file>