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4"/>
  </p:handoutMasterIdLst>
  <p:sldIdLst>
    <p:sldId id="280" r:id="rId5"/>
    <p:sldId id="289" r:id="rId7"/>
    <p:sldId id="390" r:id="rId8"/>
    <p:sldId id="291" r:id="rId9"/>
    <p:sldId id="307" r:id="rId10"/>
    <p:sldId id="663" r:id="rId11"/>
    <p:sldId id="479" r:id="rId12"/>
    <p:sldId id="572" r:id="rId13"/>
    <p:sldId id="682" r:id="rId14"/>
    <p:sldId id="698" r:id="rId15"/>
    <p:sldId id="497" r:id="rId16"/>
    <p:sldId id="539" r:id="rId17"/>
    <p:sldId id="650" r:id="rId18"/>
    <p:sldId id="651" r:id="rId19"/>
    <p:sldId id="652" r:id="rId20"/>
    <p:sldId id="614" r:id="rId21"/>
    <p:sldId id="299" r:id="rId22"/>
    <p:sldId id="268" r:id="rId23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29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138"/>
      </p:cViewPr>
      <p:guideLst>
        <p:guide orient="horz" pos="2122"/>
        <p:guide pos="29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5106390" y="252730"/>
            <a:ext cx="34089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4958564" y="280988"/>
            <a:ext cx="3536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0" y="1649759"/>
            <a:ext cx="6088379" cy="1730317"/>
            <a:chOff x="686916" y="1725863"/>
            <a:chExt cx="4419176" cy="1729428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1725863"/>
              <a:ext cx="2497138" cy="660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3</a:t>
              </a:r>
              <a:r>
                <a:rPr kumimoji="0" lang="en-US" altLang="zh-CN" sz="28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</a:t>
              </a:r>
              <a:r>
                <a:rPr kumimoji="0" lang="en-US" altLang="zh-CN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Lesson 18</a:t>
              </a:r>
              <a:endPara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686916" y="2624721"/>
              <a:ext cx="4419176" cy="830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Maddy the monster</a:t>
              </a:r>
              <a:endParaRPr kumimoji="0" sz="48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50993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13790"/>
            <a:ext cx="2434442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Read and write 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1372553" y="2392681"/>
          <a:ext cx="6398896" cy="34651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9724"/>
                <a:gridCol w="1599724"/>
                <a:gridCol w="1599724"/>
                <a:gridCol w="1599724"/>
              </a:tblGrid>
              <a:tr h="115506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115506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115506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687830" y="3833496"/>
            <a:ext cx="1051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</a:rPr>
              <a:t>Maddy</a:t>
            </a:r>
            <a:endParaRPr lang="en-US" altLang="zh-CN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53553" y="5048251"/>
            <a:ext cx="862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</a:rPr>
              <a:t>Anna</a:t>
            </a:r>
            <a:endParaRPr lang="en-US" altLang="zh-CN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8836" y="2709546"/>
            <a:ext cx="1211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How tall?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34414" y="2709546"/>
            <a:ext cx="1109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Times New Roman" panose="02020603050405020304" pitchFamily="18" charset="0"/>
              </a:rPr>
              <a:t>How old?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67450" y="2524761"/>
            <a:ext cx="1443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How do they go to school?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2909" y="955756"/>
            <a:ext cx="6881683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Can you </a:t>
            </a:r>
            <a:r>
              <a:rPr sz="2800" b="1" dirty="0">
                <a:latin typeface="Times New Roman" panose="02020603050405020304" pitchFamily="18" charset="0"/>
                <a:sym typeface="+mn-ea"/>
              </a:rPr>
              <a:t>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</a:t>
            </a:r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+be+..........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”?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 descr="mp12009732_1429702544506_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1993265"/>
            <a:ext cx="3080385" cy="4172585"/>
          </a:xfrm>
          <a:prstGeom prst="rect">
            <a:avLst/>
          </a:prstGeom>
        </p:spPr>
      </p:pic>
      <p:pic>
        <p:nvPicPr>
          <p:cNvPr id="5" name="图片 4" descr="005FHjUugy6L9ZwvDL72d&amp;69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35780" y="1992630"/>
            <a:ext cx="4348163" cy="417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6"/>
            <a:ext cx="1534716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57162" y="116522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318759-1510260Q1579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15265" y="2401570"/>
            <a:ext cx="3156109" cy="28740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84483" y="2614931"/>
            <a:ext cx="2880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她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岁了。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7728" y="4172586"/>
            <a:ext cx="4121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She is seven years old.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4940P1DT2014082815004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23850" y="1626871"/>
            <a:ext cx="3786664" cy="42030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41131" y="2316481"/>
            <a:ext cx="314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她是矮的。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41130" y="4162426"/>
            <a:ext cx="3210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She is short.</a:t>
            </a:r>
            <a:endParaRPr lang="en-US" altLang="zh-CN" sz="3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4361" y="1508126"/>
            <a:ext cx="2406968" cy="48152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55318" y="3439796"/>
            <a:ext cx="42730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He is 2.26 meters tall.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7-150GG043540-L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2959" y="1745615"/>
            <a:ext cx="2499836" cy="42951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22006" y="2625091"/>
            <a:ext cx="3571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他是一个男孩。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84431" y="4297046"/>
            <a:ext cx="2463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He is a boy.</a:t>
            </a:r>
            <a:endParaRPr lang="en-US" altLang="zh-CN" sz="3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1042670"/>
            <a:ext cx="1223157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044" y="1134110"/>
            <a:ext cx="863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Game</a:t>
            </a:r>
            <a:endParaRPr lang="en-US" altLang="zh-CN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21369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18989" y="1502411"/>
            <a:ext cx="6330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Do you</a:t>
            </a:r>
            <a:r>
              <a:rPr lang="zh-CN" altLang="zh-CN" sz="2800" dirty="0">
                <a:latin typeface="Times New Roman" panose="02020603050405020304" pitchFamily="18" charset="0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</a:rPr>
              <a:t>know your friends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r>
              <a:rPr lang="en-US" altLang="zh-CN" sz="2800" dirty="0">
                <a:latin typeface="Times New Roman" panose="02020603050405020304" pitchFamily="18" charset="0"/>
              </a:rPr>
              <a:t>Please interview </a:t>
            </a:r>
            <a:r>
              <a:rPr lang="en-US" altLang="zh-CN" sz="2800" dirty="0" err="1">
                <a:latin typeface="Times New Roman" panose="02020603050405020304" pitchFamily="18" charset="0"/>
              </a:rPr>
              <a:t>them.The</a:t>
            </a:r>
            <a:r>
              <a:rPr lang="en-US" altLang="zh-CN" sz="2800" dirty="0">
                <a:latin typeface="Times New Roman" panose="02020603050405020304" pitchFamily="18" charset="0"/>
              </a:rPr>
              <a:t> following sentences may help you.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3157" y="3454226"/>
            <a:ext cx="71143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1</a:t>
            </a:r>
            <a:r>
              <a:rPr lang="zh-CN" altLang="zh-CN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How old is your friend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How tall is your friend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How far is his or her home from school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How does she or he go to school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953453" y="2518411"/>
            <a:ext cx="7893664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2800" b="1" dirty="0" smtClean="0">
                <a:latin typeface="Times New Roman" panose="02020603050405020304" pitchFamily="18" charset="0"/>
                <a:sym typeface="+mn-ea"/>
              </a:rPr>
              <a:t>. 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2.Practice the sentence“</a:t>
            </a:r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+be+..........</a:t>
            </a:r>
            <a:r>
              <a:rPr lang="en-US" altLang="zh-CN" sz="2800" b="1" dirty="0">
                <a:latin typeface="Times New Roman" panose="02020603050405020304" pitchFamily="18" charset="0"/>
              </a:rPr>
              <a:t>”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1"/>
            <a:ext cx="2327564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1971304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056760" y="1926876"/>
            <a:ext cx="74872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8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</a:t>
            </a:r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+be+..........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6724" y="1200785"/>
            <a:ext cx="153907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Warm-up</a:t>
            </a:r>
            <a:endParaRPr lang="zh-CN" altLang="en-US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7163" y="2573021"/>
            <a:ext cx="2111216" cy="31515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09437" y="2573655"/>
            <a:ext cx="2401729" cy="31508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2699" y="2573020"/>
            <a:ext cx="2363153" cy="315087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875722" y="5524689"/>
            <a:ext cx="414248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主语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+be+..........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55871" y="979806"/>
            <a:ext cx="1803083" cy="19310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93226" y="1772294"/>
            <a:ext cx="4762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Anna is eleven years old.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16368" y="3133725"/>
            <a:ext cx="1481614" cy="23787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693226" y="4148456"/>
            <a:ext cx="5450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>
                <a:latin typeface="Times New Roman" panose="02020603050405020304" pitchFamily="18" charset="0"/>
              </a:rPr>
              <a:t>Maddy</a:t>
            </a:r>
            <a:r>
              <a:rPr lang="en-US" altLang="zh-CN" sz="3200" dirty="0">
                <a:latin typeface="Times New Roman" panose="02020603050405020304" pitchFamily="18" charset="0"/>
              </a:rPr>
              <a:t> is </a:t>
            </a:r>
            <a:r>
              <a:rPr lang="en-US" altLang="zh-CN" sz="3200" dirty="0" err="1">
                <a:latin typeface="Times New Roman" panose="02020603050405020304" pitchFamily="18" charset="0"/>
              </a:rPr>
              <a:t>ninty</a:t>
            </a:r>
            <a:r>
              <a:rPr lang="en-US" altLang="zh-CN" sz="3200" dirty="0">
                <a:latin typeface="Times New Roman" panose="02020603050405020304" pitchFamily="18" charset="0"/>
              </a:rPr>
              <a:t>-nine years old.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11381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4831" y="1229360"/>
            <a:ext cx="100700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Chant</a:t>
            </a:r>
            <a:endParaRPr lang="zh-CN" altLang="en-US" sz="24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082" y="2166621"/>
            <a:ext cx="3054191" cy="40722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555330" y="2654936"/>
            <a:ext cx="458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Anna is 1.5 meters tall.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55330" y="4530726"/>
            <a:ext cx="4406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>
                <a:latin typeface="Times New Roman" panose="02020603050405020304" pitchFamily="18" charset="0"/>
              </a:rPr>
              <a:t>Maddy</a:t>
            </a:r>
            <a:r>
              <a:rPr lang="en-US" altLang="zh-CN" sz="3200" dirty="0">
                <a:latin typeface="Times New Roman" panose="02020603050405020304" pitchFamily="18" charset="0"/>
              </a:rPr>
              <a:t> is 5 meters tall.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219" y="22825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39502" y="1296077"/>
            <a:ext cx="542258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Times New Roman" panose="02020603050405020304" pitchFamily="18" charset="0"/>
              </a:rPr>
              <a:t>Hello.My</a:t>
            </a:r>
            <a:r>
              <a:rPr lang="en-US" altLang="zh-CN" sz="2400" dirty="0">
                <a:latin typeface="Times New Roman" panose="02020603050405020304" pitchFamily="18" charset="0"/>
              </a:rPr>
              <a:t> name is </a:t>
            </a:r>
            <a:r>
              <a:rPr lang="en-US" altLang="zh-CN" sz="2400" dirty="0" err="1">
                <a:latin typeface="Times New Roman" panose="02020603050405020304" pitchFamily="18" charset="0"/>
              </a:rPr>
              <a:t>Maddy.I</a:t>
            </a:r>
            <a:r>
              <a:rPr lang="en-US" altLang="zh-CN" sz="2400" dirty="0">
                <a:latin typeface="Times New Roman" panose="02020603050405020304" pitchFamily="18" charset="0"/>
              </a:rPr>
              <a:t> am a </a:t>
            </a:r>
            <a:r>
              <a:rPr lang="en-US" altLang="zh-CN" sz="2400" dirty="0" err="1">
                <a:latin typeface="Times New Roman" panose="02020603050405020304" pitchFamily="18" charset="0"/>
              </a:rPr>
              <a:t>girl.I</a:t>
            </a:r>
            <a:r>
              <a:rPr lang="en-US" altLang="zh-CN" sz="2400" dirty="0">
                <a:latin typeface="Times New Roman" panose="02020603050405020304" pitchFamily="18" charset="0"/>
              </a:rPr>
              <a:t> am a </a:t>
            </a:r>
            <a:r>
              <a:rPr lang="en-US" altLang="zh-CN" sz="2400" dirty="0" err="1">
                <a:latin typeface="Times New Roman" panose="02020603050405020304" pitchFamily="18" charset="0"/>
              </a:rPr>
              <a:t>monster.I</a:t>
            </a:r>
            <a:r>
              <a:rPr lang="en-US" altLang="zh-CN" sz="2400" dirty="0">
                <a:latin typeface="Times New Roman" panose="02020603050405020304" pitchFamily="18" charset="0"/>
              </a:rPr>
              <a:t> live in a very big house with my big </a:t>
            </a:r>
            <a:r>
              <a:rPr lang="en-US" altLang="zh-CN" sz="2400" dirty="0" err="1">
                <a:latin typeface="Times New Roman" panose="02020603050405020304" pitchFamily="18" charset="0"/>
              </a:rPr>
              <a:t>family.This</a:t>
            </a:r>
            <a:r>
              <a:rPr lang="en-US" altLang="zh-CN" sz="2400" dirty="0">
                <a:latin typeface="Times New Roman" panose="02020603050405020304" pitchFamily="18" charset="0"/>
              </a:rPr>
              <a:t> is </a:t>
            </a:r>
            <a:r>
              <a:rPr lang="en-US" altLang="zh-CN" sz="2400" dirty="0" err="1">
                <a:latin typeface="Times New Roman" panose="02020603050405020304" pitchFamily="18" charset="0"/>
              </a:rPr>
              <a:t>Anna.She</a:t>
            </a:r>
            <a:r>
              <a:rPr lang="en-US" altLang="zh-CN" sz="2400" dirty="0">
                <a:latin typeface="Times New Roman" panose="02020603050405020304" pitchFamily="18" charset="0"/>
              </a:rPr>
              <a:t> is my </a:t>
            </a:r>
            <a:r>
              <a:rPr lang="en-US" altLang="zh-CN" sz="2400" dirty="0" err="1">
                <a:latin typeface="Times New Roman" panose="02020603050405020304" pitchFamily="18" charset="0"/>
              </a:rPr>
              <a:t>friend.She</a:t>
            </a:r>
            <a:r>
              <a:rPr lang="en-US" altLang="zh-CN" sz="2400" dirty="0">
                <a:latin typeface="Times New Roman" panose="02020603050405020304" pitchFamily="18" charset="0"/>
              </a:rPr>
              <a:t> lives in a house on Park </a:t>
            </a:r>
            <a:r>
              <a:rPr lang="en-US" altLang="zh-CN" sz="2400" dirty="0" err="1">
                <a:latin typeface="Times New Roman" panose="02020603050405020304" pitchFamily="18" charset="0"/>
              </a:rPr>
              <a:t>Rod.Anna</a:t>
            </a:r>
            <a:r>
              <a:rPr lang="en-US" altLang="zh-CN" sz="2400" dirty="0">
                <a:latin typeface="Times New Roman" panose="02020603050405020304" pitchFamily="18" charset="0"/>
              </a:rPr>
              <a:t> is eleven yeas </a:t>
            </a:r>
            <a:r>
              <a:rPr lang="en-US" altLang="zh-CN" sz="2400" dirty="0" err="1">
                <a:latin typeface="Times New Roman" panose="02020603050405020304" pitchFamily="18" charset="0"/>
              </a:rPr>
              <a:t>old.I</a:t>
            </a:r>
            <a:r>
              <a:rPr lang="en-US" altLang="zh-CN" sz="2400" dirty="0">
                <a:latin typeface="Times New Roman" panose="02020603050405020304" pitchFamily="18" charset="0"/>
              </a:rPr>
              <a:t> am ninety-nine years </a:t>
            </a:r>
            <a:r>
              <a:rPr lang="en-US" altLang="zh-CN" sz="2400" dirty="0" err="1">
                <a:latin typeface="Times New Roman" panose="02020603050405020304" pitchFamily="18" charset="0"/>
              </a:rPr>
              <a:t>old.I</a:t>
            </a:r>
            <a:r>
              <a:rPr lang="en-US" altLang="zh-CN" sz="2400" dirty="0">
                <a:latin typeface="Times New Roman" panose="02020603050405020304" pitchFamily="18" charset="0"/>
              </a:rPr>
              <a:t> am older than Anna.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Anna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Oh.Ninety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-nine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！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That is old!</a:t>
            </a:r>
            <a:endParaRPr lang="zh-CN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Maddy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 am not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old.I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am young monster.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）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Anna is 1.5 meters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tall.I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am 5 meters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tall.I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am taller than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Anna.All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monsters are very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very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tall.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4763" y="1003300"/>
            <a:ext cx="3644265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866" y="1275080"/>
            <a:ext cx="4181475" cy="50533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27207" y="1403515"/>
            <a:ext cx="451294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My address is 100 Monster </a:t>
            </a:r>
            <a:r>
              <a:rPr lang="en-US" altLang="zh-CN" sz="2400" dirty="0" err="1">
                <a:latin typeface="Times New Roman" panose="02020603050405020304" pitchFamily="18" charset="0"/>
              </a:rPr>
              <a:t>Street.Anna</a:t>
            </a:r>
            <a:r>
              <a:rPr lang="en-US" altLang="zh-CN" sz="2400" dirty="0">
                <a:latin typeface="Times New Roman" panose="02020603050405020304" pitchFamily="18" charset="0"/>
              </a:rPr>
              <a:t> and I live far from the </a:t>
            </a:r>
            <a:r>
              <a:rPr lang="en-US" altLang="zh-CN" sz="2400" dirty="0" err="1">
                <a:latin typeface="Times New Roman" panose="02020603050405020304" pitchFamily="18" charset="0"/>
              </a:rPr>
              <a:t>school.How</a:t>
            </a:r>
            <a:r>
              <a:rPr lang="en-US" altLang="zh-CN" sz="2400" dirty="0">
                <a:latin typeface="Times New Roman" panose="02020603050405020304" pitchFamily="18" charset="0"/>
              </a:rPr>
              <a:t> do we go to school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r>
              <a:rPr lang="en-US" altLang="zh-CN" sz="2400" dirty="0">
                <a:latin typeface="Times New Roman" panose="02020603050405020304" pitchFamily="18" charset="0"/>
              </a:rPr>
              <a:t>I go to school by </a:t>
            </a:r>
            <a:r>
              <a:rPr lang="en-US" altLang="zh-CN" sz="2400" dirty="0" err="1">
                <a:latin typeface="Times New Roman" panose="02020603050405020304" pitchFamily="18" charset="0"/>
              </a:rPr>
              <a:t>bus.Anna</a:t>
            </a:r>
            <a:r>
              <a:rPr lang="en-US" altLang="zh-CN" sz="2400" dirty="0">
                <a:latin typeface="Times New Roman" panose="02020603050405020304" pitchFamily="18" charset="0"/>
              </a:rPr>
              <a:t> goes to school by </a:t>
            </a:r>
            <a:r>
              <a:rPr lang="en-US" altLang="zh-CN" sz="2400" dirty="0" err="1">
                <a:latin typeface="Times New Roman" panose="02020603050405020304" pitchFamily="18" charset="0"/>
              </a:rPr>
              <a:t>monster.I</a:t>
            </a:r>
            <a:r>
              <a:rPr lang="en-US" altLang="zh-CN" sz="2400" dirty="0">
                <a:latin typeface="Times New Roman" panose="02020603050405020304" pitchFamily="18" charset="0"/>
              </a:rPr>
              <a:t> sit at my very small desk at </a:t>
            </a:r>
            <a:r>
              <a:rPr lang="en-US" altLang="zh-CN" sz="2400" dirty="0" err="1">
                <a:latin typeface="Times New Roman" panose="02020603050405020304" pitchFamily="18" charset="0"/>
              </a:rPr>
              <a:t>school.I</a:t>
            </a:r>
            <a:r>
              <a:rPr lang="en-US" altLang="zh-CN" sz="2400" dirty="0">
                <a:latin typeface="Times New Roman" panose="02020603050405020304" pitchFamily="18" charset="0"/>
              </a:rPr>
              <a:t> read my </a:t>
            </a:r>
            <a:r>
              <a:rPr lang="en-US" altLang="zh-CN" sz="2400" dirty="0" err="1">
                <a:latin typeface="Times New Roman" panose="02020603050405020304" pitchFamily="18" charset="0"/>
              </a:rPr>
              <a:t>book.My</a:t>
            </a:r>
            <a:r>
              <a:rPr lang="en-US" altLang="zh-CN" sz="2400" dirty="0">
                <a:latin typeface="Times New Roman" panose="02020603050405020304" pitchFamily="18" charset="0"/>
              </a:rPr>
              <a:t> teacher is </a:t>
            </a:r>
            <a:r>
              <a:rPr lang="en-US" altLang="zh-CN" sz="2400" dirty="0" err="1">
                <a:latin typeface="Times New Roman" panose="02020603050405020304" pitchFamily="18" charset="0"/>
              </a:rPr>
              <a:t>Mr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</a:rPr>
              <a:t>Scott.I</a:t>
            </a:r>
            <a:r>
              <a:rPr lang="en-US" altLang="zh-CN" sz="2400" dirty="0">
                <a:latin typeface="Times New Roman" panose="02020603050405020304" pitchFamily="18" charset="0"/>
              </a:rPr>
              <a:t> listen to my </a:t>
            </a:r>
            <a:r>
              <a:rPr lang="en-US" altLang="zh-CN" sz="2400" dirty="0" err="1">
                <a:latin typeface="Times New Roman" panose="02020603050405020304" pitchFamily="18" charset="0"/>
              </a:rPr>
              <a:t>teacher.I</a:t>
            </a:r>
            <a:r>
              <a:rPr lang="en-US" altLang="zh-CN" sz="2400" dirty="0">
                <a:latin typeface="Times New Roman" panose="02020603050405020304" pitchFamily="18" charset="0"/>
              </a:rPr>
              <a:t> am a good pupil.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I like to play </a:t>
            </a:r>
            <a:r>
              <a:rPr lang="en-US" altLang="zh-CN" sz="2400" dirty="0" err="1">
                <a:latin typeface="Times New Roman" panose="02020603050405020304" pitchFamily="18" charset="0"/>
              </a:rPr>
              <a:t>basketball.It</a:t>
            </a:r>
            <a:r>
              <a:rPr lang="en-US" altLang="zh-CN" sz="2400" dirty="0">
                <a:latin typeface="Times New Roman" panose="02020603050405020304" pitchFamily="18" charset="0"/>
              </a:rPr>
              <a:t> is easy because I am very </a:t>
            </a:r>
            <a:r>
              <a:rPr lang="en-US" altLang="zh-CN" sz="2400" dirty="0" err="1">
                <a:latin typeface="Times New Roman" panose="02020603050405020304" pitchFamily="18" charset="0"/>
              </a:rPr>
              <a:t>tall.Anna</a:t>
            </a:r>
            <a:r>
              <a:rPr lang="en-US" altLang="zh-CN" sz="2400" dirty="0">
                <a:latin typeface="Times New Roman" panose="02020603050405020304" pitchFamily="18" charset="0"/>
              </a:rPr>
              <a:t> likes </a:t>
            </a:r>
            <a:r>
              <a:rPr lang="en-US" altLang="zh-CN" sz="2400" dirty="0" err="1">
                <a:latin typeface="Times New Roman" panose="02020603050405020304" pitchFamily="18" charset="0"/>
              </a:rPr>
              <a:t>monsters.She</a:t>
            </a:r>
            <a:r>
              <a:rPr lang="en-US" altLang="zh-CN" sz="2400" dirty="0">
                <a:latin typeface="Times New Roman" panose="02020603050405020304" pitchFamily="18" charset="0"/>
              </a:rPr>
              <a:t> is my best friend.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2"/>
            <a:ext cx="286195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03175" y="1998970"/>
            <a:ext cx="6060838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1</a:t>
            </a:r>
            <a:r>
              <a:rPr lang="zh-CN" altLang="zh-CN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Where does Anna live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How old is Anna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How old is </a:t>
            </a:r>
            <a:r>
              <a:rPr lang="en-US" altLang="zh-CN" sz="2800" dirty="0" err="1">
                <a:latin typeface="Times New Roman" panose="02020603050405020304" pitchFamily="18" charset="0"/>
              </a:rPr>
              <a:t>Maddy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How tall is Anna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How tall is </a:t>
            </a:r>
            <a:r>
              <a:rPr lang="en-US" altLang="zh-CN" sz="2800" dirty="0" err="1">
                <a:latin typeface="Times New Roman" panose="02020603050405020304" pitchFamily="18" charset="0"/>
              </a:rPr>
              <a:t>Maddy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33668" y="2403465"/>
            <a:ext cx="6144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Anna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lives in a house on Park Road.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57518" y="3267700"/>
            <a:ext cx="414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Anna is eleven yeas old.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95592" y="4116695"/>
            <a:ext cx="4812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She is ninety-nine years old.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95593" y="4966325"/>
            <a:ext cx="377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She is 1.5 meters tall.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95593" y="5891520"/>
            <a:ext cx="3423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She is 5 meters tall.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13518"/>
            <a:ext cx="236101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 and retell </a:t>
            </a: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12825" y="2215505"/>
            <a:ext cx="8229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Times New Roman" panose="02020603050405020304" pitchFamily="18" charset="0"/>
              </a:rPr>
              <a:t>Hello.My</a:t>
            </a:r>
            <a:r>
              <a:rPr lang="en-US" altLang="zh-CN" sz="2800" dirty="0">
                <a:latin typeface="Times New Roman" panose="02020603050405020304" pitchFamily="18" charset="0"/>
              </a:rPr>
              <a:t> name is </a:t>
            </a:r>
            <a:r>
              <a:rPr lang="en-US" altLang="zh-CN" sz="2800" dirty="0" err="1">
                <a:latin typeface="Times New Roman" panose="02020603050405020304" pitchFamily="18" charset="0"/>
              </a:rPr>
              <a:t>Maddy.I</a:t>
            </a:r>
            <a:r>
              <a:rPr lang="en-US" altLang="zh-CN" sz="2800" dirty="0">
                <a:latin typeface="Times New Roman" panose="02020603050405020304" pitchFamily="18" charset="0"/>
              </a:rPr>
              <a:t> am a </a:t>
            </a:r>
            <a:r>
              <a:rPr lang="en-US" altLang="zh-CN" sz="2800" dirty="0" err="1">
                <a:latin typeface="Times New Roman" panose="02020603050405020304" pitchFamily="18" charset="0"/>
              </a:rPr>
              <a:t>girl.I</a:t>
            </a:r>
            <a:r>
              <a:rPr lang="en-US" altLang="zh-CN" sz="2800" dirty="0">
                <a:latin typeface="Times New Roman" panose="02020603050405020304" pitchFamily="18" charset="0"/>
              </a:rPr>
              <a:t> am a monster._____________________________________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This is </a:t>
            </a:r>
            <a:r>
              <a:rPr lang="en-US" altLang="zh-CN" sz="2800" dirty="0" err="1">
                <a:latin typeface="Times New Roman" panose="02020603050405020304" pitchFamily="18" charset="0"/>
              </a:rPr>
              <a:t>Anna.She</a:t>
            </a:r>
            <a:r>
              <a:rPr lang="en-US" altLang="zh-CN" sz="2800" dirty="0">
                <a:latin typeface="Times New Roman" panose="02020603050405020304" pitchFamily="18" charset="0"/>
              </a:rPr>
              <a:t> is my </a:t>
            </a:r>
            <a:r>
              <a:rPr lang="en-US" altLang="zh-CN" sz="2800" dirty="0" err="1">
                <a:latin typeface="Times New Roman" panose="02020603050405020304" pitchFamily="18" charset="0"/>
              </a:rPr>
              <a:t>friend.____________________________Anna</a:t>
            </a:r>
            <a:r>
              <a:rPr lang="en-US" altLang="zh-CN" sz="2800" dirty="0">
                <a:latin typeface="Times New Roman" panose="02020603050405020304" pitchFamily="18" charset="0"/>
              </a:rPr>
              <a:t> is eleven yeas </a:t>
            </a:r>
            <a:r>
              <a:rPr lang="en-US" altLang="zh-CN" sz="2800" dirty="0" err="1">
                <a:latin typeface="Times New Roman" panose="02020603050405020304" pitchFamily="18" charset="0"/>
              </a:rPr>
              <a:t>old._______________________I</a:t>
            </a:r>
            <a:r>
              <a:rPr lang="en-US" altLang="zh-CN" sz="2800" dirty="0">
                <a:latin typeface="Times New Roman" panose="02020603050405020304" pitchFamily="18" charset="0"/>
              </a:rPr>
              <a:t> am older than Anna.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Anna is 1.5 meters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tall._______________I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am taller than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Anna.All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monsters are very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very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tall.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9812" y="2574907"/>
            <a:ext cx="666791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 live in a very big house with my big family.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2660" y="3531225"/>
            <a:ext cx="516679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She lives in a house on Park Road.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9812" y="3985220"/>
            <a:ext cx="403988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 am ninety-nine years old.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22203" y="4765030"/>
            <a:ext cx="278313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 am 5 meters tall.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179" y="1054161"/>
            <a:ext cx="863409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3200" noProof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Complete the </a:t>
            </a:r>
            <a:r>
              <a:rPr lang="en-US" altLang="zh-CN" sz="3200" noProof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passage with </a:t>
            </a:r>
            <a:r>
              <a:rPr lang="zh-CN" altLang="en-US" sz="3200" noProof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words </a:t>
            </a:r>
            <a:r>
              <a:rPr lang="en-US" altLang="zh-CN" sz="3200" noProof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from the box.</a:t>
            </a:r>
            <a:endParaRPr lang="en-US" altLang="zh-CN" sz="3200" noProof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721550" y="1900546"/>
            <a:ext cx="4169569" cy="134429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894" y="3369310"/>
            <a:ext cx="8467105" cy="31085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Anna and I live_________ the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school.How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do we go to school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 go to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school________.Anna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goes to school by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monster.I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sit at my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very______desk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at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school.I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read my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book.My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teacher is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Mr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Scott.I_________my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teacher.I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am a good pupil.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 like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to______________.It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is easy because I am very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tall.Anna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likes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monsters.She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is my best friend.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87059" y="2649845"/>
            <a:ext cx="137249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far from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21549" y="2030085"/>
            <a:ext cx="113204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by bus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30600" y="2030085"/>
            <a:ext cx="96051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small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93588" y="2030085"/>
            <a:ext cx="234391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play basketball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91621" y="2649845"/>
            <a:ext cx="132921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listen to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64669" y="3369310"/>
            <a:ext cx="137249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far from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46207" y="3799205"/>
            <a:ext cx="113204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by bus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11279" y="4237706"/>
            <a:ext cx="96051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small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73076" y="4662170"/>
            <a:ext cx="132921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listen to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77102" y="5488495"/>
            <a:ext cx="234391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play basketball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12" grpId="0"/>
      <p:bldP spid="13" grpId="0"/>
      <p:bldP spid="14" grpId="0"/>
      <p:bldP spid="15" grpId="0"/>
      <p:bldP spid="16" grpId="0"/>
      <p:bldP spid="6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PP_MARK_KEY" val="080e8b97-7635-4223-a77c-242a9ad9acb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3479</Words>
  <Application>WPS 演示</Application>
  <PresentationFormat>全屏显示(4:3)</PresentationFormat>
  <Paragraphs>146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</vt:lpstr>
      <vt:lpstr>Arial Unicode MS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1533</cp:revision>
  <dcterms:created xsi:type="dcterms:W3CDTF">2013-07-01T03:05:00Z</dcterms:created>
  <dcterms:modified xsi:type="dcterms:W3CDTF">2023-03-04T13:20:01Z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B4EEDD2B21494BC09AB76B335A4EC318</vt:lpwstr>
  </property>
</Properties>
</file>