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3"/>
  </p:handoutMasterIdLst>
  <p:sldIdLst>
    <p:sldId id="280" r:id="rId5"/>
    <p:sldId id="289" r:id="rId7"/>
    <p:sldId id="390" r:id="rId8"/>
    <p:sldId id="291" r:id="rId9"/>
    <p:sldId id="307" r:id="rId10"/>
    <p:sldId id="479" r:id="rId11"/>
    <p:sldId id="572" r:id="rId12"/>
    <p:sldId id="497" r:id="rId13"/>
    <p:sldId id="539" r:id="rId14"/>
    <p:sldId id="642" r:id="rId15"/>
    <p:sldId id="650" r:id="rId16"/>
    <p:sldId id="651" r:id="rId17"/>
    <p:sldId id="652" r:id="rId18"/>
    <p:sldId id="614" r:id="rId19"/>
    <p:sldId id="644" r:id="rId20"/>
    <p:sldId id="299" r:id="rId21"/>
    <p:sldId id="268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29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14F6"/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264"/>
      </p:cViewPr>
      <p:guideLst>
        <p:guide orient="horz" pos="2128"/>
        <p:guide pos="292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5118265" y="252730"/>
            <a:ext cx="33970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microsoft.com/office/2007/relationships/media" Target="file:///C:\Users\Administrator\Desktop\&#38899;&#20048;\Unit4%20Lesson19%20&#35270;&#39057;%20Let&#180;s%20sing&#65288;&#20864;&#25945;&#65289;.mp4" TargetMode="External"/><Relationship Id="rId1" Type="http://schemas.openxmlformats.org/officeDocument/2006/relationships/video" Target="file:///C:\Users\Administrator\Desktop\&#38899;&#20048;\Unit4%20Lesson19%20&#35270;&#39057;%20Let&#180;s%20sing&#65288;&#20864;&#25945;&#65289;.mp4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285008" y="1752769"/>
            <a:ext cx="5803373" cy="1627307"/>
            <a:chOff x="1068332" y="1828820"/>
            <a:chExt cx="4212307" cy="1626471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925916" y="1828820"/>
              <a:ext cx="2497138" cy="660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4 Lesson 19</a:t>
              </a:r>
              <a:endPara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068332" y="2624721"/>
              <a:ext cx="4212307" cy="830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My favourite colors</a:t>
              </a:r>
              <a:endParaRPr kumimoji="0" lang="en-US" altLang="zh-CN" sz="4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41493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T58PIC9sb_10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246" y="2481580"/>
            <a:ext cx="3130868" cy="27933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96115" y="2835911"/>
            <a:ext cx="605486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your 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favourite color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96114" y="4364356"/>
            <a:ext cx="580479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——My favourite color is orange.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80519" y="2856782"/>
            <a:ext cx="605486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your 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favourite color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80519" y="4385227"/>
            <a:ext cx="539442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——My favourite color is blue.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 descr="610812_083711157164_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422442"/>
            <a:ext cx="3701415" cy="2839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3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476" y="924560"/>
            <a:ext cx="14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Let´s sing</a:t>
            </a:r>
            <a:endParaRPr lang="zh-CN" altLang="en-US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Unit4 Lesson19 视频 Let´s sing（冀教）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18348" y="1292861"/>
            <a:ext cx="5320665" cy="5320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120"/>
            <a:ext cx="103441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045" y="924560"/>
            <a:ext cx="674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科普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80058" y="1746792"/>
            <a:ext cx="4685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Red and yellow is orange.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80058" y="3006632"/>
            <a:ext cx="41821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Red and blue is purple.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27207" y="4265837"/>
            <a:ext cx="4554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Yellow and blue is green.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82879" y="5525042"/>
            <a:ext cx="5511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Yellow</a:t>
            </a:r>
            <a:r>
              <a:rPr lang="zh-CN" altLang="en-US" sz="3200" dirty="0">
                <a:latin typeface="Times New Roman" panose="02020603050405020304" pitchFamily="18" charset="0"/>
              </a:rPr>
              <a:t>，</a:t>
            </a:r>
            <a:r>
              <a:rPr lang="en-US" altLang="zh-CN" sz="3200" dirty="0">
                <a:latin typeface="Times New Roman" panose="02020603050405020304" pitchFamily="18" charset="0"/>
              </a:rPr>
              <a:t>blue and red is black.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4791" y="1728580"/>
            <a:ext cx="3963829" cy="4401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三基色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是指红,绿,蓝三色。原色，又称为基色，即用以调配其他色彩的基本色。可以调配出绝大多数色彩，而其他颜色不能调配出三原色。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红加黄变橙，红加蓝变紫，黄加蓝变绿。红色、黄色和蓝色全部混合是黑色。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3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476" y="924560"/>
            <a:ext cx="1272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Let´s do it</a:t>
            </a:r>
            <a:endParaRPr lang="zh-CN" altLang="en-US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38926" y="1384301"/>
            <a:ext cx="2668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Color and say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40594" y="2384425"/>
            <a:ext cx="1667828" cy="222377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05301" y="3582670"/>
            <a:ext cx="1667828" cy="222377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591151" y="3350895"/>
            <a:ext cx="1667828" cy="2223770"/>
          </a:xfrm>
          <a:prstGeom prst="ellipse">
            <a:avLst/>
          </a:prstGeom>
          <a:solidFill>
            <a:srgbClr val="1414F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40594" y="2384425"/>
            <a:ext cx="1667828" cy="2223770"/>
            <a:chOff x="2965" y="2675"/>
            <a:chExt cx="3502" cy="3502"/>
          </a:xfrm>
        </p:grpSpPr>
        <p:sp>
          <p:nvSpPr>
            <p:cNvPr id="16" name="椭圆 15"/>
            <p:cNvSpPr/>
            <p:nvPr/>
          </p:nvSpPr>
          <p:spPr>
            <a:xfrm>
              <a:off x="2965" y="2675"/>
              <a:ext cx="3502" cy="3502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4">
                      <a:lumMod val="50000"/>
                      <a:lumOff val="50000"/>
                    </a:schemeClr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62" y="3239"/>
              <a:ext cx="79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05301" y="3582670"/>
            <a:ext cx="1667828" cy="2223770"/>
            <a:chOff x="2051" y="4562"/>
            <a:chExt cx="3502" cy="3502"/>
          </a:xfrm>
        </p:grpSpPr>
        <p:sp>
          <p:nvSpPr>
            <p:cNvPr id="17" name="椭圆 16"/>
            <p:cNvSpPr/>
            <p:nvPr/>
          </p:nvSpPr>
          <p:spPr>
            <a:xfrm>
              <a:off x="2051" y="4562"/>
              <a:ext cx="3502" cy="3502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4">
                      <a:lumMod val="50000"/>
                      <a:lumOff val="50000"/>
                    </a:schemeClr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506" y="6359"/>
              <a:ext cx="79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591151" y="3350895"/>
            <a:ext cx="1667828" cy="2223770"/>
            <a:chOff x="4331" y="4197"/>
            <a:chExt cx="3502" cy="3502"/>
          </a:xfrm>
        </p:grpSpPr>
        <p:sp>
          <p:nvSpPr>
            <p:cNvPr id="18" name="椭圆 17"/>
            <p:cNvSpPr/>
            <p:nvPr/>
          </p:nvSpPr>
          <p:spPr>
            <a:xfrm>
              <a:off x="4331" y="4197"/>
              <a:ext cx="3502" cy="3502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4">
                      <a:lumMod val="50000"/>
                      <a:lumOff val="50000"/>
                    </a:schemeClr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555" y="5682"/>
              <a:ext cx="79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150620" y="3660140"/>
            <a:ext cx="31194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endParaRPr lang="en-US" altLang="zh-CN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73129" y="3504565"/>
            <a:ext cx="28336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endParaRPr lang="en-US" altLang="zh-CN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80699" y="4608195"/>
            <a:ext cx="3343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endParaRPr lang="en-US" altLang="zh-CN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93545" y="4026535"/>
            <a:ext cx="297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endParaRPr lang="en-US" altLang="zh-CN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82703" y="3429000"/>
            <a:ext cx="2329815" cy="3210560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5558314" y="1839595"/>
            <a:ext cx="2582228" cy="1173480"/>
            <a:chOff x="8138" y="5251"/>
            <a:chExt cx="5422" cy="1848"/>
          </a:xfrm>
        </p:grpSpPr>
        <p:sp>
          <p:nvSpPr>
            <p:cNvPr id="32" name="矩形标注 31"/>
            <p:cNvSpPr/>
            <p:nvPr/>
          </p:nvSpPr>
          <p:spPr>
            <a:xfrm>
              <a:off x="8138" y="5251"/>
              <a:ext cx="5422" cy="1848"/>
            </a:xfrm>
            <a:prstGeom prst="wedgeRectCallout">
              <a:avLst>
                <a:gd name="adj1" fmla="val 26042"/>
                <a:gd name="adj2" fmla="val 67424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31" y="5400"/>
              <a:ext cx="5329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</a:rPr>
                <a:t>Color 1 </a:t>
              </a:r>
              <a:r>
                <a:rPr lang="en-US" altLang="zh-CN" sz="2000" dirty="0" err="1">
                  <a:latin typeface="Times New Roman" panose="02020603050405020304" pitchFamily="18" charset="0"/>
                </a:rPr>
                <a:t>yellow.Color</a:t>
              </a:r>
              <a:r>
                <a:rPr lang="en-US" altLang="zh-CN" sz="2000" dirty="0">
                  <a:latin typeface="Times New Roman" panose="02020603050405020304" pitchFamily="18" charset="0"/>
                </a:rPr>
                <a:t> 2 </a:t>
              </a:r>
              <a:r>
                <a:rPr lang="en-US" altLang="zh-CN" sz="2000" dirty="0" err="1">
                  <a:latin typeface="Times New Roman" panose="02020603050405020304" pitchFamily="18" charset="0"/>
                </a:rPr>
                <a:t>red.Color</a:t>
              </a:r>
              <a:r>
                <a:rPr lang="en-US" altLang="zh-CN" sz="2000" dirty="0">
                  <a:latin typeface="Times New Roman" panose="02020603050405020304" pitchFamily="18" charset="0"/>
                </a:rPr>
                <a:t> 3 blue.</a:t>
              </a:r>
              <a:endParaRPr lang="en-US" altLang="zh-CN" sz="20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459957" y="3504566"/>
            <a:ext cx="2721769" cy="600075"/>
            <a:chOff x="7265" y="5519"/>
            <a:chExt cx="5715" cy="945"/>
          </a:xfrm>
        </p:grpSpPr>
        <p:sp>
          <p:nvSpPr>
            <p:cNvPr id="35" name="圆角矩形标注 34"/>
            <p:cNvSpPr/>
            <p:nvPr/>
          </p:nvSpPr>
          <p:spPr>
            <a:xfrm>
              <a:off x="7265" y="5519"/>
              <a:ext cx="5715" cy="945"/>
            </a:xfrm>
            <a:prstGeom prst="wedgeRoundRectCallout">
              <a:avLst>
                <a:gd name="adj1" fmla="val 68687"/>
                <a:gd name="adj2" fmla="val 125343"/>
                <a:gd name="adj3" fmla="val 16667"/>
              </a:avLst>
            </a:prstGeom>
            <a:solidFill>
              <a:schemeClr val="accent3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359" y="5642"/>
              <a:ext cx="5527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</a:rPr>
                <a:t>What color is a/b/c/d?</a:t>
              </a:r>
              <a:endParaRPr lang="en-US" altLang="zh-CN" sz="20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5" grpId="0" bldLvl="0" animBg="1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21432" y="1026795"/>
            <a:ext cx="1151096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3384" y="1118235"/>
            <a:ext cx="769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pitchFamily="18" charset="0"/>
              </a:rPr>
              <a:t>Game</a:t>
            </a:r>
            <a:endParaRPr lang="en-US" altLang="zh-CN" sz="18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99060" y="119781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672255" y="1285587"/>
            <a:ext cx="54825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Pair work</a:t>
            </a:r>
            <a:r>
              <a:rPr lang="zh-CN" altLang="en-US" sz="3200" dirty="0">
                <a:latin typeface="Times New Roman" panose="02020603050405020304" pitchFamily="18" charset="0"/>
              </a:rPr>
              <a:t>，</a:t>
            </a:r>
            <a:r>
              <a:rPr lang="en-US" altLang="zh-CN" sz="3200" dirty="0">
                <a:latin typeface="Times New Roman" panose="02020603050405020304" pitchFamily="18" charset="0"/>
              </a:rPr>
              <a:t>ask and answer.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63165" y="2974340"/>
            <a:ext cx="2077403" cy="31076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19174" y="2987041"/>
            <a:ext cx="1188720" cy="308292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99060" y="2161540"/>
            <a:ext cx="3439478" cy="952500"/>
            <a:chOff x="208" y="3678"/>
            <a:chExt cx="7222" cy="1500"/>
          </a:xfrm>
        </p:grpSpPr>
        <p:sp>
          <p:nvSpPr>
            <p:cNvPr id="19" name="矩形标注 18"/>
            <p:cNvSpPr/>
            <p:nvPr/>
          </p:nvSpPr>
          <p:spPr>
            <a:xfrm>
              <a:off x="208" y="3678"/>
              <a:ext cx="7063" cy="1500"/>
            </a:xfrm>
            <a:prstGeom prst="wedgeRectCallout">
              <a:avLst>
                <a:gd name="adj1" fmla="val 45568"/>
                <a:gd name="adj2" fmla="val 111266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08" y="3678"/>
              <a:ext cx="7222" cy="111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2000" dirty="0">
                  <a:latin typeface="Times New Roman" panose="02020603050405020304" pitchFamily="18" charset="0"/>
                  <a:sym typeface="+mn-ea"/>
                </a:rPr>
                <a:t>My favourite color is brown.</a:t>
              </a:r>
              <a:endParaRPr lang="en-US" altLang="zh-CN" sz="2000" dirty="0">
                <a:latin typeface="Times New Roman" panose="02020603050405020304" pitchFamily="18" charset="0"/>
                <a:sym typeface="+mn-ea"/>
              </a:endParaRPr>
            </a:p>
            <a:p>
              <a:pPr algn="l"/>
              <a:r>
                <a:rPr lang="en-US" sz="2000" dirty="0">
                  <a:latin typeface="Times New Roman" panose="02020603050405020304" pitchFamily="18" charset="0"/>
                  <a:sym typeface="+mn-ea"/>
                </a:rPr>
                <a:t>What</a:t>
              </a:r>
              <a:r>
                <a:rPr lang="en-US" altLang="zh-CN" sz="2000" dirty="0">
                  <a:latin typeface="Times New Roman" panose="02020603050405020304" pitchFamily="18" charset="0"/>
                  <a:sym typeface="+mn-ea"/>
                </a:rPr>
                <a:t>´</a:t>
              </a:r>
              <a:r>
                <a:rPr lang="en-US" sz="2000" dirty="0">
                  <a:latin typeface="Times New Roman" panose="02020603050405020304" pitchFamily="18" charset="0"/>
                  <a:sym typeface="+mn-ea"/>
                </a:rPr>
                <a:t>s your </a:t>
              </a:r>
              <a:r>
                <a:rPr lang="en-US" altLang="zh-CN" sz="2000" dirty="0">
                  <a:latin typeface="Times New Roman" panose="02020603050405020304" pitchFamily="18" charset="0"/>
                  <a:sym typeface="+mn-ea"/>
                </a:rPr>
                <a:t>favourite color</a:t>
              </a:r>
              <a:r>
                <a:rPr lang="zh-CN" altLang="en-US" sz="2000" dirty="0">
                  <a:latin typeface="Times New Roman" panose="02020603050405020304" pitchFamily="18" charset="0"/>
                  <a:sym typeface="+mn-ea"/>
                </a:rPr>
                <a:t>？</a:t>
              </a:r>
              <a:endParaRPr lang="en-US" altLang="zh-CN" sz="2000" dirty="0">
                <a:latin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74105" y="4027805"/>
            <a:ext cx="2842260" cy="833120"/>
            <a:chOff x="12964" y="6343"/>
            <a:chExt cx="5968" cy="1312"/>
          </a:xfrm>
        </p:grpSpPr>
        <p:sp>
          <p:nvSpPr>
            <p:cNvPr id="23" name="圆角矩形标注 22"/>
            <p:cNvSpPr/>
            <p:nvPr/>
          </p:nvSpPr>
          <p:spPr>
            <a:xfrm>
              <a:off x="12964" y="6343"/>
              <a:ext cx="5968" cy="1312"/>
            </a:xfrm>
            <a:prstGeom prst="wedgeRoundRectCallout">
              <a:avLst>
                <a:gd name="adj1" fmla="val -58076"/>
                <a:gd name="adj2" fmla="val -78537"/>
                <a:gd name="adj3" fmla="val 16667"/>
              </a:avLst>
            </a:prstGeom>
            <a:solidFill>
              <a:schemeClr val="accent3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3040" y="6588"/>
              <a:ext cx="5892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sym typeface="+mn-ea"/>
                </a:rPr>
                <a:t>My favourite color is.....</a:t>
              </a:r>
              <a:endParaRPr lang="zh-CN" altLang="en-US" sz="2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763446" y="2518411"/>
            <a:ext cx="792929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endParaRPr lang="en-US" altLang="zh-CN" sz="2400" b="1" dirty="0">
              <a:latin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</a:rPr>
              <a:t>2.Practice the sentence“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 your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favourite color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——My favourite color is+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颜色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” 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1"/>
            <a:ext cx="2600696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1983179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241107" y="1951252"/>
            <a:ext cx="714708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4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4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“——What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 your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favourite color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——My favourite color is+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颜色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4103" y="1154261"/>
            <a:ext cx="153907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Warm-up</a:t>
            </a:r>
            <a:endParaRPr lang="zh-CN" altLang="en-US" sz="2400" dirty="0"/>
          </a:p>
        </p:txBody>
      </p:sp>
      <p:pic>
        <p:nvPicPr>
          <p:cNvPr id="7" name="图片 6" descr="94T58PIC7kF_10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866" y="3181350"/>
            <a:ext cx="2336483" cy="1990090"/>
          </a:xfrm>
          <a:prstGeom prst="rect">
            <a:avLst/>
          </a:prstGeom>
        </p:spPr>
      </p:pic>
      <p:pic>
        <p:nvPicPr>
          <p:cNvPr id="8" name="图片 7" descr="610812_083711157164_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048953" y="3182620"/>
            <a:ext cx="2593181" cy="1988820"/>
          </a:xfrm>
          <a:prstGeom prst="rect">
            <a:avLst/>
          </a:prstGeom>
        </p:spPr>
      </p:pic>
      <p:pic>
        <p:nvPicPr>
          <p:cNvPr id="9" name="图片 8" descr="t01383da451ec7ee9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96501" y="3181350"/>
            <a:ext cx="2387918" cy="199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244929" y="5288340"/>
            <a:ext cx="5670709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 your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favourite color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——My favourite color is+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颜色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83-1109291045339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97656" y="888365"/>
            <a:ext cx="2689860" cy="2077720"/>
          </a:xfrm>
          <a:prstGeom prst="rect">
            <a:avLst/>
          </a:prstGeom>
        </p:spPr>
      </p:pic>
      <p:pic>
        <p:nvPicPr>
          <p:cNvPr id="4" name="图片 3" descr="langmanzisesuilipiaowubeijingshipinsucai_457054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97181" y="3274061"/>
            <a:ext cx="2690336" cy="23120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52853" y="1299211"/>
            <a:ext cx="605486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your 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favourite color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52853" y="2382521"/>
            <a:ext cx="5778120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——My favourite color is yellow.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52853" y="3416301"/>
            <a:ext cx="605486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your 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favourite color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2852" y="4499611"/>
            <a:ext cx="573586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——My favourite color is purple.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623494" y="226956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4831" y="1229360"/>
            <a:ext cx="100700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Chant</a:t>
            </a:r>
            <a:endParaRPr lang="zh-CN" altLang="en-US" sz="2400" dirty="0"/>
          </a:p>
        </p:txBody>
      </p:sp>
      <p:pic>
        <p:nvPicPr>
          <p:cNvPr id="2" name="图片 1" descr="88b398ad-4deb-4ad8-ac87-a55510a1309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28186" y="4365625"/>
            <a:ext cx="2625090" cy="2326640"/>
          </a:xfrm>
          <a:prstGeom prst="rect">
            <a:avLst/>
          </a:prstGeom>
        </p:spPr>
      </p:pic>
      <p:pic>
        <p:nvPicPr>
          <p:cNvPr id="3" name="图片 2" descr="t0175cb4feaa9bee2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187" y="1834515"/>
            <a:ext cx="2625566" cy="2152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53276" y="2054225"/>
            <a:ext cx="605486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your 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favourite color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53276" y="3137534"/>
            <a:ext cx="573586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——My favourite color is brown.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53276" y="4673600"/>
            <a:ext cx="605486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your 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favourite color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53276" y="5756910"/>
            <a:ext cx="557716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——My favourite color is black.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753327" y="1164134"/>
            <a:ext cx="52425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Times New Roman" panose="02020603050405020304" pitchFamily="18" charset="0"/>
              </a:rPr>
              <a:t>Mr</a:t>
            </a:r>
            <a:r>
              <a:rPr lang="en-US" altLang="zh-CN" sz="2400" dirty="0">
                <a:latin typeface="Times New Roman" panose="02020603050405020304" pitchFamily="18" charset="0"/>
              </a:rPr>
              <a:t> Wood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My </a:t>
            </a:r>
            <a:r>
              <a:rPr lang="en-US" altLang="zh-CN" sz="24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2400" dirty="0">
                <a:latin typeface="Times New Roman" panose="02020603050405020304" pitchFamily="18" charset="0"/>
              </a:rPr>
              <a:t> color is brown. What´s your </a:t>
            </a:r>
            <a:r>
              <a:rPr lang="en-US" altLang="zh-CN" sz="24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2400" dirty="0">
                <a:latin typeface="Times New Roman" panose="02020603050405020304" pitchFamily="18" charset="0"/>
              </a:rPr>
              <a:t> color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Kim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Blue is my </a:t>
            </a:r>
            <a:r>
              <a:rPr lang="en-US" altLang="zh-CN" sz="24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2400" dirty="0">
                <a:latin typeface="Times New Roman" panose="02020603050405020304" pitchFamily="18" charset="0"/>
              </a:rPr>
              <a:t> color.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It´s my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too.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M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y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color is green.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Green is my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too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Kim &amp;Jenny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We like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blue.Our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color is blue.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They like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green.Their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color is green.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483" y="878840"/>
            <a:ext cx="3702844" cy="579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2"/>
            <a:ext cx="238694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0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0126" y="2024954"/>
            <a:ext cx="7441204" cy="35394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32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zh-CN" sz="320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What´s </a:t>
            </a:r>
            <a:r>
              <a:rPr lang="en-US" altLang="zh-CN" sz="3200" dirty="0" err="1">
                <a:latin typeface="Times New Roman" panose="02020603050405020304" pitchFamily="18" charset="0"/>
                <a:sym typeface="+mn-ea"/>
              </a:rPr>
              <a:t>Mr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 Wood´s </a:t>
            </a:r>
            <a:r>
              <a:rPr lang="en-US" altLang="zh-CN" sz="32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 color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pPr algn="l"/>
            <a:endParaRPr lang="zh-CN" altLang="en-US" sz="3200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What´s Kim´s </a:t>
            </a:r>
            <a:r>
              <a:rPr lang="en-US" altLang="zh-CN" sz="32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 color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 algn="l"/>
            <a:endParaRPr lang="zh-CN" altLang="en-US" sz="3200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3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What´s Steven´s </a:t>
            </a:r>
            <a:r>
              <a:rPr lang="en-US" altLang="zh-CN" sz="32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 color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pPr algn="l"/>
            <a:endParaRPr lang="zh-CN" altLang="en-US" sz="3200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4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What´s Danny´s </a:t>
            </a:r>
            <a:r>
              <a:rPr lang="en-US" altLang="zh-CN" sz="32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 color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2605" y="2528510"/>
            <a:ext cx="627742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Mr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Wood´s </a:t>
            </a: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color is brown.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92605" y="3501965"/>
            <a:ext cx="5097870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Kim´s </a:t>
            </a: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color is blue.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92605" y="4450655"/>
            <a:ext cx="5690982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Steven´s </a:t>
            </a: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color is green.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09750" y="5458400"/>
            <a:ext cx="566853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Danny´s </a:t>
            </a: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color is green.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13518"/>
            <a:ext cx="236101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and retell 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6265" y="2159000"/>
            <a:ext cx="830085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Times New Roman" panose="02020603050405020304" pitchFamily="18" charset="0"/>
              </a:rPr>
              <a:t>Mr</a:t>
            </a:r>
            <a:r>
              <a:rPr lang="en-US" altLang="zh-CN" sz="2800" dirty="0">
                <a:latin typeface="Times New Roman" panose="02020603050405020304" pitchFamily="18" charset="0"/>
              </a:rPr>
              <a:t> Wood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My </a:t>
            </a:r>
            <a:r>
              <a:rPr lang="en-US" altLang="zh-CN" sz="28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2800" dirty="0">
                <a:latin typeface="Times New Roman" panose="02020603050405020304" pitchFamily="18" charset="0"/>
              </a:rPr>
              <a:t> color is brown. 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_________________________________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Kim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Blue is my </a:t>
            </a:r>
            <a:r>
              <a:rPr lang="en-US" altLang="zh-CN" sz="28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2800" dirty="0">
                <a:latin typeface="Times New Roman" panose="02020603050405020304" pitchFamily="18" charset="0"/>
              </a:rPr>
              <a:t> color.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____________________________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Green is my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too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Kim &amp;Jenny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They like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green.Their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color is green.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34485" y="2607945"/>
            <a:ext cx="459933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What´s your favourite color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61732" y="3921125"/>
            <a:ext cx="420018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My favourite color is green.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04581" y="3467100"/>
            <a:ext cx="356379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It´s my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too.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03717" y="4714875"/>
            <a:ext cx="59732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We like blue.Our favourite color is blue.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1501" y="1282264"/>
            <a:ext cx="7509510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Can you </a:t>
            </a:r>
            <a:r>
              <a:rPr sz="28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“——What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 your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favourite color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——My favourite color is+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颜色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”?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 descr="40T58PIC9sb_10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103" y="3061336"/>
            <a:ext cx="2449354" cy="2185035"/>
          </a:xfrm>
          <a:prstGeom prst="rect">
            <a:avLst/>
          </a:prstGeom>
        </p:spPr>
      </p:pic>
      <p:pic>
        <p:nvPicPr>
          <p:cNvPr id="7" name="图片 6" descr="langmanzisesuilipiaowubeijingshipinsucai_457054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063716" y="3061336"/>
            <a:ext cx="2545080" cy="2187575"/>
          </a:xfrm>
          <a:prstGeom prst="rect">
            <a:avLst/>
          </a:prstGeom>
        </p:spPr>
      </p:pic>
      <p:pic>
        <p:nvPicPr>
          <p:cNvPr id="12" name="图片 11" descr="94T58PIC7kF_10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63628" y="3058796"/>
            <a:ext cx="2568416" cy="218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6"/>
            <a:ext cx="1793174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</a:t>
            </a:r>
            <a:endParaRPr lang="en-US" altLang="zh-CN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16522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 descr="t01383da451ec7ee9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7162" y="2654300"/>
            <a:ext cx="3206115" cy="26720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87227" y="2942591"/>
            <a:ext cx="605486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your 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favourite color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87227" y="4471036"/>
            <a:ext cx="5599610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——My favourite color is green.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p="http://schemas.openxmlformats.org/presentationml/2006/main">
  <p:tag name="KSO_WPP_MARK_KEY" val="6371e430-b2c5-42bf-a3eb-6fda10c0f6a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3082</Words>
  <Application>WPS 演示</Application>
  <PresentationFormat>全屏显示(4:3)</PresentationFormat>
  <Paragraphs>152</Paragraphs>
  <Slides>17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</vt:lpstr>
      <vt:lpstr>Arial Unicode MS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1475</cp:revision>
  <dcterms:created xsi:type="dcterms:W3CDTF">2013-07-01T03:05:00Z</dcterms:created>
  <dcterms:modified xsi:type="dcterms:W3CDTF">2023-03-04T13:20:58Z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781EA924413C412BAD5748426C53D12B</vt:lpwstr>
  </property>
</Properties>
</file>