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0"/>
  </p:handoutMasterIdLst>
  <p:sldIdLst>
    <p:sldId id="280" r:id="rId3"/>
    <p:sldId id="277" r:id="rId5"/>
    <p:sldId id="297" r:id="rId6"/>
    <p:sldId id="296" r:id="rId7"/>
    <p:sldId id="295" r:id="rId8"/>
    <p:sldId id="294" r:id="rId9"/>
    <p:sldId id="293" r:id="rId10"/>
    <p:sldId id="292" r:id="rId11"/>
    <p:sldId id="291" r:id="rId12"/>
    <p:sldId id="290" r:id="rId13"/>
    <p:sldId id="289" r:id="rId14"/>
    <p:sldId id="288" r:id="rId15"/>
    <p:sldId id="287" r:id="rId16"/>
    <p:sldId id="286" r:id="rId17"/>
    <p:sldId id="285" r:id="rId18"/>
    <p:sldId id="268" r:id="rId19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6FBFE"/>
    <a:srgbClr val="57D2E3"/>
    <a:srgbClr val="21B1C5"/>
    <a:srgbClr val="B2F3FC"/>
    <a:srgbClr val="4BCFE1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294" y="-264"/>
      </p:cViewPr>
      <p:guideLst>
        <p:guide orient="horz" pos="213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362377A-8DE3-440F-85E7-CB63ED779E8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4F381D9-6A98-4A58-B087-D07342DC887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08AE95B2-591A-4A04-949B-FF2283E9BFD3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371600" y="1143000"/>
            <a:ext cx="4114800" cy="30861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286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FEF5D10A-2A8A-4B5E-8802-F95120A4A17C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/>
            </a:p>
          </p:txBody>
        </p:sp>
        <p:pic>
          <p:nvPicPr>
            <p:cNvPr id="9" name="图片 28"/>
            <p:cNvPicPr>
              <a:picLocks noChangeAspect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28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0" y="2127510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sp>
        <p:nvSpPr>
          <p:cNvPr id="7" name="矩形 8"/>
          <p:cNvSpPr>
            <a:spLocks noChangeArrowheads="1"/>
          </p:cNvSpPr>
          <p:nvPr/>
        </p:nvSpPr>
        <p:spPr bwMode="auto">
          <a:xfrm>
            <a:off x="1985011" y="2373631"/>
            <a:ext cx="5827871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1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 smtClean="0"/>
          </a:p>
        </p:txBody>
      </p:sp>
      <p:grpSp>
        <p:nvGrpSpPr>
          <p:cNvPr id="11267" name="组合 8"/>
          <p:cNvGrpSpPr/>
          <p:nvPr/>
        </p:nvGrpSpPr>
        <p:grpSpPr bwMode="auto">
          <a:xfrm>
            <a:off x="765573" y="1872344"/>
            <a:ext cx="4898231" cy="1518989"/>
            <a:chOff x="148428" y="2004715"/>
            <a:chExt cx="6530340" cy="1519612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4027" y="2004715"/>
              <a:ext cx="3701096" cy="5802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  <a:defRPr/>
              </a:pPr>
              <a:r>
                <a:rPr lang="en-US" altLang="zh-CN" sz="20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</a:t>
              </a: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1  </a:t>
              </a:r>
              <a:r>
                <a:rPr lang="en-US" altLang="zh-CN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Lesson2</a:t>
              </a:r>
              <a:endPara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48428" y="2816150"/>
              <a:ext cx="6530340" cy="70817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4000" b="1" dirty="0" smtClean="0"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What </a:t>
              </a:r>
              <a:r>
                <a:rPr lang="en-US" altLang="zh-CN" sz="4000" b="1" dirty="0"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Are You Doing?</a:t>
              </a:r>
              <a:endParaRPr lang="en-US" altLang="zh-CN" sz="4000" b="1" spc="300" dirty="0" smtClean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9" name="图片 1" descr="英语冀教（三起）五年级下册（2014年新编）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13860" y="1495425"/>
            <a:ext cx="3034903" cy="4768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6" name="图片 1" descr="图片3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7762" y="2547938"/>
            <a:ext cx="3986213" cy="333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文本框 2"/>
          <p:cNvSpPr txBox="1">
            <a:spLocks noChangeArrowheads="1"/>
          </p:cNvSpPr>
          <p:nvPr/>
        </p:nvSpPr>
        <p:spPr bwMode="auto">
          <a:xfrm>
            <a:off x="5258991" y="1809750"/>
            <a:ext cx="3799283" cy="46166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Li Ming: Jenny, what are you doing now?</a:t>
            </a:r>
            <a:endParaRPr lang="en-US" altLang="zh-CN" sz="2800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Jenny: I am drawing a picture. What are you doing?</a:t>
            </a:r>
            <a:endParaRPr lang="en-US" altLang="zh-CN" sz="2800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Li Ming: I’m reading a book</a:t>
            </a:r>
            <a:r>
              <a:rPr lang="en-US" altLang="zh-CN" sz="2800" dirty="0" smtClean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.</a:t>
            </a:r>
            <a:endParaRPr lang="en-US" altLang="zh-CN" sz="2800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129" y="1171576"/>
            <a:ext cx="15602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0" name="图片 1" descr="图片4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4875" y="1931988"/>
            <a:ext cx="3967163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文本框 2"/>
          <p:cNvSpPr txBox="1">
            <a:spLocks noChangeArrowheads="1"/>
          </p:cNvSpPr>
          <p:nvPr/>
        </p:nvSpPr>
        <p:spPr bwMode="auto">
          <a:xfrm>
            <a:off x="5006579" y="2393951"/>
            <a:ext cx="3806428" cy="3323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Jenny: Danny is singing a song to your mother.</a:t>
            </a:r>
            <a:endParaRPr lang="en-US" altLang="zh-CN" sz="2800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Li Ming: Danny, please don’t sing!</a:t>
            </a:r>
            <a:endParaRPr lang="en-US" altLang="zh-CN" sz="2800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sz="2800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4" name="文本框 2"/>
          <p:cNvSpPr txBox="1">
            <a:spLocks noChangeArrowheads="1"/>
          </p:cNvSpPr>
          <p:nvPr/>
        </p:nvSpPr>
        <p:spPr bwMode="auto">
          <a:xfrm>
            <a:off x="1953816" y="1571686"/>
            <a:ext cx="5828109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Read Part1 and Part2. Tick or cross.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9966" y="2263775"/>
            <a:ext cx="719018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lnSpc>
                <a:spcPct val="20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a. Jenny sees many trees.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lnSpc>
                <a:spcPct val="20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b. Danny is pointing at the food.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lnSpc>
                <a:spcPct val="20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c. Jenny is drawing a picture on the train.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lnSpc>
                <a:spcPct val="20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d. Li Ming is reading the newspaper.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lnSpc>
                <a:spcPct val="20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e. Mrs. Li likes Danny’s song.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321594" y="2693989"/>
            <a:ext cx="30837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√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321594" y="4695826"/>
            <a:ext cx="53572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×</a:t>
            </a:r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3128" y="1171576"/>
            <a:ext cx="10807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321594" y="3433763"/>
            <a:ext cx="30837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√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321594" y="4173539"/>
            <a:ext cx="30837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√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321594" y="5480051"/>
            <a:ext cx="53572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×</a:t>
            </a:r>
            <a:endParaRPr lang="en-US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  <p:bldP spid="13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578" name="图片 1" descr="图片4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83682" y="1706563"/>
            <a:ext cx="2156222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图片 2" descr="图片4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57837" y="2949575"/>
            <a:ext cx="1643063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图片 3" descr="图片4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83469" y="4206875"/>
            <a:ext cx="1700213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图片 5" descr="图片3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74532" y="1633538"/>
            <a:ext cx="2459831" cy="179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本框 6"/>
          <p:cNvSpPr txBox="1"/>
          <p:nvPr/>
        </p:nvSpPr>
        <p:spPr>
          <a:xfrm>
            <a:off x="5800725" y="1784350"/>
            <a:ext cx="2527697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She’s singing a song.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4583" name="图片 7" descr="图片4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5806" y="1633538"/>
            <a:ext cx="2477691" cy="164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文本框 8"/>
          <p:cNvSpPr txBox="1"/>
          <p:nvPr/>
        </p:nvSpPr>
        <p:spPr>
          <a:xfrm>
            <a:off x="735807" y="1803400"/>
            <a:ext cx="255151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What’s Jenny doing?</a:t>
            </a:r>
            <a:endParaRPr lang="zh-CN" altLang="en-US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6978" y="1819275"/>
            <a:ext cx="770929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                                </a:t>
            </a:r>
            <a:r>
              <a:rPr lang="zh-CN" altLang="en-US" sz="2400" b="1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重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点词汇</a:t>
            </a:r>
            <a:endParaRPr lang="en-US" altLang="zh-CN" sz="2400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see              look                </a:t>
            </a:r>
            <a:r>
              <a:rPr lang="en-US" altLang="zh-CN" sz="2400" b="1" dirty="0" err="1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look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out of                look at  </a:t>
            </a:r>
            <a:endParaRPr lang="en-US" altLang="zh-CN" sz="24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boy             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girl                     now                  </a:t>
            </a: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draw  picture</a:t>
            </a:r>
            <a:endParaRPr lang="en-US" altLang="zh-CN" sz="24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zh-CN" altLang="en-US" sz="24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                      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如何用现在进行时询问并回答</a:t>
            </a:r>
            <a:endParaRPr lang="zh-CN" altLang="en-US" sz="2400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---What … doing?</a:t>
            </a:r>
            <a:endParaRPr lang="en-US" altLang="zh-CN" sz="24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---She’s/He’s/I am </a:t>
            </a:r>
            <a:r>
              <a:rPr lang="en-US" altLang="zh-CN" sz="24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…</a:t>
            </a:r>
            <a:endParaRPr lang="zh-CN" altLang="en-US" sz="24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129" y="1171576"/>
            <a:ext cx="12666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Summary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6" name="文本框 1"/>
          <p:cNvSpPr txBox="1">
            <a:spLocks noChangeArrowheads="1"/>
          </p:cNvSpPr>
          <p:nvPr/>
        </p:nvSpPr>
        <p:spPr bwMode="auto">
          <a:xfrm>
            <a:off x="732235" y="2267011"/>
            <a:ext cx="7649765" cy="34163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en-US" altLang="zh-CN" sz="2400" dirty="0">
                <a:latin typeface="Times New Roman" panose="02020603050405020304" pitchFamily="18" charset="0"/>
                <a:cs typeface="Arial" panose="020B0604020202020204" pitchFamily="34" charset="0"/>
              </a:rPr>
              <a:t>watch the flash and repeat, in accordance with the correct pronunciation and intonation, read and act the dialogue.</a:t>
            </a:r>
            <a:endParaRPr lang="en-US" altLang="zh-CN" sz="24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观看课文动画并跟读，按照正确的语音、语调朗读并表演课文对话。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</a:rPr>
              <a:t>2. </a:t>
            </a:r>
            <a:r>
              <a:rPr lang="en-US" altLang="zh-CN" sz="2400" dirty="0">
                <a:latin typeface="Times New Roman" panose="02020603050405020304" pitchFamily="18" charset="0"/>
                <a:cs typeface="Arial" panose="020B0604020202020204" pitchFamily="34" charset="0"/>
              </a:rPr>
              <a:t>correctly write the words that are learned in this lesson.</a:t>
            </a:r>
            <a:endParaRPr lang="en-US" altLang="zh-CN" sz="2400" dirty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正确书写本节课所学的单词</a:t>
            </a:r>
            <a:r>
              <a:rPr lang="zh-CN" altLang="en-US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 </a:t>
            </a:r>
            <a:endParaRPr lang="zh-CN" altLang="en-US" sz="2400" dirty="0">
              <a:latin typeface="Times New Roman" panose="02020603050405020304" pitchFamily="18" charset="0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129" y="1171576"/>
            <a:ext cx="14093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Homework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4" name="圆角矩形 2"/>
          <p:cNvSpPr>
            <a:spLocks noChangeArrowheads="1"/>
          </p:cNvSpPr>
          <p:nvPr/>
        </p:nvSpPr>
        <p:spPr bwMode="auto">
          <a:xfrm>
            <a:off x="2801542" y="1574800"/>
            <a:ext cx="2926556" cy="112553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000375" y="1830389"/>
            <a:ext cx="259079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Look and </a:t>
            </a:r>
            <a:r>
              <a:rPr lang="en-US" altLang="zh-CN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say</a:t>
            </a:r>
            <a:endParaRPr lang="en-US" altLang="zh-CN" sz="3200" b="1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3316" name="图片 5" descr="图片2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02482" y="3481389"/>
            <a:ext cx="1707356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图片 6" descr="图片2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01541" y="3519489"/>
            <a:ext cx="1743075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图片 7" descr="图片2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01792" y="3519488"/>
            <a:ext cx="1735931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图片 8" descr="图片30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825854" y="3500438"/>
            <a:ext cx="1707356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263129" y="1171576"/>
            <a:ext cx="15105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Let's review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38" name="图片 2" descr="图片3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64118" y="1954214"/>
            <a:ext cx="4822031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263129" y="1171576"/>
            <a:ext cx="125252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Warm-up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583656" y="307947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83656" y="1573849"/>
            <a:ext cx="471249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Batang" panose="02030600000101010101" charset="-127"/>
                <a:cs typeface="Arial" panose="020B0604020202020204" pitchFamily="34" charset="0"/>
                <a:sym typeface="+mn-ea"/>
              </a:rPr>
              <a:t>Answer  these  questions</a:t>
            </a:r>
            <a:endParaRPr lang="zh-CN" altLang="en-US" sz="3200" b="1" dirty="0">
              <a:latin typeface="Times New Roman" panose="02020603050405020304" pitchFamily="18" charset="0"/>
              <a:ea typeface="Batang" panose="02030600000101010101" charset="-127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59744" y="2646363"/>
            <a:ext cx="7022306" cy="37856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What does Jenny see on the train?</a:t>
            </a:r>
            <a:endParaRPr lang="zh-CN" altLang="en-US" sz="32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Jenny sees many tall trees …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What is Danny looking at?</a:t>
            </a: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Danny is looking at a banana and  some dumplings.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4" name=" 184"/>
          <p:cNvSpPr/>
          <p:nvPr/>
        </p:nvSpPr>
        <p:spPr>
          <a:xfrm>
            <a:off x="1347788" y="3352800"/>
            <a:ext cx="115491" cy="152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 6"/>
          <p:cNvSpPr/>
          <p:nvPr/>
        </p:nvSpPr>
        <p:spPr>
          <a:xfrm>
            <a:off x="1347788" y="4548189"/>
            <a:ext cx="115491" cy="1619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3129" y="1171576"/>
            <a:ext cx="103906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Lead-in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6" name="文本框 3"/>
          <p:cNvSpPr txBox="1">
            <a:spLocks noChangeArrowheads="1"/>
          </p:cNvSpPr>
          <p:nvPr/>
        </p:nvSpPr>
        <p:spPr bwMode="auto">
          <a:xfrm>
            <a:off x="1676400" y="1846263"/>
            <a:ext cx="6605588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3200" b="1" dirty="0">
                <a:latin typeface="Times New Roman" panose="02020603050405020304" pitchFamily="18" charset="0"/>
                <a:cs typeface="Arial" panose="020B0604020202020204" pitchFamily="34" charset="0"/>
                <a:sym typeface="+mn-ea"/>
              </a:rPr>
              <a:t>Jenny is looking out of the window on the train.</a:t>
            </a:r>
            <a:endParaRPr lang="en-US" altLang="zh-CN" sz="3200" b="1" dirty="0">
              <a:latin typeface="Times New Roman" panose="02020603050405020304" pitchFamily="18" charset="0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6387" name="图片 5" descr="图片3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577954" y="3167064"/>
            <a:ext cx="3514725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图片 6" descr="图片33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31282" y="3486151"/>
            <a:ext cx="2336006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/>
          <p:nvPr/>
        </p:nvSpPr>
        <p:spPr>
          <a:xfrm>
            <a:off x="2752725" y="3543300"/>
            <a:ext cx="2112169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Look! I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see </a:t>
            </a: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many tall trees!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3129" y="1171576"/>
            <a:ext cx="15602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Presentation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0" name="图片 1" descr="图片3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38350" y="3036889"/>
            <a:ext cx="5969794" cy="379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图片 2" descr="图片3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31194" y="1611313"/>
            <a:ext cx="3779044" cy="204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1931194" y="1806575"/>
            <a:ext cx="3819525" cy="138499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There’s a red school! Some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boy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s</a:t>
            </a: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 and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girl</a:t>
            </a: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s are playing there.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4" name="图片 1" descr="图片3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90750" y="2998789"/>
            <a:ext cx="5017294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1808560" y="927101"/>
            <a:ext cx="7424738" cy="18145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Danny is not looking out of the window. </a:t>
            </a:r>
            <a:endParaRPr lang="en-US" altLang="zh-CN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What is Danny looking at?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eaLnBrk="0" hangingPunct="0">
              <a:defRPr/>
            </a:pP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436" name="图片 3" descr="图片3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8516" y="2514601"/>
            <a:ext cx="3539728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1528763" y="2609850"/>
            <a:ext cx="346948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Look! I see a banana! </a:t>
            </a:r>
            <a:endParaRPr lang="en-US" altLang="zh-CN" sz="2800" b="1" dirty="0">
              <a:solidFill>
                <a:schemeClr val="dk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pPr eaLnBrk="0" hangingPunct="0">
              <a:defRPr/>
            </a:pP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I see dumplings!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58" name="图片 1" descr="图片3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725217" y="1682750"/>
            <a:ext cx="5954315" cy="382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2066923" y="4081464"/>
            <a:ext cx="338137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Danny, </a:t>
            </a:r>
            <a:r>
              <a:rPr lang="en-US" altLang="zh-CN" sz="3200" b="1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please </a:t>
            </a:r>
            <a:r>
              <a:rPr lang="en-US" altLang="zh-CN" sz="3200" b="1" dirty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don’t point.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9460" name="图片 3" descr="图片3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4065588"/>
            <a:ext cx="14668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6296025" y="4984750"/>
            <a:ext cx="12287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2800" b="1" dirty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Sorry.</a:t>
            </a:r>
            <a:endParaRPr lang="zh-CN" altLang="en-US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buFont typeface="Arial" panose="020B0604020202020204" pitchFamily="34" charset="0"/>
              <a:buNone/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出版社 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剪去单角的矩形 2"/>
          <p:cNvSpPr/>
          <p:nvPr/>
        </p:nvSpPr>
        <p:spPr>
          <a:xfrm>
            <a:off x="3376613" y="1679575"/>
            <a:ext cx="1878806" cy="596900"/>
          </a:xfrm>
          <a:prstGeom prst="snip1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76613" y="1679576"/>
            <a:ext cx="2552700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+mn-ea"/>
              </a:rPr>
              <a:t>Role play</a:t>
            </a:r>
            <a:endParaRPr lang="en-US" altLang="zh-CN" sz="3200" b="1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+mn-ea"/>
            </a:endParaRPr>
          </a:p>
          <a:p>
            <a:pPr eaLnBrk="0" hangingPunct="0">
              <a:defRPr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484" name="图片 5" descr="图片3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64394" y="3092450"/>
            <a:ext cx="3206354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文本框 6"/>
          <p:cNvSpPr txBox="1">
            <a:spLocks noChangeArrowheads="1"/>
          </p:cNvSpPr>
          <p:nvPr/>
        </p:nvSpPr>
        <p:spPr bwMode="auto">
          <a:xfrm>
            <a:off x="4211242" y="2968626"/>
            <a:ext cx="4526756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latin typeface="Times New Roman" panose="02020603050405020304" pitchFamily="18" charset="0"/>
              </a:rPr>
              <a:t>The two people practice the dialogue and then act out.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两人一组练习对话，然后表演出来。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3128" y="1171576"/>
            <a:ext cx="108074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Practice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329152c7-0300-4873-a94b-449357a06633"/>
  <p:tag name="COMMONDATA" val="eyJoZGlkIjoiNTEwZDYwYjA4ODUyYzA2MmI0M2EzZjhhMWY0NWI4YWEifQ=="/>
</p:tagLst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2690</Words>
  <Application>WPS 演示</Application>
  <PresentationFormat>全屏显示(4:3)</PresentationFormat>
  <Paragraphs>139</Paragraphs>
  <Slides>16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Calibri Light</vt:lpstr>
      <vt:lpstr>Calibri</vt:lpstr>
      <vt:lpstr>微软雅黑</vt:lpstr>
      <vt:lpstr>Calibri</vt:lpstr>
      <vt:lpstr>Times New Roman</vt:lpstr>
      <vt:lpstr>黑体</vt:lpstr>
      <vt:lpstr>Batang</vt:lpstr>
      <vt:lpstr>Constantia</vt:lpstr>
      <vt:lpstr>Arial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406</cp:revision>
  <dcterms:created xsi:type="dcterms:W3CDTF">2013-07-01T03:05:00Z</dcterms:created>
  <dcterms:modified xsi:type="dcterms:W3CDTF">2023-03-05T01:18:05Z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8970A765A0B448D7BEC59F4BE271DC14</vt:lpwstr>
  </property>
</Properties>
</file>