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8"/>
  </p:handoutMasterIdLst>
  <p:sldIdLst>
    <p:sldId id="280" r:id="rId3"/>
    <p:sldId id="277" r:id="rId5"/>
    <p:sldId id="297" r:id="rId6"/>
    <p:sldId id="296" r:id="rId7"/>
    <p:sldId id="295" r:id="rId8"/>
    <p:sldId id="294" r:id="rId9"/>
    <p:sldId id="293" r:id="rId10"/>
    <p:sldId id="292" r:id="rId11"/>
    <p:sldId id="291" r:id="rId12"/>
    <p:sldId id="290" r:id="rId13"/>
    <p:sldId id="288" r:id="rId14"/>
    <p:sldId id="287" r:id="rId15"/>
    <p:sldId id="286" r:id="rId16"/>
    <p:sldId id="268" r:id="rId17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94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2B0B955-ADB0-41FE-934A-49B97C1CB9F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E27BB9C-9683-4E40-9C93-FD06532A163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122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889AFF06-87EB-4A2E-94AA-F0DA8EC12C17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662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5DAED7EA-B00D-4985-9A3B-E5BE6F6D2304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"/>
          <p:cNvGrpSpPr/>
          <p:nvPr userDrawn="1"/>
        </p:nvGrpSpPr>
        <p:grpSpPr bwMode="auto">
          <a:xfrm>
            <a:off x="1" y="876300"/>
            <a:ext cx="6107906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/>
            </a:p>
          </p:txBody>
        </p:sp>
        <p:pic>
          <p:nvPicPr>
            <p:cNvPr id="9" name="图片 28"/>
            <p:cNvPicPr>
              <a:picLocks noChangeAspect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4899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0" y="171612"/>
            <a:ext cx="9144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1675210" y="182564"/>
            <a:ext cx="7468790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28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4635" y="252414"/>
            <a:ext cx="392906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9144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0" y="2127510"/>
            <a:ext cx="9144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1985011" y="2373631"/>
            <a:ext cx="5827871" cy="923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dirty="0" smtClean="0"/>
          </a:p>
        </p:txBody>
      </p:sp>
      <p:grpSp>
        <p:nvGrpSpPr>
          <p:cNvPr id="11267" name="组合 8"/>
          <p:cNvGrpSpPr/>
          <p:nvPr/>
        </p:nvGrpSpPr>
        <p:grpSpPr bwMode="auto">
          <a:xfrm>
            <a:off x="439387" y="1944999"/>
            <a:ext cx="5343896" cy="1608007"/>
            <a:chOff x="-463746" y="2063845"/>
            <a:chExt cx="7126386" cy="1607294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230751" y="2063845"/>
              <a:ext cx="3705719" cy="58060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Unit 2  Lesson10</a:t>
              </a:r>
              <a:endPara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463746" y="2471342"/>
              <a:ext cx="7126386" cy="11997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5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5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The Great Wall</a:t>
              </a:r>
              <a:endParaRPr lang="en-US" altLang="zh-CN" sz="5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269" name="图片 1" descr="英语冀教（三起）五年级下册（2014年新编）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3860" y="1530349"/>
            <a:ext cx="3034903" cy="4466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506" name="图片 1" descr="QQ截图2018010416550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00100" y="981075"/>
            <a:ext cx="7543800" cy="280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213756" y="3787774"/>
            <a:ext cx="8930244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Tx/>
              <a:buAutoNum type="alphaLcPeriod"/>
              <a:defRPr/>
            </a:pP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How does the boy feel? He feels ____.</a:t>
            </a:r>
            <a:endParaRPr lang="en-US" altLang="zh-CN" sz="28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514350" indent="-514350">
              <a:lnSpc>
                <a:spcPct val="150000"/>
              </a:lnSpc>
              <a:buFontTx/>
              <a:buAutoNum type="alphaLcPeriod"/>
              <a:defRPr/>
            </a:pP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The light is yellow. Please ____ ! Don’t go!</a:t>
            </a:r>
            <a:endParaRPr lang="en-US" altLang="zh-CN" sz="28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514350" indent="-514350">
              <a:lnSpc>
                <a:spcPct val="150000"/>
              </a:lnSpc>
              <a:buFontTx/>
              <a:buAutoNum type="alphaLcPeriod"/>
              <a:defRPr/>
            </a:pP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Danny can’t swim. He is ____ of falling into the water.</a:t>
            </a:r>
            <a:endParaRPr lang="en-US" altLang="zh-CN" sz="28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514350" indent="-514350">
              <a:lnSpc>
                <a:spcPct val="150000"/>
              </a:lnSpc>
              <a:buFontTx/>
              <a:buAutoNum type="alphaLcPeriod"/>
              <a:defRPr/>
            </a:pP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The light is red. Please </a:t>
            </a:r>
            <a:r>
              <a:rPr lang="en-US" altLang="zh-CN" sz="28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____!</a:t>
            </a:r>
            <a:endParaRPr lang="zh-CN" altLang="en-US" sz="28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1508" name="文本框 3"/>
          <p:cNvSpPr txBox="1">
            <a:spLocks noChangeArrowheads="1"/>
          </p:cNvSpPr>
          <p:nvPr/>
        </p:nvSpPr>
        <p:spPr bwMode="auto">
          <a:xfrm>
            <a:off x="7231856" y="3640138"/>
            <a:ext cx="1782366" cy="3046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a. tired        b. wait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c. afraid      d. stop</a:t>
            </a:r>
            <a:endParaRPr lang="zh-CN" altLang="en-US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92926" y="1021442"/>
            <a:ext cx="529664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Talk more about Beijing</a:t>
            </a:r>
            <a:r>
              <a:rPr lang="en-US" altLang="zh-CN" sz="32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.</a:t>
            </a:r>
            <a:endParaRPr lang="en-US" altLang="zh-CN" sz="32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22531" name="图片 2" descr="QQ截图2018010416571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96616" y="1943101"/>
            <a:ext cx="6149578" cy="441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9822" y="1835593"/>
            <a:ext cx="6486022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重点词汇：</a:t>
            </a:r>
            <a:endParaRPr lang="zh-CN" altLang="en-US" sz="32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feel  tired  stop  wait  afraid </a:t>
            </a:r>
            <a:endParaRPr lang="zh-CN" altLang="en-US" sz="32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重点句子：</a:t>
            </a:r>
            <a:endParaRPr lang="en-US" altLang="zh-CN" sz="32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—How long is …?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—It’s …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Don’t be afraid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.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1264" y="1088449"/>
            <a:ext cx="19159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Summary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78" name="文本框 1"/>
          <p:cNvSpPr txBox="1">
            <a:spLocks noChangeArrowheads="1"/>
          </p:cNvSpPr>
          <p:nvPr/>
        </p:nvSpPr>
        <p:spPr bwMode="auto">
          <a:xfrm>
            <a:off x="812115" y="2281591"/>
            <a:ext cx="7583739" cy="3046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</a:rPr>
              <a:t>Use How long... To make sentences with their answers. (at least 5 sentences)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</a:t>
            </a:r>
            <a:r>
              <a:rPr lang="zh-CN" altLang="en-US" sz="3200" b="1" dirty="0">
                <a:latin typeface="Times New Roman" panose="02020603050405020304" pitchFamily="18" charset="0"/>
              </a:rPr>
              <a:t>How long …?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及其答语造句子。（至少5句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 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3129" y="1171576"/>
            <a:ext cx="21451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Homework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24731" y="1676399"/>
            <a:ext cx="5053013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Let’s take a picture, you and me.</a:t>
            </a:r>
            <a:endParaRPr lang="en-US" altLang="zh-CN" sz="28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Look at the camera, 1, 2, 3.</a:t>
            </a:r>
            <a:endParaRPr lang="en-US" altLang="zh-CN" sz="28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Let’s take a picture, you and me.</a:t>
            </a:r>
            <a:endParaRPr lang="en-US" altLang="zh-CN" sz="28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Look at the camera, say cheese!</a:t>
            </a:r>
            <a:endParaRPr lang="en-US" altLang="zh-CN" sz="28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Okay, okay.</a:t>
            </a:r>
            <a:endParaRPr lang="en-US" altLang="zh-CN" sz="28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This time, let’s make a funny face.</a:t>
            </a:r>
            <a:endParaRPr lang="en-US" altLang="zh-CN" sz="28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Ready?</a:t>
            </a:r>
            <a:endParaRPr lang="en-US" altLang="zh-CN" sz="28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Let’s take a picture.</a:t>
            </a:r>
            <a:endParaRPr lang="en-US" altLang="zh-CN" sz="28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1, 2, 3.</a:t>
            </a:r>
            <a:endParaRPr lang="en-US" altLang="zh-CN" sz="28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You and me.</a:t>
            </a:r>
            <a:endParaRPr lang="en-US" altLang="zh-CN" sz="28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Say cheese</a:t>
            </a:r>
            <a:r>
              <a:rPr lang="en-US" altLang="zh-CN" sz="28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!</a:t>
            </a:r>
            <a:endParaRPr lang="zh-CN" altLang="en-US" sz="28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13315" name="图片 3" descr="图片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41346" y="2852739"/>
            <a:ext cx="2830116" cy="342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263129" y="1171576"/>
            <a:ext cx="18932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Warm-up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38" name="图片 1" descr="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6382" y="2498725"/>
            <a:ext cx="2974181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图片 2" descr="图片7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55194" y="2020888"/>
            <a:ext cx="4233863" cy="179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4060340" y="2020888"/>
            <a:ext cx="3628717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The Great Wall is far from our hotel. We need to take a bus.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3129" y="1171576"/>
            <a:ext cx="21130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Presentation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365327" y="2979405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2008" y="1660547"/>
            <a:ext cx="4711303" cy="39703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Jenny: </a:t>
            </a: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How old is the Great Wall, Li Ming?</a:t>
            </a:r>
            <a:endParaRPr lang="en-US" altLang="zh-CN" sz="24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Li Ming: </a:t>
            </a: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It’s about 2000 years old.</a:t>
            </a:r>
            <a:endParaRPr lang="en-US" altLang="zh-CN" sz="24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Jenny: </a:t>
            </a: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That’s very old.</a:t>
            </a:r>
            <a:endParaRPr lang="en-US" altLang="zh-CN" sz="24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Danny: </a:t>
            </a: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How long is it?</a:t>
            </a:r>
            <a:endParaRPr lang="en-US" altLang="zh-CN" sz="24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Li Ming: </a:t>
            </a: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About 6000 kilometres.</a:t>
            </a:r>
            <a:endParaRPr lang="en-US" altLang="zh-CN" sz="20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Danny: </a:t>
            </a: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That’s great</a:t>
            </a:r>
            <a:r>
              <a:rPr lang="en-US" altLang="zh-CN" sz="24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!</a:t>
            </a:r>
            <a:endParaRPr lang="zh-CN" altLang="en-US" sz="20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15363" name="图片 2" descr="图片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10187" y="2620963"/>
            <a:ext cx="3195638" cy="334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386" name="图片 1" descr="图片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93044" y="1243013"/>
            <a:ext cx="6435329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52551" y="1849500"/>
            <a:ext cx="49630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en-US" altLang="zh-CN" sz="3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Words and </a:t>
            </a:r>
            <a:r>
              <a:rPr lang="en-US" altLang="zh-CN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numbers</a:t>
            </a:r>
            <a:endParaRPr lang="en-US" altLang="zh-CN" sz="36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7411" name="图片 3" descr="QQ截图2018010416513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95413" y="2374901"/>
            <a:ext cx="6078141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314668" y="1140093"/>
            <a:ext cx="14382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Practice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99185" y="1000159"/>
            <a:ext cx="3932035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44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Batang" panose="02030600000101010101" charset="-127"/>
                <a:cs typeface="Arial" panose="020B0604020202020204" pitchFamily="34" charset="0"/>
                <a:sym typeface="+mn-ea"/>
              </a:rPr>
              <a:t>Role-play</a:t>
            </a:r>
            <a:endParaRPr lang="zh-CN" altLang="en-US" sz="4400" b="1" i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Batang" panose="02030600000101010101" charset="-127"/>
              <a:cs typeface="Arial" panose="020B0604020202020204" pitchFamily="34" charset="0"/>
            </a:endParaRPr>
          </a:p>
          <a:p>
            <a:pPr eaLnBrk="0" hangingPunct="0"/>
            <a:endParaRPr lang="zh-CN" altLang="en-US" sz="4400" dirty="0">
              <a:latin typeface="Times New Roman" panose="02020603050405020304" pitchFamily="18" charset="0"/>
              <a:ea typeface="Batang" panose="02030600000101010101" charset="-127"/>
              <a:cs typeface="Arial" panose="020B0604020202020204" pitchFamily="34" charset="0"/>
            </a:endParaRPr>
          </a:p>
        </p:txBody>
      </p:sp>
      <p:pic>
        <p:nvPicPr>
          <p:cNvPr id="18435" name="图片 2" descr="图片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14538" y="1782763"/>
            <a:ext cx="5114925" cy="500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图片 3" descr="图片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54317" y="1489075"/>
            <a:ext cx="2164556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图片 5" descr="图片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35819" y="1489075"/>
            <a:ext cx="2163366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1283" y="1322388"/>
            <a:ext cx="671351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Read Part1and Part2. Ask and answer.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11283" y="2275013"/>
            <a:ext cx="7493330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Tx/>
              <a:buAutoNum type="alphaLcPeriod"/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How do they go to the Great Wall?</a:t>
            </a:r>
            <a:endParaRPr lang="en-US" altLang="zh-CN" sz="28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514350" indent="-514350">
              <a:lnSpc>
                <a:spcPct val="150000"/>
              </a:lnSpc>
              <a:buFontTx/>
              <a:buAutoNum type="alphaLcPeriod"/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How old is the Great Wall?</a:t>
            </a:r>
            <a:endParaRPr lang="en-US" altLang="zh-CN" sz="28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514350" indent="-514350">
              <a:lnSpc>
                <a:spcPct val="150000"/>
              </a:lnSpc>
              <a:buFontTx/>
              <a:buAutoNum type="alphaLcPeriod"/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How long is the Great Wall?</a:t>
            </a:r>
            <a:endParaRPr lang="en-US" altLang="zh-CN" sz="28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514350" indent="-514350">
              <a:lnSpc>
                <a:spcPct val="150000"/>
              </a:lnSpc>
              <a:buFontTx/>
              <a:buAutoNum type="alphaLcPeriod"/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How does Danny feel on the way back?</a:t>
            </a:r>
            <a:endParaRPr lang="en-US" altLang="zh-CN" sz="28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514350" indent="-514350">
              <a:lnSpc>
                <a:spcPct val="150000"/>
              </a:lnSpc>
              <a:buFontTx/>
              <a:buAutoNum type="alphaLcPeriod"/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Is Danny afraid of the cars and buses</a:t>
            </a:r>
            <a:r>
              <a:rPr lang="en-US" altLang="zh-CN" sz="28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?</a:t>
            </a:r>
            <a:endParaRPr lang="zh-CN" altLang="en-US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86460" y="1484746"/>
            <a:ext cx="6752390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lnSpc>
                <a:spcPct val="200000"/>
              </a:lnSpc>
              <a:buFontTx/>
              <a:buAutoNum type="alphaLcPeriod"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They take a bus to go to the Great Wall.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marL="514350" indent="-514350">
              <a:lnSpc>
                <a:spcPct val="200000"/>
              </a:lnSpc>
              <a:buFontTx/>
              <a:buAutoNum type="alphaLcPeriod"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It’s about 2000 years old.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marL="514350" indent="-514350">
              <a:lnSpc>
                <a:spcPct val="200000"/>
              </a:lnSpc>
              <a:buFontTx/>
              <a:buAutoNum type="alphaLcPeriod"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It’s about 6000 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kilometres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marL="514350" indent="-514350">
              <a:lnSpc>
                <a:spcPct val="200000"/>
              </a:lnSpc>
              <a:buFontTx/>
              <a:buAutoNum type="alphaLcPeriod"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He feels tired and hungry.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marL="514350" indent="-514350">
              <a:lnSpc>
                <a:spcPct val="200000"/>
              </a:lnSpc>
              <a:buFontTx/>
              <a:buAutoNum type="alphaLcPeriod"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Yes, he is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.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tags/tag1.xml><?xml version="1.0" encoding="utf-8"?>
<p:tagLst xmlns:p="http://schemas.openxmlformats.org/presentationml/2006/main">
  <p:tag name="KSO_WPP_MARK_KEY" val="3210c796-14ae-47ac-a693-1e77b6d9344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2394</Words>
  <Application>WPS 演示</Application>
  <PresentationFormat>全屏显示(4:3)</PresentationFormat>
  <Paragraphs>112</Paragraphs>
  <Slides>14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Calibri Light</vt:lpstr>
      <vt:lpstr>Calibri</vt:lpstr>
      <vt:lpstr>微软雅黑</vt:lpstr>
      <vt:lpstr>Calibri</vt:lpstr>
      <vt:lpstr>Times New Roman</vt:lpstr>
      <vt:lpstr>Batang</vt:lpstr>
      <vt:lpstr>Constantia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403</cp:revision>
  <dcterms:created xsi:type="dcterms:W3CDTF">2013-07-01T03:05:00Z</dcterms:created>
  <dcterms:modified xsi:type="dcterms:W3CDTF">2023-03-05T01:25:47Z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DF598A9A298C4497916159428B353E7D</vt:lpwstr>
  </property>
</Properties>
</file>