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7"/>
  </p:notesMasterIdLst>
  <p:sldIdLst>
    <p:sldId id="361" r:id="rId3"/>
    <p:sldId id="290" r:id="rId4"/>
    <p:sldId id="270" r:id="rId5"/>
    <p:sldId id="307" r:id="rId6"/>
    <p:sldId id="354" r:id="rId8"/>
    <p:sldId id="349" r:id="rId9"/>
    <p:sldId id="364" r:id="rId10"/>
    <p:sldId id="362" r:id="rId11"/>
    <p:sldId id="363" r:id="rId12"/>
    <p:sldId id="345" r:id="rId13"/>
    <p:sldId id="365" r:id="rId14"/>
    <p:sldId id="347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99FF"/>
    <a:srgbClr val="006600"/>
    <a:srgbClr val="6600CC"/>
    <a:srgbClr val="3333FF"/>
    <a:srgbClr val="CC006A"/>
    <a:srgbClr val="644B7A"/>
    <a:srgbClr val="249F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7" autoAdjust="0"/>
    <p:restoredTop sz="94659" autoAdjust="0"/>
  </p:normalViewPr>
  <p:slideViewPr>
    <p:cSldViewPr snapToGrid="0" snapToObjects="1"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DF8452C3-A6DA-43BF-8BBC-F368C337207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3F0D3CBD-1AEC-4B36-81E4-6FD66499F68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0D3CBD-1AEC-4B36-81E4-6FD66499F68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5DD0B-2E5F-4B61-98C8-EE10A050651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DB324-38EB-48AC-84A8-1DC65A13621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7EC733-AA99-4E6C-A3BB-A54B128382F1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8F10F4-70EC-499C-8862-4E4A279B10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F0502C-7CA5-46C0-B429-0B107434603E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0C9D09-6CF5-4486-8640-BF5C8B4D2DD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BE3631-32FC-42F4-9DC3-E99C6AB16F43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7EB53-7A28-4BAF-A7D4-67188391928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4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4C667-C14E-4F01-B57E-117E93452AD7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8C62FA-E795-4EEE-8800-9FAE8E8F17B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FA0BD0-4834-40C0-9876-6E368DE3EB6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6B5CF9-A066-4E81-A4AC-AC0FEE95C87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1F83E-2587-4FD2-ACCD-004DB3968321}" type="datetimeFigureOut">
              <a:rPr lang="zh-CN" altLang="en-US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45CD4F-3201-4ACC-B15A-8FDEB377EE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25CDD-701B-4CE4-8A6C-6A88EE6F68F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9E12F-2B23-4EDF-8650-CE4690487E6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A717E-9732-4F01-B17E-9EC67115C43B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BFD71F-4E1C-49D3-A4D6-AF40FBBBC8A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4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B5AB6D-E45B-480C-A785-E0D196E4EAB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6C2317-92BA-445C-8779-CEA502464D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ED37F-89BE-447E-9CF6-E8678E37FE51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C91CE-9201-4464-97E1-EE2F284F01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二级</a:t>
            </a:r>
            <a:endParaRPr lang="zh-CN" altLang="en-US" smtClean="0"/>
          </a:p>
          <a:p>
            <a:pPr lvl="2"/>
            <a:r>
              <a:rPr lang="zh-CN" altLang="en-US" smtClean="0"/>
              <a:t>三级</a:t>
            </a:r>
            <a:endParaRPr lang="zh-CN" altLang="en-US" smtClean="0"/>
          </a:p>
          <a:p>
            <a:pPr lvl="3"/>
            <a:r>
              <a:rPr lang="zh-CN" altLang="en-US" smtClean="0"/>
              <a:t>四级</a:t>
            </a:r>
            <a:endParaRPr lang="zh-CN" altLang="en-US" smtClean="0"/>
          </a:p>
          <a:p>
            <a:pPr lvl="4"/>
            <a:r>
              <a:rPr lang="zh-CN" altLang="en-US" smtClean="0"/>
              <a:t>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11AA850-87E8-4A5D-825A-4C4397A0E75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kumimoji="1"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kumimoji="1"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C131361D-C1AA-410F-9007-6AB132654D1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hyperlink" Target="1.Listen%20and%20tick.mp4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hyperlink" Target="2.Listen%20and%20write.mp4" TargetMode="Externa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hyperlink" Target="3.Listen%20and%20number.mp4" TargetMode="Externa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9144000" cy="5383213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B7E0EC"/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/>
              <a:t>1111</a:t>
            </a:r>
            <a:endParaRPr lang="zh-CN" altLang="en-US" dirty="0"/>
          </a:p>
        </p:txBody>
      </p:sp>
      <p:pic>
        <p:nvPicPr>
          <p:cNvPr id="3075" name="图片 23" descr="草地00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4856163"/>
            <a:ext cx="9144000" cy="2001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24" descr="小花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153534">
            <a:off x="7737474" y="5514756"/>
            <a:ext cx="1009650" cy="98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solidFill>
            <a:srgbClr val="FFFFFF"/>
          </a:solidFill>
          <a:ln w="57150" cmpd="sng">
            <a:noFill/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sp>
        <p:nvSpPr>
          <p:cNvPr id="8" name="同侧圆角矩形 7"/>
          <p:cNvSpPr/>
          <p:nvPr/>
        </p:nvSpPr>
        <p:spPr>
          <a:xfrm flipV="1">
            <a:off x="495300" y="2468563"/>
            <a:ext cx="8153400" cy="758825"/>
          </a:xfrm>
          <a:prstGeom prst="round2SameRect">
            <a:avLst/>
          </a:prstGeom>
          <a:solidFill>
            <a:srgbClr val="FFFF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082" name="Picture 39" descr="구름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95838" y="179388"/>
            <a:ext cx="682625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40" descr="구름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308850" y="542925"/>
            <a:ext cx="89535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TextBox 3"/>
          <p:cNvSpPr txBox="1">
            <a:spLocks noChangeArrowheads="1"/>
          </p:cNvSpPr>
          <p:nvPr/>
        </p:nvSpPr>
        <p:spPr bwMode="auto">
          <a:xfrm>
            <a:off x="511175" y="1433513"/>
            <a:ext cx="8267700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Unit 2 In Beijing</a:t>
            </a:r>
            <a:endParaRPr lang="zh-CN" altLang="en-US" sz="4000" b="1" dirty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085" name="TextBox 4"/>
          <p:cNvSpPr txBox="1">
            <a:spLocks noChangeArrowheads="1"/>
          </p:cNvSpPr>
          <p:nvPr/>
        </p:nvSpPr>
        <p:spPr bwMode="auto">
          <a:xfrm>
            <a:off x="3283743" y="2644775"/>
            <a:ext cx="2722563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7466" tIns="48733" rIns="97466" bIns="48733">
            <a:spAutoFit/>
          </a:bodyPr>
          <a:lstStyle>
            <a:lvl1pPr defTabSz="974725"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defTabSz="974725"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defTabSz="974725"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defTabSz="974725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defTabSz="974725"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0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年级下册 </a:t>
            </a:r>
            <a:endParaRPr lang="zh-CN" altLang="en-US" sz="20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86" name="图片 70" descr="蝴蝶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8291536" flipH="1">
            <a:off x="7525361" y="3561555"/>
            <a:ext cx="1019175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" name="AutoShape 508"/>
          <p:cNvSpPr>
            <a:spLocks noChangeArrowheads="1"/>
          </p:cNvSpPr>
          <p:nvPr/>
        </p:nvSpPr>
        <p:spPr bwMode="auto">
          <a:xfrm>
            <a:off x="495876" y="1061061"/>
            <a:ext cx="8152248" cy="2165538"/>
          </a:xfrm>
          <a:prstGeom prst="roundRect">
            <a:avLst>
              <a:gd name="adj" fmla="val 5074"/>
            </a:avLst>
          </a:prstGeom>
          <a:noFill/>
          <a:ln w="76200" cmpd="sng">
            <a:solidFill>
              <a:srgbClr val="99CC00"/>
            </a:solidFill>
            <a:round/>
          </a:ln>
          <a:effectLst>
            <a:innerShdw blurRad="123825" dist="88900" dir="13500000">
              <a:srgbClr val="FFFF00">
                <a:alpha val="50000"/>
              </a:srgbClr>
            </a:innerShdw>
          </a:effec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/>
            <a:endParaRPr lang="ko-KR" altLang="en-US">
              <a:solidFill>
                <a:srgbClr val="000000"/>
              </a:solidFill>
              <a:latin typeface="Calibri" panose="020F0502020204030204" pitchFamily="34" charset="0"/>
              <a:ea typeface="Malgun Gothic" panose="020B0503020000020004" pitchFamily="34" charset="-127"/>
            </a:endParaRPr>
          </a:p>
        </p:txBody>
      </p:sp>
      <p:pic>
        <p:nvPicPr>
          <p:cNvPr id="3090" name="Picture 50" descr="나뭇잎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3371175">
            <a:off x="2063750" y="3001963"/>
            <a:ext cx="1282700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328488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328488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328488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8480736" y="1335352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480736" y="197644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480736" y="2617533"/>
            <a:ext cx="334776" cy="334776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0" y="3860993"/>
            <a:ext cx="9144000" cy="829073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  <a:sp3d extrusionH="57150">
              <a:bevelT w="0" h="0"/>
            </a:sp3d>
          </a:bodyPr>
          <a:lstStyle/>
          <a:p>
            <a:pPr algn="ctr" eaLnBrk="1" fontAlgn="auto" hangingPunct="1">
              <a:lnSpc>
                <a:spcPts val="5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0541" cmpd="sng">
                  <a:noFill/>
                  <a:prstDash val="solid"/>
                </a:ln>
                <a:gradFill>
                  <a:gsLst>
                    <a:gs pos="0">
                      <a:srgbClr val="D74184"/>
                    </a:gs>
                    <a:gs pos="50000">
                      <a:srgbClr val="D74184"/>
                    </a:gs>
                    <a:gs pos="100000">
                      <a:srgbClr val="D74184"/>
                    </a:gs>
                  </a:gsLst>
                  <a:lin ang="5400000"/>
                </a:gradFill>
                <a:effectLst>
                  <a:outerShdw blurRad="38100" dist="12700" algn="tl" rotWithShape="0">
                    <a:srgbClr val="000000">
                      <a:alpha val="40000"/>
                    </a:srgbClr>
                  </a:outerShdw>
                </a:effectLst>
                <a:latin typeface="Kozuka Gothic Pro H" pitchFamily="34" charset="-128"/>
                <a:ea typeface="Kozuka Gothic Pro H" pitchFamily="34" charset="-128"/>
                <a:cs typeface="方正大黑简体"/>
              </a:rPr>
              <a:t>Again, Please!</a:t>
            </a:r>
            <a:endParaRPr lang="zh-CN" altLang="en-US" sz="5400" b="1" dirty="0">
              <a:ln w="10541" cmpd="sng">
                <a:noFill/>
                <a:prstDash val="solid"/>
              </a:ln>
              <a:gradFill>
                <a:gsLst>
                  <a:gs pos="0">
                    <a:srgbClr val="D74184"/>
                  </a:gs>
                  <a:gs pos="50000">
                    <a:srgbClr val="D74184"/>
                  </a:gs>
                  <a:gs pos="100000">
                    <a:srgbClr val="D74184"/>
                  </a:gs>
                </a:gsLst>
                <a:lin ang="5400000"/>
              </a:gradFill>
              <a:effectLst>
                <a:outerShdw blurRad="38100" dist="12700" algn="tl" rotWithShape="0">
                  <a:srgbClr val="000000">
                    <a:alpha val="40000"/>
                  </a:srgbClr>
                </a:outerShdw>
              </a:effectLst>
              <a:latin typeface="Kozuka Gothic Pro H" pitchFamily="34" charset="-128"/>
              <a:ea typeface="Kozuka Gothic Pro H" pitchFamily="34" charset="-128"/>
              <a:cs typeface="方正大黑简体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5"/>
          <p:cNvSpPr txBox="1"/>
          <p:nvPr/>
        </p:nvSpPr>
        <p:spPr>
          <a:xfrm>
            <a:off x="2762100" y="267278"/>
            <a:ext cx="373692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9. Look and talk.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2291" name="Picture 1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8825" y="1450975"/>
            <a:ext cx="1609725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1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8825" y="3900488"/>
            <a:ext cx="1638300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293" name="矩形 1"/>
          <p:cNvSpPr>
            <a:spLocks noChangeArrowheads="1"/>
          </p:cNvSpPr>
          <p:nvPr/>
        </p:nvSpPr>
        <p:spPr bwMode="auto">
          <a:xfrm>
            <a:off x="2455863" y="1393825"/>
            <a:ext cx="6629400" cy="427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Danny fly a kite on Tian’anmen Square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happens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Does Danny take a picture at the Palace Museum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happens </a:t>
            </a:r>
            <a:r>
              <a:rPr lang="zh-CN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546350" y="2571750"/>
            <a:ext cx="5576888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he does. Danny can't fly a kite. He hurts his arm. He is sad.</a:t>
            </a:r>
            <a:endParaRPr lang="zh-CN" altLang="en-US" sz="2200" b="1"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474913" y="5078413"/>
            <a:ext cx="5695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Yes, he does. Danny falls. He hurts his tail.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5"/>
          <p:cNvSpPr txBox="1"/>
          <p:nvPr/>
        </p:nvSpPr>
        <p:spPr>
          <a:xfrm>
            <a:off x="2762100" y="267278"/>
            <a:ext cx="373692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9. Look and talk.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3315" name="矩形 1"/>
          <p:cNvSpPr>
            <a:spLocks noChangeArrowheads="1"/>
          </p:cNvSpPr>
          <p:nvPr/>
        </p:nvSpPr>
        <p:spPr bwMode="auto">
          <a:xfrm>
            <a:off x="2455863" y="1393825"/>
            <a:ext cx="6629400" cy="435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80000"/>
              </a:lnSpc>
            </a:pPr>
            <a:r>
              <a:rPr lang="en-US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Does Danny go to the Great Wall 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en-US" altLang="zh-CN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happens 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endParaRPr lang="en-US" altLang="zh-CN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endParaRPr lang="en-US" altLang="zh-CN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r>
              <a:rPr lang="en-US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Does Danny go shopping on Wangfujing Street 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r>
              <a:rPr lang="en-US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What happens </a:t>
            </a:r>
            <a:r>
              <a:rPr lang="zh-CN" altLang="en-US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80000"/>
              </a:lnSpc>
            </a:pPr>
            <a:endParaRPr lang="en-US" altLang="zh-CN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546350" y="2571750"/>
            <a:ext cx="5576888" cy="104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he does. Danny wants to write his name on the Great Wall.</a:t>
            </a:r>
            <a:endParaRPr lang="zh-CN" altLang="en-US" sz="2200" b="1"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474913" y="5078413"/>
            <a:ext cx="56959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Yes, he does. Danny buys a big panda!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pic>
        <p:nvPicPr>
          <p:cNvPr id="13318" name="Picture 2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8825" y="1609725"/>
            <a:ext cx="1628775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8825" y="4081463"/>
            <a:ext cx="1619250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583975" y="267278"/>
            <a:ext cx="457497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10. How am I doing?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14339" name="Picture 1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57275" y="1309688"/>
            <a:ext cx="6980238" cy="4714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7938" y="5265738"/>
            <a:ext cx="361950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4375" y="5235575"/>
            <a:ext cx="523875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2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84838" y="5459413"/>
            <a:ext cx="1892300" cy="20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2"/>
          <p:cNvSpPr txBox="1">
            <a:spLocks noChangeArrowheads="1"/>
          </p:cNvSpPr>
          <p:nvPr/>
        </p:nvSpPr>
        <p:spPr bwMode="auto">
          <a:xfrm>
            <a:off x="-1898650" y="1925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1800"/>
          </a:p>
        </p:txBody>
      </p:sp>
      <p:sp>
        <p:nvSpPr>
          <p:cNvPr id="12" name="文本框 25"/>
          <p:cNvSpPr txBox="1"/>
          <p:nvPr/>
        </p:nvSpPr>
        <p:spPr>
          <a:xfrm>
            <a:off x="2655225" y="219778"/>
            <a:ext cx="3985515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1. Listen and tick.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4100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21500" y="5749925"/>
            <a:ext cx="2120900" cy="65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18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65188" y="1116013"/>
            <a:ext cx="6140450" cy="5213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522788" y="4587875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525713" y="3281363"/>
            <a:ext cx="5762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511675" y="1997075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517775" y="5854700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  <p:bldP spid="16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25"/>
          <p:cNvSpPr txBox="1"/>
          <p:nvPr/>
        </p:nvSpPr>
        <p:spPr>
          <a:xfrm>
            <a:off x="2572100" y="219778"/>
            <a:ext cx="4288353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2. Listen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5123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13088" y="5354638"/>
            <a:ext cx="2120900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850900" y="1262063"/>
            <a:ext cx="7820025" cy="378618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55600" indent="-355600" eaLnBrk="1" hangingPunct="1">
              <a:lnSpc>
                <a:spcPct val="20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Look, there are many ________ and ______ in the  park.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Don’t be ________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________ you.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Mary is playing. She is ________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There are many ________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are ________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________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tea is too hot.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005263" y="1535113"/>
            <a:ext cx="29067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women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men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2611438" y="2281238"/>
            <a:ext cx="3397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afraid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4381500" y="2995613"/>
            <a:ext cx="1352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343275" y="3746500"/>
            <a:ext cx="4210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talking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1457325" y="4484688"/>
            <a:ext cx="1287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Wait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0" grpId="0"/>
      <p:bldP spid="24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070669" y="2282543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25"/>
          <p:cNvSpPr txBox="1"/>
          <p:nvPr/>
        </p:nvSpPr>
        <p:spPr>
          <a:xfrm>
            <a:off x="2382100" y="267278"/>
            <a:ext cx="4804200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3. Listen and number.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6147" name="Picture 2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29013" y="5618163"/>
            <a:ext cx="2120900" cy="658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2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" y="1495425"/>
            <a:ext cx="8113713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8229600" y="4854575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2730500" y="4849813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5397500" y="2881313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2740025" y="2884488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8242300" y="2881313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5391150" y="4849813"/>
            <a:ext cx="576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726475" y="279153"/>
            <a:ext cx="391645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4. Look and write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51906" y="1199419"/>
            <a:ext cx="6840188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effectLst>
            <a:glow rad="127000">
              <a:schemeClr val="tx2">
                <a:lumMod val="20000"/>
                <a:lumOff val="80000"/>
              </a:schemeClr>
            </a:glow>
          </a:effec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girls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　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women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　 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men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　 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singing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crying sitting             happy              sad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　        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tired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4" name="Picture 17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49375" y="2233613"/>
            <a:ext cx="1943100" cy="108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78513" y="2081213"/>
            <a:ext cx="16478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1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68438" y="4271963"/>
            <a:ext cx="1724025" cy="1047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7" name="矩形 2"/>
          <p:cNvSpPr>
            <a:spLocks noChangeArrowheads="1"/>
          </p:cNvSpPr>
          <p:nvPr/>
        </p:nvSpPr>
        <p:spPr bwMode="auto">
          <a:xfrm>
            <a:off x="735013" y="3114675"/>
            <a:ext cx="8431212" cy="397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children are running.        These _______are _______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They are hot.                               They are _______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_______ are _______ .          These _______ are _______ 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They are _______                            They are _______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8" name="Picture 20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86463" y="4192588"/>
            <a:ext cx="1314450" cy="101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856288" y="3243263"/>
            <a:ext cx="2635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men           sitting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7258050" y="3789363"/>
            <a:ext cx="1273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tired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1555750" y="5445125"/>
            <a:ext cx="3040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girls            crying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855913" y="6000750"/>
            <a:ext cx="8524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sad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5784850" y="5443538"/>
            <a:ext cx="29416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women         singing 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7138988" y="5973763"/>
            <a:ext cx="10429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happy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25"/>
          <p:cNvSpPr txBox="1"/>
          <p:nvPr/>
        </p:nvSpPr>
        <p:spPr>
          <a:xfrm>
            <a:off x="2678975" y="279153"/>
            <a:ext cx="433804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5. Read and match.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2463" y="1590675"/>
            <a:ext cx="3633787" cy="3698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How old is the Palace Museum 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0400" y="5799138"/>
            <a:ext cx="3443288" cy="3698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I can’t find my camera.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29275" y="5749925"/>
            <a:ext cx="2786063" cy="3698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E. It’s about 600 years old.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1350" y="2746375"/>
            <a:ext cx="3443288" cy="3698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May I take your picture 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16588" y="4814888"/>
            <a:ext cx="2714625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D. Let me help you.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1350" y="4783138"/>
            <a:ext cx="3444875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Who is singing 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7700" y="3743325"/>
            <a:ext cx="3443288" cy="3698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Can you fly a kite 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45150" y="3738563"/>
            <a:ext cx="2786063" cy="36988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The woman is singing.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640388" y="2724150"/>
            <a:ext cx="2786062" cy="3698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No</a:t>
            </a:r>
            <a:r>
              <a:rPr lang="zh-CN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can’t.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634038" y="1595438"/>
            <a:ext cx="2787650" cy="3683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Sure.</a:t>
            </a:r>
            <a:endParaRPr lang="en-US" altLang="zh-C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332288" y="1801813"/>
            <a:ext cx="1296987" cy="41322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4132263" y="1801813"/>
            <a:ext cx="1497012" cy="115252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4132263" y="2954338"/>
            <a:ext cx="1497012" cy="9842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4103688" y="3938588"/>
            <a:ext cx="1525587" cy="10287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4132263" y="4999038"/>
            <a:ext cx="1508125" cy="98425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25"/>
          <p:cNvSpPr txBox="1"/>
          <p:nvPr/>
        </p:nvSpPr>
        <p:spPr>
          <a:xfrm>
            <a:off x="2144600" y="255403"/>
            <a:ext cx="5071517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6. Read. Tick or cross.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pic>
        <p:nvPicPr>
          <p:cNvPr id="9219" name="Picture 19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76338" y="1131888"/>
            <a:ext cx="6056312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20" name="矩形 1"/>
          <p:cNvSpPr>
            <a:spLocks noChangeArrowheads="1"/>
          </p:cNvSpPr>
          <p:nvPr/>
        </p:nvSpPr>
        <p:spPr bwMode="auto">
          <a:xfrm>
            <a:off x="1019175" y="3783013"/>
            <a:ext cx="7926388" cy="263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1. Li Lin arrives in Beijing at nine twenty.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2. At ten o’clock, Li Lin goes to the hotel.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3. Li Lin has lunch in the restaurant at half past eleven.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4. At twelve ten, Li Lin goes to the Palace Museum.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5. Li Lin goes shopping at nine thirty in the evening.</a:t>
            </a:r>
            <a:endParaRPr lang="en-US" altLang="zh-CN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014413" y="3856038"/>
            <a:ext cx="576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995363" y="4344988"/>
            <a:ext cx="5762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006475" y="4832350"/>
            <a:ext cx="5762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008063" y="5362575"/>
            <a:ext cx="576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1014413" y="5868988"/>
            <a:ext cx="576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24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5"/>
          <p:cNvSpPr txBox="1"/>
          <p:nvPr/>
        </p:nvSpPr>
        <p:spPr>
          <a:xfrm>
            <a:off x="1918975" y="267278"/>
            <a:ext cx="5801588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7. Complete the dialogue.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10243" name="矩形 1"/>
          <p:cNvSpPr>
            <a:spLocks noChangeArrowheads="1"/>
          </p:cNvSpPr>
          <p:nvPr/>
        </p:nvSpPr>
        <p:spPr bwMode="auto">
          <a:xfrm>
            <a:off x="1050925" y="1535113"/>
            <a:ext cx="6526213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sunny today.____________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Great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take a bus.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far is it from here to the park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</a:t>
            </a:r>
            <a:endParaRPr lang="zh-CN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John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not far. ____________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Tom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Okay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4075" y="4821238"/>
            <a:ext cx="7705725" cy="8302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 How can we get there 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       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 About two </a:t>
            </a:r>
            <a:r>
              <a:rPr lang="en-US" altLang="zh-CN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kilometres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 Let’s go to the park.               D. Let’s walk.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706938" y="1582738"/>
            <a:ext cx="6064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827463" y="1954213"/>
            <a:ext cx="6048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2697163" y="3027363"/>
            <a:ext cx="6064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4100513" y="3421063"/>
            <a:ext cx="606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5"/>
          <p:cNvSpPr txBox="1"/>
          <p:nvPr/>
        </p:nvSpPr>
        <p:spPr>
          <a:xfrm>
            <a:off x="2536475" y="267278"/>
            <a:ext cx="4071692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381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sz="3600" spc="-300" dirty="0">
                <a:ln w="11430"/>
                <a:solidFill>
                  <a:srgbClr val="D63D4D"/>
                </a:solidFill>
                <a:effectLst>
                  <a:outerShdw blurRad="76200" dist="63500" dir="10800000" algn="tl" rotWithShape="0">
                    <a:schemeClr val="bg1">
                      <a:alpha val="65000"/>
                    </a:schemeClr>
                  </a:outerShdw>
                </a:effectLst>
                <a:latin typeface="Arial Black" panose="020B0A04020102020204"/>
                <a:ea typeface="+mn-ea"/>
                <a:cs typeface="Arial Black" panose="020B0A04020102020204"/>
              </a:rPr>
              <a:t>8. Read and write.</a:t>
            </a:r>
            <a:endParaRPr kumimoji="1" lang="en-US" altLang="zh-CN" sz="3600" spc="-300" dirty="0">
              <a:ln w="11430"/>
              <a:solidFill>
                <a:srgbClr val="D63D4D"/>
              </a:solidFill>
              <a:effectLst>
                <a:outerShdw blurRad="76200" dist="63500" dir="10800000" algn="tl" rotWithShape="0">
                  <a:schemeClr val="bg1">
                    <a:alpha val="65000"/>
                  </a:schemeClr>
                </a:outerShdw>
              </a:effectLst>
              <a:latin typeface="Arial Black" panose="020B0A04020102020204"/>
              <a:ea typeface="+mn-ea"/>
              <a:cs typeface="Arial Black" panose="020B0A04020102020204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417638" y="1206500"/>
            <a:ext cx="6334125" cy="460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take         help          for          feel           be</a:t>
            </a:r>
            <a:endParaRPr lang="en-US" altLang="zh-C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8" name="矩形 1"/>
          <p:cNvSpPr>
            <a:spLocks noChangeArrowheads="1"/>
          </p:cNvSpPr>
          <p:nvPr/>
        </p:nvSpPr>
        <p:spPr bwMode="auto">
          <a:xfrm>
            <a:off x="808038" y="1674813"/>
            <a:ext cx="8137525" cy="489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Sue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Hi, Bill. Here is a new kite_____ you. Can you fly a kite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Bill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Sorry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can’t.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Sue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Its’ easy. I can _____ you.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Bill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Oh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it’s too difficult.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Sue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_____ careful. The kite is falling. Run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Run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Bill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kite is flying. I can fly it.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Sue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 me _____ your picture. Say cheese.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Bill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Cheese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！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Sue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you _____ happy today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？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13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Bill</a:t>
            </a:r>
            <a:r>
              <a:rPr lang="zh-CN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do.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5110163" y="1770063"/>
            <a:ext cx="6064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455988" y="2717800"/>
            <a:ext cx="774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help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858963" y="3670300"/>
            <a:ext cx="606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2676525" y="4621213"/>
            <a:ext cx="779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take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2727325" y="5572125"/>
            <a:ext cx="7286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feel</a:t>
            </a:r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9" grpId="0"/>
      <p:bldP spid="31" grpId="0"/>
      <p:bldP spid="32" grpId="0"/>
    </p:bldLst>
  </p:timing>
</p:sld>
</file>

<file path=ppt/tags/tag1.xml><?xml version="1.0" encoding="utf-8"?>
<p:tagLst xmlns:p="http://schemas.openxmlformats.org/presentationml/2006/main">
  <p:tag name="KSO_WPP_MARK_KEY" val="8faf437d-6bd5-4b74-aa4d-3943be080f0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3511</Words>
  <Application>WPS 演示</Application>
  <PresentationFormat>全屏显示(4:3)</PresentationFormat>
  <Paragraphs>201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Arial</vt:lpstr>
      <vt:lpstr>Calibri</vt:lpstr>
      <vt:lpstr>Malgun Gothic</vt:lpstr>
      <vt:lpstr>Times New Roman</vt:lpstr>
      <vt:lpstr>黑体</vt:lpstr>
      <vt:lpstr>微软雅黑</vt:lpstr>
      <vt:lpstr>Kozuka Gothic Pro H</vt:lpstr>
      <vt:lpstr>Yu Gothic</vt:lpstr>
      <vt:lpstr>方正大黑简体</vt:lpstr>
      <vt:lpstr>Arial Black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561</cp:revision>
  <dcterms:created xsi:type="dcterms:W3CDTF">2016-01-15T00:46:00Z</dcterms:created>
  <dcterms:modified xsi:type="dcterms:W3CDTF">2023-03-05T01:28:34Z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94A2FCD4C2FC49638D204854F2D2A58E</vt:lpwstr>
  </property>
  <property fmtid="{D5CDD505-2E9C-101B-9397-08002B2CF9AE}" pid="3" name="KSOProductBuildVer">
    <vt:lpwstr>2052-11.1.0.13703</vt:lpwstr>
  </property>
</Properties>
</file>