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2"/>
  </p:handoutMasterIdLst>
  <p:sldIdLst>
    <p:sldId id="280" r:id="rId3"/>
    <p:sldId id="296" r:id="rId5"/>
    <p:sldId id="295" r:id="rId6"/>
    <p:sldId id="294" r:id="rId7"/>
    <p:sldId id="293" r:id="rId8"/>
    <p:sldId id="292" r:id="rId9"/>
    <p:sldId id="291" r:id="rId10"/>
    <p:sldId id="290" r:id="rId11"/>
    <p:sldId id="289" r:id="rId12"/>
    <p:sldId id="288" r:id="rId13"/>
    <p:sldId id="287" r:id="rId14"/>
    <p:sldId id="286" r:id="rId15"/>
    <p:sldId id="285" r:id="rId16"/>
    <p:sldId id="284" r:id="rId17"/>
    <p:sldId id="283" r:id="rId18"/>
    <p:sldId id="313" r:id="rId19"/>
    <p:sldId id="314" r:id="rId20"/>
    <p:sldId id="268" r:id="rId21"/>
  </p:sldIdLst>
  <p:sldSz cx="9144000" cy="6858000" type="screen4x3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94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146DA94-8D2E-43AF-AA53-D677151252C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8A566FB-56BE-4B83-801C-9E3E6E7E10D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122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835CAD10-6780-4F52-9B62-8D148B492635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3072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89B2B325-17B8-466F-BD5E-4E2DEE76329E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"/>
          <p:cNvGrpSpPr/>
          <p:nvPr userDrawn="1"/>
        </p:nvGrpSpPr>
        <p:grpSpPr bwMode="auto">
          <a:xfrm>
            <a:off x="1" y="876300"/>
            <a:ext cx="6107906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/>
            </a:p>
          </p:txBody>
        </p:sp>
        <p:pic>
          <p:nvPicPr>
            <p:cNvPr id="9" name="图片 28"/>
            <p:cNvPicPr>
              <a:picLocks noChangeAspect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4899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0" y="171612"/>
            <a:ext cx="9144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1675210" y="182564"/>
            <a:ext cx="7468790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28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4635" y="252414"/>
            <a:ext cx="392906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9144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0" y="2127510"/>
            <a:ext cx="9144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1985011" y="2373631"/>
            <a:ext cx="5827871" cy="923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dirty="0" smtClean="0"/>
          </a:p>
        </p:txBody>
      </p:sp>
      <p:grpSp>
        <p:nvGrpSpPr>
          <p:cNvPr id="11267" name="组合 8"/>
          <p:cNvGrpSpPr/>
          <p:nvPr/>
        </p:nvGrpSpPr>
        <p:grpSpPr bwMode="auto">
          <a:xfrm>
            <a:off x="4898" y="1970089"/>
            <a:ext cx="6134645" cy="1534306"/>
            <a:chOff x="-934601" y="2088526"/>
            <a:chExt cx="8178692" cy="1534276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112395" y="2088526"/>
              <a:ext cx="4084696" cy="6463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Unit </a:t>
              </a:r>
              <a:r>
                <a:rPr lang="en-US" altLang="zh-CN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3  </a:t>
              </a:r>
              <a:r>
                <a:rPr lang="en-US" altLang="zh-CN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Lesson15</a:t>
              </a:r>
              <a:endPara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934601" y="2853376"/>
              <a:ext cx="8178692" cy="7694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en-US" altLang="zh-CN" sz="4400" b="1" dirty="0" smtClean="0">
                  <a:latin typeface="Times New Roman" panose="02020603050405020304" pitchFamily="18" charset="0"/>
                  <a:ea typeface="黑体" panose="02010609060101010101" pitchFamily="2" charset="-122"/>
                  <a:sym typeface="+mn-ea"/>
                </a:rPr>
                <a:t>Sending </a:t>
              </a:r>
              <a:r>
                <a:rPr lang="en-US" altLang="zh-CN" sz="4400" b="1" dirty="0">
                  <a:latin typeface="Times New Roman" panose="02020603050405020304" pitchFamily="18" charset="0"/>
                  <a:ea typeface="黑体" panose="02010609060101010101" pitchFamily="2" charset="-122"/>
                  <a:sym typeface="+mn-ea"/>
                </a:rPr>
                <a:t>the Postcards</a:t>
              </a:r>
              <a:endParaRPr lang="en-US" altLang="zh-CN" sz="44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269" name="图片 1" descr="英语冀教（三起）五年级下册（2014年新编）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39543" y="1542204"/>
            <a:ext cx="3009355" cy="4395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506" name="图片 2" descr="少时诵诗书所07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90600" y="1025525"/>
            <a:ext cx="70866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530" name="图片 2" descr="QQ截图20180104194927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8675" y="1698171"/>
            <a:ext cx="7486650" cy="4943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88302" y="971521"/>
            <a:ext cx="14382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Practice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554" name="图片 1" descr="QQ截图2018010419494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57250" y="1223158"/>
            <a:ext cx="7278291" cy="5183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2265" y="2317728"/>
            <a:ext cx="7889221" cy="32476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如何问路</a:t>
            </a: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：</a:t>
            </a: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Arial" panose="020B0604020202020204" pitchFamily="34" charset="0"/>
                <a:sym typeface="+mn-ea"/>
              </a:rPr>
              <a:t>Where is …</a:t>
            </a:r>
            <a:endParaRPr lang="en-US" altLang="zh-CN" sz="28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黑体" panose="0201060906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课文应用</a:t>
            </a: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：</a:t>
            </a: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Arial" panose="020B0604020202020204" pitchFamily="34" charset="0"/>
                <a:sym typeface="+mn-ea"/>
              </a:rPr>
              <a:t>Where is the post office?</a:t>
            </a:r>
            <a:endParaRPr lang="en-US" altLang="zh-CN" sz="28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黑体" panose="0201060906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句型结构</a:t>
            </a: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：</a:t>
            </a: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Arial" panose="020B0604020202020204" pitchFamily="34" charset="0"/>
                <a:sym typeface="+mn-ea"/>
              </a:rPr>
              <a:t>Where is +</a:t>
            </a: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Arial" panose="020B0604020202020204" pitchFamily="34" charset="0"/>
                <a:sym typeface="+mn-ea"/>
              </a:rPr>
              <a:t>地点</a:t>
            </a: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Arial" panose="020B0604020202020204" pitchFamily="34" charset="0"/>
                <a:sym typeface="+mn-ea"/>
              </a:rPr>
              <a:t>(the zoo, the museum …)</a:t>
            </a: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Arial" panose="020B0604020202020204" pitchFamily="34" charset="0"/>
                <a:sym typeface="+mn-ea"/>
              </a:rPr>
              <a:t>？</a:t>
            </a:r>
            <a:endParaRPr lang="en-US" altLang="zh-CN" sz="28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黑体" panose="0201060906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重点解析</a:t>
            </a: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：这是一个询问地点的特殊疑问句。</a:t>
            </a:r>
            <a:endParaRPr lang="en-US" altLang="zh-CN" sz="2800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Arial" panose="020B0604020202020204" pitchFamily="34" charset="0"/>
                <a:sym typeface="+mn-ea"/>
              </a:rPr>
              <a:t>Where</a:t>
            </a: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是疑问词，意为“在哪里”，用来询问地点。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3129" y="1171576"/>
            <a:ext cx="26228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Consolidation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57904" y="1163639"/>
            <a:ext cx="6408558" cy="4616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问路的其他句型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cs typeface="Arial" panose="020B0604020202020204" pitchFamily="34" charset="0"/>
                <a:sym typeface="+mn-ea"/>
              </a:rPr>
              <a:t>(1) Where’s the nearest …? 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2" charset="-122"/>
              <a:cs typeface="Arial" panose="020B0604020202020204" pitchFamily="34" charset="0"/>
              <a:sym typeface="+mn-ea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最近的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…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在哪里？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algn="ctr">
              <a:lnSpc>
                <a:spcPct val="150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cs typeface="Arial" panose="020B0604020202020204" pitchFamily="34" charset="0"/>
                <a:sym typeface="+mn-ea"/>
              </a:rPr>
              <a:t>(2) Which is the way to …?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2" charset="-122"/>
              <a:cs typeface="Arial" panose="020B0604020202020204" pitchFamily="34" charset="0"/>
              <a:sym typeface="+mn-ea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哪条路是去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…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的？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algn="ctr">
              <a:lnSpc>
                <a:spcPct val="150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cs typeface="Arial" panose="020B0604020202020204" pitchFamily="34" charset="0"/>
                <a:sym typeface="+mn-ea"/>
              </a:rPr>
              <a:t>(3) Is there … near here?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2" charset="-122"/>
              <a:cs typeface="Arial" panose="020B0604020202020204" pitchFamily="34" charset="0"/>
              <a:sym typeface="+mn-ea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这儿附近有</a:t>
            </a: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…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吗</a:t>
            </a:r>
            <a:r>
              <a:rPr lang="zh-CN" altLang="en-US" sz="2800" b="1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？</a:t>
            </a:r>
            <a:endParaRPr lang="en-US" altLang="zh-CN" sz="2800" b="1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26" name="文本框 1"/>
          <p:cNvSpPr txBox="1">
            <a:spLocks noChangeArrowheads="1"/>
          </p:cNvSpPr>
          <p:nvPr/>
        </p:nvSpPr>
        <p:spPr bwMode="auto">
          <a:xfrm>
            <a:off x="714375" y="1581625"/>
            <a:ext cx="7550944" cy="38942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cs typeface="Arial" panose="020B0604020202020204" pitchFamily="34" charset="0"/>
                <a:sym typeface="+mn-ea"/>
              </a:rPr>
              <a:t>(4) How can I get to …?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我怎么才能到达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…?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cs typeface="Arial" panose="020B0604020202020204" pitchFamily="34" charset="0"/>
                <a:sym typeface="+mn-ea"/>
              </a:rPr>
              <a:t>(5) Could you tell me the way to …?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你能告诉我去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……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的路吗？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cs typeface="Arial" panose="020B0604020202020204" pitchFamily="34" charset="0"/>
                <a:sym typeface="+mn-ea"/>
              </a:rPr>
              <a:t>(6) Can you tell me how to get to …?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你能告诉我怎样到达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……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吗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7509" y="2080454"/>
            <a:ext cx="8512736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重点词汇：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turn, wrong. Go straight. Turn left at the traffic lights.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重点句子：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—How much are …?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—They are …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I’ll take them.</a:t>
            </a:r>
            <a:endParaRPr lang="zh-CN" altLang="en-US" sz="2800" b="1" dirty="0"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3129" y="1171576"/>
            <a:ext cx="21339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Summary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74" name="文本框 1"/>
          <p:cNvSpPr txBox="1">
            <a:spLocks noChangeArrowheads="1"/>
          </p:cNvSpPr>
          <p:nvPr/>
        </p:nvSpPr>
        <p:spPr bwMode="auto">
          <a:xfrm>
            <a:off x="1071238" y="2532454"/>
            <a:ext cx="7514621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800" b="1" dirty="0">
                <a:latin typeface="Times New Roman" panose="02020603050405020304" pitchFamily="18" charset="0"/>
              </a:rPr>
              <a:t>Read and perform the dialogue in the text.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eaLnBrk="0" hangingPunct="0"/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0" hangingPunct="0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朗读并表演课文对话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 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4387" y="1254703"/>
            <a:ext cx="21451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Homework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4" name="图片 2" descr="QQ截图2018010419335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46585" y="1868488"/>
            <a:ext cx="6904434" cy="461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429384" y="1171576"/>
            <a:ext cx="17235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Lead-in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38" name="文本框 2"/>
          <p:cNvSpPr txBox="1">
            <a:spLocks noChangeArrowheads="1"/>
          </p:cNvSpPr>
          <p:nvPr/>
        </p:nvSpPr>
        <p:spPr bwMode="auto">
          <a:xfrm>
            <a:off x="2447770" y="1056259"/>
            <a:ext cx="503223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3600" b="1" dirty="0">
                <a:latin typeface="Times New Roman" panose="02020603050405020304" pitchFamily="18" charset="0"/>
                <a:sym typeface="+mn-ea"/>
              </a:rPr>
              <a:t>Where’s the post office?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pic>
        <p:nvPicPr>
          <p:cNvPr id="14339" name="图片 3" descr="图片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14550" y="1854200"/>
            <a:ext cx="4914900" cy="338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1282535" y="5240338"/>
            <a:ext cx="7362701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Danny and Jenny want to send the postcards. </a:t>
            </a:r>
            <a:endParaRPr lang="en-US" altLang="zh-CN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Where is the post office?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3129" y="1171576"/>
            <a:ext cx="21130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Presentation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362" name="图片 1" descr="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77629" y="2098675"/>
            <a:ext cx="5378053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文本框 2"/>
          <p:cNvSpPr txBox="1">
            <a:spLocks noChangeArrowheads="1"/>
          </p:cNvSpPr>
          <p:nvPr/>
        </p:nvSpPr>
        <p:spPr bwMode="auto">
          <a:xfrm>
            <a:off x="1567543" y="1195388"/>
            <a:ext cx="530474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3600" b="1" dirty="0">
                <a:latin typeface="Times New Roman" panose="02020603050405020304" pitchFamily="18" charset="0"/>
                <a:sym typeface="+mn-ea"/>
              </a:rPr>
              <a:t>Where’s the post office</a:t>
            </a:r>
            <a:r>
              <a:rPr lang="en-US" altLang="zh-CN" sz="3600" b="1" dirty="0" smtClean="0">
                <a:latin typeface="Times New Roman" panose="02020603050405020304" pitchFamily="18" charset="0"/>
                <a:sym typeface="+mn-ea"/>
              </a:rPr>
              <a:t>?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386" name="图片 1" descr="QQ截图2018010419380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17998" y="1397000"/>
            <a:ext cx="6906815" cy="496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0" name="文本框 1"/>
          <p:cNvSpPr txBox="1">
            <a:spLocks noChangeArrowheads="1"/>
          </p:cNvSpPr>
          <p:nvPr/>
        </p:nvSpPr>
        <p:spPr bwMode="auto">
          <a:xfrm>
            <a:off x="1571624" y="1060451"/>
            <a:ext cx="5520929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3600" b="1" dirty="0">
                <a:latin typeface="Times New Roman" panose="02020603050405020304" pitchFamily="18" charset="0"/>
                <a:sym typeface="+mn-ea"/>
              </a:rPr>
              <a:t>At the post office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 eaLnBrk="0" hangingPunct="0"/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pic>
        <p:nvPicPr>
          <p:cNvPr id="17411" name="图片 2" descr="图片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71625" y="1936750"/>
            <a:ext cx="5520929" cy="4487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图片 3" descr="图片7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70798" y="2054225"/>
            <a:ext cx="3821906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5260181" y="2012951"/>
            <a:ext cx="3234929" cy="147732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I need stamps for two postcards to Canada. How much are they?</a:t>
            </a:r>
            <a:r>
              <a:rPr lang="en-US" altLang="zh-CN" sz="2400" dirty="0">
                <a:solidFill>
                  <a:schemeClr val="lt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 </a:t>
            </a:r>
            <a:endParaRPr lang="zh-CN" altLang="en-US" sz="2400" dirty="0">
              <a:solidFill>
                <a:schemeClr val="lt1"/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eaLnBrk="0" hangingPunct="0">
              <a:defRPr/>
            </a:pPr>
            <a:endParaRPr lang="zh-CN" altLang="en-US" sz="1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34" name="图片 1" descr="图片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38338" y="1279526"/>
            <a:ext cx="5570935" cy="521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图片 2" descr="图片7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3154" y="1323975"/>
            <a:ext cx="2596753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463154" y="1359793"/>
            <a:ext cx="2697956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They are twenty </a:t>
            </a:r>
            <a:r>
              <a:rPr lang="en-US" altLang="zh-CN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yuan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.</a:t>
            </a:r>
            <a:endParaRPr lang="zh-CN" altLang="en-US" sz="2800" dirty="0">
              <a:solidFill>
                <a:schemeClr val="lt1"/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8437" name="图片 5" descr="图片7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24463" y="2376489"/>
            <a:ext cx="325755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6"/>
          <p:cNvSpPr txBox="1"/>
          <p:nvPr/>
        </p:nvSpPr>
        <p:spPr>
          <a:xfrm>
            <a:off x="5797154" y="2383356"/>
            <a:ext cx="2755106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I’ll take them, please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.</a:t>
            </a:r>
            <a:endParaRPr lang="zh-CN" altLang="en-US" sz="2800" dirty="0">
              <a:solidFill>
                <a:schemeClr val="lt1"/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458" name="图片 1" descr="图片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21669" y="1370014"/>
            <a:ext cx="5528072" cy="509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2" descr="图片7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8441" y="1751014"/>
            <a:ext cx="2557463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858441" y="1797903"/>
            <a:ext cx="264478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Do you need stamps, Danny</a:t>
            </a:r>
            <a:r>
              <a:rPr lang="en-US" altLang="zh-CN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?</a:t>
            </a:r>
            <a:endParaRPr lang="en-US" altLang="zh-CN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9461" name="图片 5" descr="图片7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12569" y="2384425"/>
            <a:ext cx="2801541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6"/>
          <p:cNvSpPr txBox="1"/>
          <p:nvPr/>
        </p:nvSpPr>
        <p:spPr>
          <a:xfrm>
            <a:off x="5790601" y="2451101"/>
            <a:ext cx="2281238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Yes, but not now!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445982" y="198156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482" name="图片 1" descr="图片7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01454" y="1346201"/>
            <a:ext cx="5206603" cy="50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图片 2" descr="图片7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6973" y="2247900"/>
            <a:ext cx="2620565" cy="143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536972" y="2546350"/>
            <a:ext cx="2619375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What are you doing?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0485" name="图片 5" descr="图片7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88769" y="2187576"/>
            <a:ext cx="3365897" cy="142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6"/>
          <p:cNvSpPr txBox="1"/>
          <p:nvPr/>
        </p:nvSpPr>
        <p:spPr>
          <a:xfrm>
            <a:off x="5841207" y="2247901"/>
            <a:ext cx="2913460" cy="166199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I’m writing nine postcards to my mother.</a:t>
            </a:r>
            <a:endParaRPr lang="en-US" altLang="zh-CN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pPr eaLnBrk="0" hangingPunct="0"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tags/tag1.xml><?xml version="1.0" encoding="utf-8"?>
<p:tagLst xmlns:p="http://schemas.openxmlformats.org/presentationml/2006/main">
  <p:tag name="KSO_WPP_MARK_KEY" val="37d5a0a6-42aa-4e8c-9487-27f9424fe9c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2135</Words>
  <Application>WPS 演示</Application>
  <PresentationFormat>全屏显示(4:3)</PresentationFormat>
  <Paragraphs>120</Paragraphs>
  <Slides>18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Calibri Light</vt:lpstr>
      <vt:lpstr>Calibri Light</vt:lpstr>
      <vt:lpstr>Calibri</vt:lpstr>
      <vt:lpstr>微软雅黑</vt:lpstr>
      <vt:lpstr>Calibri</vt:lpstr>
      <vt:lpstr>Times New Roman</vt:lpstr>
      <vt:lpstr>黑体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404</cp:revision>
  <dcterms:created xsi:type="dcterms:W3CDTF">2013-07-01T03:05:00Z</dcterms:created>
  <dcterms:modified xsi:type="dcterms:W3CDTF">2023-03-05T06:12:00Z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3E921BE65C864B448146C060946C60F2</vt:lpwstr>
  </property>
</Properties>
</file>