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handoutMasterIdLst>
    <p:handoutMasterId r:id="rId17"/>
  </p:handoutMasterIdLst>
  <p:sldIdLst>
    <p:sldId id="280" r:id="rId4"/>
    <p:sldId id="277" r:id="rId6"/>
    <p:sldId id="324" r:id="rId7"/>
    <p:sldId id="323" r:id="rId8"/>
    <p:sldId id="322" r:id="rId9"/>
    <p:sldId id="320" r:id="rId10"/>
    <p:sldId id="319" r:id="rId11"/>
    <p:sldId id="318" r:id="rId12"/>
    <p:sldId id="317" r:id="rId13"/>
    <p:sldId id="316" r:id="rId14"/>
    <p:sldId id="314" r:id="rId15"/>
    <p:sldId id="325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E25D148-DBB6-48AC-9E24-BB2AD15B918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0A0B6C1-0B02-40FB-BF68-6AA8A89F4B9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B5025317-BC8A-4AA8-B660-61B7019DA12D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1" Type="http://schemas.openxmlformats.org/officeDocument/2006/relationships/notesSlide" Target="../notesSlides/notesSlide3.xml"/><Relationship Id="rId20" Type="http://schemas.openxmlformats.org/officeDocument/2006/relationships/slideLayout" Target="../slideLayouts/slideLayout5.xml"/><Relationship Id="rId2" Type="http://schemas.openxmlformats.org/officeDocument/2006/relationships/hyperlink" Target="http://www.1ppt.com/hangye/" TargetMode="External"/><Relationship Id="rId19" Type="http://schemas.openxmlformats.org/officeDocument/2006/relationships/image" Target="../media/image14.png"/><Relationship Id="rId18" Type="http://schemas.openxmlformats.org/officeDocument/2006/relationships/image" Target="../media/image13.png"/><Relationship Id="rId17" Type="http://schemas.openxmlformats.org/officeDocument/2006/relationships/image" Target="../media/image12.png"/><Relationship Id="rId16" Type="http://schemas.openxmlformats.org/officeDocument/2006/relationships/hyperlink" Target="http://www.1ppt.cn/" TargetMode="External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fan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ziliao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4898" y="1849438"/>
            <a:ext cx="6113860" cy="1708298"/>
            <a:chOff x="-1042307" y="1967826"/>
            <a:chExt cx="8151138" cy="170794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292198" y="1967826"/>
              <a:ext cx="3760989" cy="6621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3  Lesson18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1042307" y="3029573"/>
              <a:ext cx="8151138" cy="6461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600" b="1" dirty="0" smtClean="0">
                  <a:latin typeface="Times New Roman" panose="02020603050405020304" pitchFamily="18" charset="0"/>
                  <a:sym typeface="+mn-ea"/>
                </a:rPr>
                <a:t>Little </a:t>
              </a:r>
              <a:r>
                <a:rPr lang="zh-CN" altLang="en-US" sz="3600" b="1" dirty="0">
                  <a:latin typeface="Times New Roman" panose="02020603050405020304" pitchFamily="18" charset="0"/>
                  <a:sym typeface="+mn-ea"/>
                </a:rPr>
                <a:t>Zeke Sends an Email</a:t>
              </a:r>
              <a:endParaRPr lang="zh-CN" altLang="en-US" sz="3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3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860" y="1549400"/>
            <a:ext cx="3034903" cy="436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pic>
        <p:nvPicPr>
          <p:cNvPr id="17411" name="图片 2" descr="图片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5794" y="1385888"/>
            <a:ext cx="3457575" cy="470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文本框 3"/>
          <p:cNvSpPr txBox="1">
            <a:spLocks noChangeArrowheads="1"/>
          </p:cNvSpPr>
          <p:nvPr/>
        </p:nvSpPr>
        <p:spPr bwMode="auto">
          <a:xfrm>
            <a:off x="4216004" y="1476375"/>
            <a:ext cx="4449365" cy="4522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3600">
                <a:latin typeface="Times New Roman" panose="02020603050405020304" pitchFamily="18" charset="0"/>
                <a:sym typeface="+mn-ea"/>
              </a:rPr>
              <a:t>Danny:  </a:t>
            </a:r>
            <a:r>
              <a:rPr lang="en-US" sz="360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r>
              <a:rPr lang="en-US" sz="360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3600" u="sng">
                <a:latin typeface="Times New Roman" panose="02020603050405020304" pitchFamily="18" charset="0"/>
                <a:sym typeface="+mn-ea"/>
              </a:rPr>
              <a:t>sentence</a:t>
            </a:r>
            <a:endParaRPr lang="en-US" sz="3600" u="sng">
              <a:latin typeface="Times New Roman" panose="02020603050405020304" pitchFamily="18" charset="0"/>
            </a:endParaRPr>
          </a:p>
          <a:p>
            <a:r>
              <a:rPr lang="en-US" sz="3600">
                <a:latin typeface="Times New Roman" panose="02020603050405020304" pitchFamily="18" charset="0"/>
                <a:sym typeface="+mn-ea"/>
              </a:rPr>
              <a:t>               </a:t>
            </a:r>
            <a:r>
              <a:rPr lang="en-US" sz="3600" u="sng">
                <a:latin typeface="Times New Roman" panose="02020603050405020304" pitchFamily="18" charset="0"/>
                <a:sym typeface="+mn-ea"/>
              </a:rPr>
              <a:t>wrong</a:t>
            </a:r>
            <a:r>
              <a:rPr lang="en-US" sz="3600">
                <a:latin typeface="Times New Roman" panose="02020603050405020304" pitchFamily="18" charset="0"/>
                <a:sym typeface="+mn-ea"/>
              </a:rPr>
              <a:t>? </a:t>
            </a:r>
            <a:r>
              <a:rPr lang="en-US" sz="360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r>
              <a:rPr lang="en-US" sz="3600">
                <a:latin typeface="Times New Roman" panose="02020603050405020304" pitchFamily="18" charset="0"/>
                <a:sym typeface="+mn-ea"/>
              </a:rPr>
              <a:t> </a:t>
            </a:r>
            <a:endParaRPr lang="en-US" sz="3600">
              <a:latin typeface="Times New Roman" panose="02020603050405020304" pitchFamily="18" charset="0"/>
            </a:endParaRPr>
          </a:p>
          <a:p>
            <a:r>
              <a:rPr lang="en-US" sz="3600">
                <a:latin typeface="Times New Roman" panose="02020603050405020304" pitchFamily="18" charset="0"/>
                <a:sym typeface="+mn-ea"/>
              </a:rPr>
              <a:t>               </a:t>
            </a:r>
            <a:r>
              <a:rPr lang="en-US" sz="3600" u="sng">
                <a:latin typeface="Times New Roman" panose="02020603050405020304" pitchFamily="18" charset="0"/>
                <a:sym typeface="+mn-ea"/>
              </a:rPr>
              <a:t>go to bed</a:t>
            </a:r>
            <a:r>
              <a:rPr lang="en-US" sz="3600">
                <a:latin typeface="Times New Roman" panose="02020603050405020304" pitchFamily="18" charset="0"/>
                <a:sym typeface="+mn-ea"/>
              </a:rPr>
              <a:t>?</a:t>
            </a:r>
            <a:endParaRPr lang="en-US" sz="3600">
              <a:latin typeface="Times New Roman" panose="02020603050405020304" pitchFamily="18" charset="0"/>
            </a:endParaRPr>
          </a:p>
          <a:p>
            <a:endParaRPr lang="en-US" sz="3600">
              <a:latin typeface="Times New Roman" panose="02020603050405020304" pitchFamily="18" charset="0"/>
            </a:endParaRPr>
          </a:p>
          <a:p>
            <a:r>
              <a:rPr lang="en-US" sz="3600">
                <a:latin typeface="Times New Roman" panose="02020603050405020304" pitchFamily="18" charset="0"/>
                <a:sym typeface="+mn-ea"/>
              </a:rPr>
              <a:t>Li Ming:  Who is </a:t>
            </a:r>
            <a:r>
              <a:rPr lang="en-US" sz="360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r>
              <a:rPr lang="en-US" sz="3600">
                <a:latin typeface="Times New Roman" panose="02020603050405020304" pitchFamily="18" charset="0"/>
                <a:sym typeface="+mn-ea"/>
              </a:rPr>
              <a:t>?</a:t>
            </a:r>
            <a:endParaRPr lang="en-US" sz="3600">
              <a:latin typeface="Times New Roman" panose="02020603050405020304" pitchFamily="18" charset="0"/>
            </a:endParaRPr>
          </a:p>
          <a:p>
            <a:endParaRPr lang="en-US" sz="3600">
              <a:latin typeface="Times New Roman" panose="02020603050405020304" pitchFamily="18" charset="0"/>
            </a:endParaRPr>
          </a:p>
          <a:p>
            <a:r>
              <a:rPr lang="en-US" sz="3600">
                <a:latin typeface="Times New Roman" panose="02020603050405020304" pitchFamily="18" charset="0"/>
                <a:sym typeface="+mn-ea"/>
              </a:rPr>
              <a:t>Jenny:   </a:t>
            </a:r>
            <a:r>
              <a:rPr lang="en-US" sz="3600" u="sng">
                <a:latin typeface="Times New Roman" panose="02020603050405020304" pitchFamily="18" charset="0"/>
                <a:sym typeface="+mn-ea"/>
              </a:rPr>
              <a:t>I don’t know</a:t>
            </a:r>
            <a:r>
              <a:rPr lang="en-US" sz="3600">
                <a:latin typeface="Times New Roman" panose="02020603050405020304" pitchFamily="18" charset="0"/>
                <a:sym typeface="+mn-ea"/>
              </a:rPr>
              <a:t>! </a:t>
            </a:r>
            <a:endParaRPr lang="en-US" sz="3600"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文本框 3"/>
          <p:cNvSpPr txBox="1">
            <a:spLocks noChangeArrowheads="1"/>
          </p:cNvSpPr>
          <p:nvPr/>
        </p:nvSpPr>
        <p:spPr bwMode="auto">
          <a:xfrm>
            <a:off x="1458887" y="2653723"/>
            <a:ext cx="6119813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Tell this story to your friend.</a:t>
            </a:r>
            <a:endParaRPr lang="en-US" sz="2800" b="1" dirty="0">
              <a:latin typeface="Times New Roman" panose="02020603050405020304" pitchFamily="18" charset="0"/>
              <a:sym typeface="+mn-ea"/>
            </a:endParaRPr>
          </a:p>
          <a:p>
            <a:endParaRPr lang="en-US" sz="2800" b="1" dirty="0">
              <a:latin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告诉你的朋友这个故事。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890" y="1199470"/>
            <a:ext cx="21451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公司、企业的商业演示。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拷贝模板中的内容用于其它幻灯片母版中使用。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用于任何形式的在线付费下载。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图片 2" descr="图片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88293" y="1870076"/>
            <a:ext cx="2957513" cy="372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5617369" y="2876551"/>
            <a:ext cx="2225279" cy="1444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x-none" sz="44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Beijing </a:t>
            </a:r>
            <a:endParaRPr lang="en-US" altLang="x-none" sz="44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 eaLnBrk="0" hangingPunct="0">
              <a:defRPr/>
            </a:pPr>
            <a:endParaRPr lang="zh-CN" altLang="en-US" sz="4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978694" y="2598738"/>
            <a:ext cx="30289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8838" y="2798764"/>
            <a:ext cx="1518047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x-none" sz="44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Ottawa </a:t>
            </a:r>
            <a:endParaRPr lang="en-US" altLang="x-none" sz="32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defRPr/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44" name="图片 7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02569" y="1630364"/>
            <a:ext cx="2905125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" name=" 148"/>
          <p:cNvSpPr/>
          <p:nvPr/>
        </p:nvSpPr>
        <p:spPr>
          <a:xfrm rot="7140000">
            <a:off x="1923653" y="3988594"/>
            <a:ext cx="1036638" cy="57150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pic>
        <p:nvPicPr>
          <p:cNvPr id="11267" name="图片 2" descr="图片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0" y="1579563"/>
            <a:ext cx="4572000" cy="44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2291" name="文本框 2"/>
          <p:cNvSpPr txBox="1">
            <a:spLocks noChangeArrowheads="1"/>
          </p:cNvSpPr>
          <p:nvPr/>
        </p:nvSpPr>
        <p:spPr bwMode="auto">
          <a:xfrm>
            <a:off x="2346073" y="1158876"/>
            <a:ext cx="43159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Listen  and  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Answer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65048" y="2235201"/>
            <a:ext cx="615579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x-none" sz="36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Where does Emma live?</a:t>
            </a:r>
            <a:endParaRPr lang="en-US" altLang="x-none" sz="36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609600">
              <a:lnSpc>
                <a:spcPct val="150000"/>
              </a:lnSpc>
              <a:defRPr/>
            </a:pPr>
            <a:r>
              <a:rPr lang="en-US" altLang="x-none" sz="36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A. Beijing </a:t>
            </a:r>
            <a:endParaRPr lang="en-US" altLang="x-none" sz="36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609600">
              <a:lnSpc>
                <a:spcPct val="150000"/>
              </a:lnSpc>
              <a:defRPr/>
            </a:pPr>
            <a:r>
              <a:rPr lang="en-US" altLang="x-none" sz="36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B. Ottawa   </a:t>
            </a:r>
            <a:endParaRPr lang="en-US" altLang="x-none" sz="36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marL="609600">
              <a:lnSpc>
                <a:spcPct val="150000"/>
              </a:lnSpc>
              <a:defRPr/>
            </a:pPr>
            <a:r>
              <a:rPr lang="en-US" altLang="x-none" sz="36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C. London</a:t>
            </a:r>
            <a:endParaRPr lang="en-US" altLang="x-none" sz="36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eaLnBrk="0" hangingPunct="0">
              <a:lnSpc>
                <a:spcPct val="150000"/>
              </a:lnSpc>
              <a:defRPr/>
            </a:pPr>
            <a:endParaRPr lang="en-US" altLang="x-none" sz="3600" b="1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3315" name="文本框 2"/>
          <p:cNvSpPr txBox="1">
            <a:spLocks noChangeArrowheads="1"/>
          </p:cNvSpPr>
          <p:nvPr/>
        </p:nvSpPr>
        <p:spPr bwMode="auto">
          <a:xfrm>
            <a:off x="3128962" y="1158876"/>
            <a:ext cx="429311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Read  and  Answer</a:t>
            </a:r>
            <a:b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</a:br>
            <a:endParaRPr lang="en-US" sz="32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316" name="文本框 3"/>
          <p:cNvSpPr txBox="1">
            <a:spLocks noChangeArrowheads="1"/>
          </p:cNvSpPr>
          <p:nvPr/>
        </p:nvSpPr>
        <p:spPr bwMode="auto">
          <a:xfrm>
            <a:off x="431485" y="1779687"/>
            <a:ext cx="8344379" cy="50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609600">
              <a:lnSpc>
                <a:spcPct val="150000"/>
              </a:lnSpc>
            </a:pPr>
            <a:r>
              <a:rPr lang="en-US" sz="3600" dirty="0">
                <a:sym typeface="+mn-ea"/>
              </a:rPr>
              <a:t>1</a:t>
            </a:r>
            <a:r>
              <a:rPr lang="en-US" altLang="zh-CN" sz="3600" dirty="0">
                <a:latin typeface="Times New Roman" panose="02020603050405020304" pitchFamily="18" charset="0"/>
                <a:sym typeface="+mn-ea"/>
              </a:rPr>
              <a:t>.</a:t>
            </a:r>
            <a:r>
              <a:rPr lang="en-US" sz="3600" dirty="0">
                <a:latin typeface="Times New Roman" panose="02020603050405020304" pitchFamily="18" charset="0"/>
                <a:sym typeface="+mn-ea"/>
              </a:rPr>
              <a:t>Is the time in Ottawa the same as in Beijing?</a:t>
            </a:r>
            <a:endParaRPr lang="en-US" sz="3600" dirty="0">
              <a:latin typeface="Times New Roman" panose="02020603050405020304" pitchFamily="18" charset="0"/>
              <a:sym typeface="+mn-ea"/>
            </a:endParaRPr>
          </a:p>
          <a:p>
            <a:pPr marL="609600" algn="ctr">
              <a:lnSpc>
                <a:spcPct val="150000"/>
              </a:lnSpc>
            </a:pPr>
            <a:r>
              <a:rPr lang="en-US" sz="3600" dirty="0" smtClean="0"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3600" dirty="0" smtClean="0">
                <a:latin typeface="Times New Roman" panose="02020603050405020304" pitchFamily="18" charset="0"/>
                <a:sym typeface="+mn-ea"/>
              </a:rPr>
              <a:t>.</a:t>
            </a:r>
            <a:r>
              <a:rPr lang="en-US" sz="3600" dirty="0" smtClean="0">
                <a:latin typeface="Times New Roman" panose="02020603050405020304" pitchFamily="18" charset="0"/>
                <a:sym typeface="+mn-ea"/>
              </a:rPr>
              <a:t>Where </a:t>
            </a:r>
            <a:r>
              <a:rPr lang="en-US" sz="3600" dirty="0">
                <a:latin typeface="Times New Roman" panose="02020603050405020304" pitchFamily="18" charset="0"/>
                <a:sym typeface="+mn-ea"/>
              </a:rPr>
              <a:t>does Little Zeke</a:t>
            </a:r>
            <a:r>
              <a:rPr lang="zh-CN" altLang="en-US" sz="36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3600" dirty="0">
                <a:latin typeface="Times New Roman" panose="02020603050405020304" pitchFamily="18" charset="0"/>
                <a:sym typeface="+mn-ea"/>
              </a:rPr>
              <a:t>sleep?</a:t>
            </a:r>
            <a:endParaRPr lang="en-US" sz="3600" dirty="0">
              <a:latin typeface="Times New Roman" panose="02020603050405020304" pitchFamily="18" charset="0"/>
            </a:endParaRPr>
          </a:p>
          <a:p>
            <a:pPr marL="609600" algn="ctr">
              <a:lnSpc>
                <a:spcPct val="150000"/>
              </a:lnSpc>
            </a:pPr>
            <a:r>
              <a:rPr lang="en-US" sz="3600" dirty="0" smtClean="0">
                <a:latin typeface="Times New Roman" panose="02020603050405020304" pitchFamily="18" charset="0"/>
                <a:sym typeface="+mn-ea"/>
              </a:rPr>
              <a:t>A</a:t>
            </a:r>
            <a:r>
              <a:rPr lang="en-US" sz="3600" dirty="0">
                <a:latin typeface="Times New Roman" panose="02020603050405020304" pitchFamily="18" charset="0"/>
                <a:sym typeface="+mn-ea"/>
              </a:rPr>
              <a:t>. in the bed</a:t>
            </a:r>
            <a:r>
              <a:rPr lang="zh-CN" altLang="en-US" sz="3600" dirty="0">
                <a:latin typeface="Times New Roman" panose="02020603050405020304" pitchFamily="18" charset="0"/>
                <a:sym typeface="+mn-ea"/>
              </a:rPr>
              <a:t>.</a:t>
            </a:r>
            <a:r>
              <a:rPr lang="en-US" sz="3600" dirty="0">
                <a:latin typeface="Times New Roman" panose="02020603050405020304" pitchFamily="18" charset="0"/>
                <a:sym typeface="+mn-ea"/>
              </a:rPr>
              <a:t> </a:t>
            </a:r>
            <a:endParaRPr lang="en-US" sz="3600" dirty="0">
              <a:latin typeface="Times New Roman" panose="02020603050405020304" pitchFamily="18" charset="0"/>
            </a:endParaRPr>
          </a:p>
          <a:p>
            <a:pPr marL="609600" algn="ctr">
              <a:lnSpc>
                <a:spcPct val="150000"/>
              </a:lnSpc>
            </a:pPr>
            <a:r>
              <a:rPr lang="en-US" sz="3600" dirty="0" smtClean="0">
                <a:latin typeface="Times New Roman" panose="02020603050405020304" pitchFamily="18" charset="0"/>
                <a:sym typeface="+mn-ea"/>
              </a:rPr>
              <a:t>B</a:t>
            </a:r>
            <a:r>
              <a:rPr lang="en-US" sz="3600" dirty="0">
                <a:latin typeface="Times New Roman" panose="02020603050405020304" pitchFamily="18" charset="0"/>
                <a:sym typeface="+mn-ea"/>
              </a:rPr>
              <a:t>. in the sock</a:t>
            </a:r>
            <a:r>
              <a:rPr lang="zh-CN" altLang="en-US" sz="3600" dirty="0">
                <a:latin typeface="Times New Roman" panose="02020603050405020304" pitchFamily="18" charset="0"/>
                <a:sym typeface="+mn-ea"/>
              </a:rPr>
              <a:t>.</a:t>
            </a:r>
            <a:r>
              <a:rPr lang="en-US" sz="3600" dirty="0">
                <a:latin typeface="Times New Roman" panose="02020603050405020304" pitchFamily="18" charset="0"/>
                <a:sym typeface="+mn-ea"/>
              </a:rPr>
              <a:t> </a:t>
            </a:r>
            <a:endParaRPr lang="en-US" sz="3600" dirty="0">
              <a:latin typeface="Times New Roman" panose="02020603050405020304" pitchFamily="18" charset="0"/>
            </a:endParaRPr>
          </a:p>
          <a:p>
            <a:pPr marL="609600" algn="ctr">
              <a:lnSpc>
                <a:spcPct val="150000"/>
              </a:lnSpc>
            </a:pPr>
            <a:r>
              <a:rPr lang="en-US" sz="3600" dirty="0" smtClean="0">
                <a:latin typeface="Times New Roman" panose="02020603050405020304" pitchFamily="18" charset="0"/>
                <a:sym typeface="+mn-ea"/>
              </a:rPr>
              <a:t>C</a:t>
            </a:r>
            <a:r>
              <a:rPr lang="en-US" sz="3600" dirty="0">
                <a:latin typeface="Times New Roman" panose="02020603050405020304" pitchFamily="18" charset="0"/>
                <a:sym typeface="+mn-ea"/>
              </a:rPr>
              <a:t>.</a:t>
            </a:r>
            <a:r>
              <a:rPr lang="zh-CN" altLang="en-US" sz="36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3600" dirty="0">
                <a:latin typeface="Times New Roman" panose="02020603050405020304" pitchFamily="18" charset="0"/>
                <a:sym typeface="+mn-ea"/>
              </a:rPr>
              <a:t>on the sofa</a:t>
            </a:r>
            <a:r>
              <a:rPr lang="zh-CN" altLang="en-US" sz="3600" dirty="0">
                <a:latin typeface="Times New Roman" panose="02020603050405020304" pitchFamily="18" charset="0"/>
                <a:sym typeface="+mn-ea"/>
              </a:rPr>
              <a:t>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14339" name="文本框 2"/>
          <p:cNvSpPr txBox="1">
            <a:spLocks noChangeArrowheads="1"/>
          </p:cNvSpPr>
          <p:nvPr/>
        </p:nvSpPr>
        <p:spPr bwMode="auto">
          <a:xfrm>
            <a:off x="1431766" y="1406525"/>
            <a:ext cx="645080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b="1" dirty="0">
                <a:latin typeface="Times New Roman" panose="02020603050405020304" pitchFamily="18" charset="0"/>
                <a:sym typeface="+mn-ea"/>
              </a:rPr>
              <a:t>Read and judge True(T) or False(F</a:t>
            </a:r>
            <a:r>
              <a:rPr lang="en-US" sz="3200" b="1" dirty="0" smtClean="0">
                <a:latin typeface="Times New Roman" panose="02020603050405020304" pitchFamily="18" charset="0"/>
                <a:sym typeface="+mn-ea"/>
              </a:rPr>
              <a:t>)</a:t>
            </a:r>
            <a:endParaRPr lang="en-US" sz="32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7212" y="2482850"/>
            <a:ext cx="8026004" cy="39703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609600">
              <a:lnSpc>
                <a:spcPct val="150000"/>
              </a:lnSpc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（ 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</a:t>
            </a:r>
            <a:r>
              <a:rPr lang="en-US" altLang="x-none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x-none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 They are sending an email to Emma. </a:t>
            </a:r>
            <a:endParaRPr lang="en-US" altLang="x-none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>
              <a:lnSpc>
                <a:spcPct val="150000"/>
              </a:lnSpc>
              <a:defRPr/>
            </a:pPr>
            <a:r>
              <a:rPr lang="en-US" altLang="x-none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x-none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2. Li Ming wants to go to the restaurant to have  lunch.</a:t>
            </a:r>
            <a:endParaRPr lang="en-US" altLang="x-none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>
              <a:lnSpc>
                <a:spcPct val="150000"/>
              </a:lnSpc>
              <a:defRPr/>
            </a:pPr>
            <a:r>
              <a:rPr lang="en-US" altLang="x-none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x-none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3. Does Emma send the email to Jenny? </a:t>
            </a:r>
            <a:endParaRPr lang="en-US" altLang="x-none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609600">
              <a:lnSpc>
                <a:spcPct val="150000"/>
              </a:lnSpc>
              <a:defRPr/>
            </a:pPr>
            <a:r>
              <a:rPr lang="en-US" altLang="x-none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x-none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T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x-none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4. Emma is sleeping in her bed,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x-none" sz="2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but Zeke sleeps in the sock</a:t>
            </a:r>
            <a:r>
              <a:rPr lang="en-US" altLang="x-none" sz="2800" b="1" dirty="0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endParaRPr lang="en-US" altLang="x-none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pic>
        <p:nvPicPr>
          <p:cNvPr id="15363" name="图片 2" descr="图片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70522" y="772721"/>
            <a:ext cx="4213622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文本框 3"/>
          <p:cNvSpPr txBox="1">
            <a:spLocks noChangeArrowheads="1"/>
          </p:cNvSpPr>
          <p:nvPr/>
        </p:nvSpPr>
        <p:spPr bwMode="auto">
          <a:xfrm>
            <a:off x="1720903" y="4335464"/>
            <a:ext cx="6774207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Jenny:  </a:t>
            </a:r>
            <a:r>
              <a:rPr lang="en-US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u="sng" dirty="0">
                <a:latin typeface="Times New Roman" panose="02020603050405020304" pitchFamily="18" charset="0"/>
                <a:sym typeface="+mn-ea"/>
              </a:rPr>
              <a:t>send an email to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endParaRPr lang="en-US" sz="28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2800" b="1" dirty="0">
              <a:latin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Danny:   </a:t>
            </a:r>
            <a:r>
              <a:rPr lang="en-US" sz="2800" b="1" u="sng" dirty="0">
                <a:latin typeface="Times New Roman" panose="02020603050405020304" pitchFamily="18" charset="0"/>
                <a:sym typeface="+mn-ea"/>
              </a:rPr>
              <a:t>Where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u="sng" dirty="0">
                <a:latin typeface="Times New Roman" panose="02020603050405020304" pitchFamily="18" charset="0"/>
                <a:sym typeface="+mn-ea"/>
              </a:rPr>
              <a:t>live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?</a:t>
            </a:r>
            <a:endParaRPr lang="en-US" sz="2800" b="1" dirty="0">
              <a:latin typeface="Times New Roman" panose="02020603050405020304" pitchFamily="18" charset="0"/>
            </a:endParaRPr>
          </a:p>
          <a:p>
            <a:endParaRPr lang="en-US" sz="2800" b="1" dirty="0">
              <a:latin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Jenny:  </a:t>
            </a:r>
            <a:r>
              <a:rPr lang="en-US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u="sng" dirty="0">
                <a:latin typeface="Times New Roman" panose="02020603050405020304" pitchFamily="18" charset="0"/>
                <a:sym typeface="+mn-ea"/>
              </a:rPr>
              <a:t>Ottawa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, </a:t>
            </a:r>
            <a:r>
              <a:rPr lang="en-US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2800" b="1" u="sng" dirty="0">
                <a:latin typeface="Times New Roman" panose="02020603050405020304" pitchFamily="18" charset="0"/>
                <a:sym typeface="+mn-ea"/>
              </a:rPr>
              <a:t>about our trip</a:t>
            </a:r>
            <a:r>
              <a:rPr lang="en-US" sz="2800" b="1" dirty="0" smtClean="0">
                <a:latin typeface="Times New Roman" panose="02020603050405020304" pitchFamily="18" charset="0"/>
                <a:sym typeface="+mn-ea"/>
              </a:rPr>
              <a:t>.</a:t>
            </a:r>
            <a:endParaRPr 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635794" y="1158876"/>
            <a:ext cx="302895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endParaRPr lang="en-US" altLang="zh-CN" sz="3200" b="1">
              <a:latin typeface="Times New Roman" panose="02020603050405020304" pitchFamily="18" charset="0"/>
            </a:endParaRPr>
          </a:p>
        </p:txBody>
      </p:sp>
      <p:pic>
        <p:nvPicPr>
          <p:cNvPr id="16387" name="图片 2" descr="图片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50181" y="1098550"/>
            <a:ext cx="6243638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文本框 3"/>
          <p:cNvSpPr txBox="1">
            <a:spLocks noChangeArrowheads="1"/>
          </p:cNvSpPr>
          <p:nvPr/>
        </p:nvSpPr>
        <p:spPr bwMode="auto">
          <a:xfrm>
            <a:off x="508993" y="4133358"/>
            <a:ext cx="7986117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sym typeface="+mn-ea"/>
              </a:rPr>
              <a:t>Li Ming:  </a:t>
            </a:r>
            <a:r>
              <a:rPr lang="en-US" sz="32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r>
              <a:rPr lang="en-US" sz="32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3200" b="1" u="sng" dirty="0">
                <a:latin typeface="Times New Roman" panose="02020603050405020304" pitchFamily="18" charset="0"/>
                <a:sym typeface="+mn-ea"/>
              </a:rPr>
              <a:t>an email for us</a:t>
            </a:r>
            <a:r>
              <a:rPr lang="en-US" sz="3200" b="1" dirty="0">
                <a:latin typeface="Times New Roman" panose="02020603050405020304" pitchFamily="18" charset="0"/>
                <a:sym typeface="+mn-ea"/>
              </a:rPr>
              <a:t>!</a:t>
            </a:r>
            <a:endParaRPr lang="en-US" sz="3200" b="1" dirty="0">
              <a:latin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sym typeface="+mn-ea"/>
              </a:rPr>
              <a:t>Danny:   </a:t>
            </a:r>
            <a:r>
              <a:rPr lang="en-US" sz="3200" b="1" u="sng" dirty="0">
                <a:latin typeface="Times New Roman" panose="02020603050405020304" pitchFamily="18" charset="0"/>
                <a:sym typeface="+mn-ea"/>
              </a:rPr>
              <a:t>Who</a:t>
            </a:r>
            <a:r>
              <a:rPr lang="en-US" sz="32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endParaRPr lang="en-US" sz="3200" b="1" dirty="0">
              <a:latin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sym typeface="+mn-ea"/>
              </a:rPr>
              <a:t>Jenny:   </a:t>
            </a:r>
            <a:r>
              <a:rPr lang="en-US" sz="32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r>
              <a:rPr lang="en-US" sz="32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3200" b="1" u="sng" dirty="0">
                <a:latin typeface="Times New Roman" panose="02020603050405020304" pitchFamily="18" charset="0"/>
                <a:sym typeface="+mn-ea"/>
              </a:rPr>
              <a:t>Ottawa</a:t>
            </a:r>
            <a:r>
              <a:rPr lang="en-US" sz="3200" b="1" dirty="0">
                <a:latin typeface="Times New Roman" panose="02020603050405020304" pitchFamily="18" charset="0"/>
                <a:sym typeface="+mn-ea"/>
              </a:rPr>
              <a:t>.  </a:t>
            </a:r>
            <a:r>
              <a:rPr lang="en-US" sz="32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r>
              <a:rPr lang="en-US" sz="32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3200" b="1" u="sng" dirty="0">
                <a:latin typeface="Times New Roman" panose="02020603050405020304" pitchFamily="18" charset="0"/>
                <a:sym typeface="+mn-ea"/>
              </a:rPr>
              <a:t>Emma</a:t>
            </a:r>
            <a:r>
              <a:rPr lang="en-US" sz="3200" b="1" dirty="0">
                <a:latin typeface="Times New Roman" panose="02020603050405020304" pitchFamily="18" charset="0"/>
                <a:sym typeface="+mn-ea"/>
              </a:rPr>
              <a:t>!</a:t>
            </a:r>
            <a:endParaRPr lang="en-US" sz="3200" b="1" dirty="0">
              <a:latin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sym typeface="+mn-ea"/>
              </a:rPr>
              <a:t>Danny:  </a:t>
            </a:r>
            <a:r>
              <a:rPr lang="en-US" sz="32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r>
              <a:rPr lang="en-US" sz="32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3200" b="1" u="sng" dirty="0">
                <a:latin typeface="Times New Roman" panose="02020603050405020304" pitchFamily="18" charset="0"/>
                <a:sym typeface="+mn-ea"/>
              </a:rPr>
              <a:t>everybody in Ottawa</a:t>
            </a:r>
            <a:r>
              <a:rPr lang="en-US" sz="32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3200" b="1" u="sng" dirty="0">
                <a:latin typeface="Times New Roman" panose="02020603050405020304" pitchFamily="18" charset="0"/>
                <a:sym typeface="+mn-ea"/>
              </a:rPr>
              <a:t>sleeping</a:t>
            </a:r>
            <a:r>
              <a:rPr lang="en-US" sz="3200" b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ddbcc0dd-77ea-47a3-b1a5-1f50f968bf2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1858</Words>
  <Application>WPS 演示</Application>
  <PresentationFormat>全屏显示(4:3)</PresentationFormat>
  <Paragraphs>98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406</cp:revision>
  <dcterms:created xsi:type="dcterms:W3CDTF">2013-07-01T03:05:00Z</dcterms:created>
  <dcterms:modified xsi:type="dcterms:W3CDTF">2023-03-05T06:15:34Z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C7D533B56278426D815CFE92B5C01A4B</vt:lpwstr>
  </property>
</Properties>
</file>