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5"/>
  </p:handoutMasterIdLst>
  <p:sldIdLst>
    <p:sldId id="280" r:id="rId3"/>
    <p:sldId id="340" r:id="rId5"/>
    <p:sldId id="341" r:id="rId6"/>
    <p:sldId id="342" r:id="rId7"/>
    <p:sldId id="343" r:id="rId8"/>
    <p:sldId id="285" r:id="rId9"/>
    <p:sldId id="344" r:id="rId10"/>
    <p:sldId id="345" r:id="rId11"/>
    <p:sldId id="346" r:id="rId12"/>
    <p:sldId id="316" r:id="rId13"/>
    <p:sldId id="314" r:id="rId14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E6FBFE"/>
    <a:srgbClr val="57D2E3"/>
    <a:srgbClr val="21B1C5"/>
    <a:srgbClr val="B2F3FC"/>
    <a:srgbClr val="4BCFE1"/>
    <a:srgbClr val="5BADF7"/>
    <a:srgbClr val="6A5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29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2EF6BBC7-5476-434C-B208-17C99AB7A0D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3F666BB3-4BD1-4E68-8FA9-BD7F87CD533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002AAFD-4339-4F23-8D53-FC9B4FD2AE4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66BB3-4BD1-4E68-8FA9-BD7F87CD53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2"/>
            <a:ext cx="9144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10"/>
            <a:ext cx="9144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2373314"/>
            <a:ext cx="5828109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676894" y="1847459"/>
            <a:ext cx="5046194" cy="1754818"/>
            <a:chOff x="780692" y="1951101"/>
            <a:chExt cx="4600980" cy="1757062"/>
          </a:xfrm>
        </p:grpSpPr>
        <p:sp>
          <p:nvSpPr>
            <p:cNvPr id="7171" name="矩形 24"/>
            <p:cNvSpPr>
              <a:spLocks noChangeArrowheads="1"/>
            </p:cNvSpPr>
            <p:nvPr/>
          </p:nvSpPr>
          <p:spPr bwMode="auto">
            <a:xfrm>
              <a:off x="1593800" y="1951101"/>
              <a:ext cx="2974765" cy="832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Unit 1 Lesson 5</a:t>
              </a:r>
              <a:endPara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72" name="TextBox 2"/>
            <p:cNvSpPr txBox="1">
              <a:spLocks noChangeArrowheads="1"/>
            </p:cNvSpPr>
            <p:nvPr/>
          </p:nvSpPr>
          <p:spPr bwMode="auto">
            <a:xfrm>
              <a:off x="780692" y="2937738"/>
              <a:ext cx="4600980" cy="770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4400" dirty="0" smtClean="0">
                  <a:latin typeface="Times New Roman" panose="02020603050405020304" pitchFamily="18" charset="0"/>
                </a:rPr>
                <a:t>A </a:t>
              </a:r>
              <a:r>
                <a:rPr lang="en-US" altLang="zh-CN" sz="4400" dirty="0">
                  <a:latin typeface="Times New Roman" panose="02020603050405020304" pitchFamily="18" charset="0"/>
                </a:rPr>
                <a:t>Basketball Game</a:t>
              </a:r>
              <a:endPara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7173" name="图片 6" descr="英语冀教（一起）六年级下册（2014年新编）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8382" y="1538288"/>
            <a:ext cx="3045619" cy="4720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5"/>
          <p:cNvSpPr>
            <a:spLocks noChangeArrowheads="1"/>
          </p:cNvSpPr>
          <p:nvPr/>
        </p:nvSpPr>
        <p:spPr bwMode="auto">
          <a:xfrm>
            <a:off x="-263128" y="841376"/>
            <a:ext cx="2170510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zh-CN" altLang="en-US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10" name="矩形 5"/>
          <p:cNvSpPr>
            <a:spLocks noChangeArrowheads="1"/>
          </p:cNvSpPr>
          <p:nvPr/>
        </p:nvSpPr>
        <p:spPr bwMode="auto">
          <a:xfrm>
            <a:off x="-1" y="1020763"/>
            <a:ext cx="4124325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Summary and evaluation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527573" y="2452688"/>
            <a:ext cx="75959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 dirty="0">
                <a:latin typeface="Times New Roman" panose="02020603050405020304" pitchFamily="18" charset="0"/>
              </a:rPr>
              <a:t>A excellent     B good     C adequate     D need improvement</a:t>
            </a:r>
            <a:endParaRPr lang="en-US" altLang="zh-CN" sz="2400" dirty="0"/>
          </a:p>
        </p:txBody>
      </p:sp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1974056" y="2147888"/>
            <a:ext cx="228600" cy="304800"/>
          </a:xfrm>
          <a:prstGeom prst="smileyFace">
            <a:avLst>
              <a:gd name="adj" fmla="val 4653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3106341" y="2119313"/>
            <a:ext cx="228600" cy="3048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4281488" y="2119313"/>
            <a:ext cx="228600" cy="304800"/>
          </a:xfrm>
          <a:prstGeom prst="smileyFace">
            <a:avLst>
              <a:gd name="adj" fmla="val -32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5923360" y="2133600"/>
            <a:ext cx="228600" cy="3048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482329" y="3352801"/>
          <a:ext cx="5731669" cy="3035936"/>
        </p:xfrm>
        <a:graphic>
          <a:graphicData uri="http://schemas.openxmlformats.org/drawingml/2006/table">
            <a:tbl>
              <a:tblPr/>
              <a:tblGrid>
                <a:gridCol w="2914650"/>
                <a:gridCol w="1312069"/>
                <a:gridCol w="1504950"/>
              </a:tblGrid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内容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学生自评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小组互评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我能认真听老师讲课，听同学发言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遇到我会回答的问题主动举手了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538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活动中坚持使用英语来交际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7619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我能积极参与小组讨论活动，能与他人合作。</a:t>
                      </a:r>
                      <a:r>
                        <a:rPr kumimoji="0" lang="zh-CN" alt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kumimoji="0" lang="zh-CN" alt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</a:tbl>
          </a:graphicData>
        </a:graphic>
      </p:graphicFrame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907382" y="1422975"/>
            <a:ext cx="6375796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32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have you learned in this class?</a:t>
            </a:r>
            <a:endParaRPr lang="zh-CN" altLang="en-US" sz="32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2" grpId="0" animBg="1"/>
      <p:bldP spid="13" grpId="0" animBg="1"/>
      <p:bldP spid="14" grpId="0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1270397" y="2327275"/>
            <a:ext cx="7083027" cy="121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1. </a:t>
            </a:r>
            <a:r>
              <a:rPr lang="en-US" altLang="zh-CN" sz="2800" dirty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Read the passage on page10, try to retell it.</a:t>
            </a:r>
            <a:endParaRPr lang="zh-CN" altLang="en-US" sz="2800" dirty="0">
              <a:solidFill>
                <a:srgbClr val="CC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2. </a:t>
            </a:r>
            <a:r>
              <a:rPr lang="en-US" altLang="zh-CN" sz="2800" dirty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Finish the e-mail to your friend</a:t>
            </a:r>
            <a:r>
              <a:rPr lang="en-US" altLang="zh-CN" sz="2800" dirty="0" smtClean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. </a:t>
            </a:r>
            <a:endParaRPr lang="zh-CN" altLang="en-US" sz="2800" dirty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4" name="矩形 3"/>
          <p:cNvSpPr>
            <a:spLocks noChangeArrowheads="1"/>
          </p:cNvSpPr>
          <p:nvPr/>
        </p:nvSpPr>
        <p:spPr bwMode="auto">
          <a:xfrm>
            <a:off x="402431" y="987426"/>
            <a:ext cx="2388393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Homework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heel spokes="4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5"/>
          <p:cNvSpPr>
            <a:spLocks noChangeArrowheads="1"/>
          </p:cNvSpPr>
          <p:nvPr/>
        </p:nvSpPr>
        <p:spPr bwMode="auto">
          <a:xfrm>
            <a:off x="180975" y="836613"/>
            <a:ext cx="1997869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Warm-up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57400" y="2462213"/>
            <a:ext cx="5123260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矩形 5"/>
          <p:cNvSpPr>
            <a:spLocks noChangeArrowheads="1"/>
          </p:cNvSpPr>
          <p:nvPr/>
        </p:nvSpPr>
        <p:spPr bwMode="auto">
          <a:xfrm>
            <a:off x="2178844" y="1684338"/>
            <a:ext cx="2297906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Let’s sing</a:t>
            </a:r>
            <a:endParaRPr lang="zh-CN" altLang="en-US" sz="32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5"/>
          <p:cNvSpPr>
            <a:spLocks noChangeArrowheads="1"/>
          </p:cNvSpPr>
          <p:nvPr/>
        </p:nvSpPr>
        <p:spPr bwMode="auto">
          <a:xfrm>
            <a:off x="-1" y="853281"/>
            <a:ext cx="2600326" cy="794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Let’s talk</a:t>
            </a:r>
            <a:endParaRPr lang="zh-CN" altLang="en-US" sz="32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94435" y="2197100"/>
            <a:ext cx="2927747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矩形 3"/>
          <p:cNvSpPr>
            <a:spLocks noChangeArrowheads="1"/>
          </p:cNvSpPr>
          <p:nvPr/>
        </p:nvSpPr>
        <p:spPr bwMode="auto">
          <a:xfrm>
            <a:off x="2811676" y="5240338"/>
            <a:ext cx="34932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600" dirty="0">
                <a:solidFill>
                  <a:srgbClr val="C00000"/>
                </a:solidFill>
                <a:latin typeface="Times New Roman" panose="02020603050405020304" pitchFamily="18" charset="0"/>
              </a:rPr>
              <a:t>a basketball game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9221" name="矩形 4"/>
          <p:cNvSpPr>
            <a:spLocks noChangeArrowheads="1"/>
          </p:cNvSpPr>
          <p:nvPr/>
        </p:nvSpPr>
        <p:spPr bwMode="auto">
          <a:xfrm>
            <a:off x="1071562" y="3189288"/>
            <a:ext cx="145424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600">
                <a:solidFill>
                  <a:srgbClr val="0000FF"/>
                </a:solidFill>
                <a:latin typeface="Times New Roman" panose="02020603050405020304" pitchFamily="18" charset="0"/>
              </a:rPr>
              <a:t>player </a:t>
            </a:r>
            <a:endParaRPr lang="zh-CN" altLang="en-US" sz="3600">
              <a:solidFill>
                <a:srgbClr val="0000FF"/>
              </a:solidFill>
            </a:endParaRPr>
          </a:p>
        </p:txBody>
      </p:sp>
      <p:sp>
        <p:nvSpPr>
          <p:cNvPr id="9222" name="右箭头 6"/>
          <p:cNvSpPr>
            <a:spLocks noChangeArrowheads="1"/>
          </p:cNvSpPr>
          <p:nvPr/>
        </p:nvSpPr>
        <p:spPr bwMode="auto">
          <a:xfrm>
            <a:off x="2441973" y="3479800"/>
            <a:ext cx="710803" cy="133350"/>
          </a:xfrm>
          <a:prstGeom prst="rightArrow">
            <a:avLst>
              <a:gd name="adj1" fmla="val 50000"/>
              <a:gd name="adj2" fmla="val 50145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3" name="左箭头 7"/>
          <p:cNvSpPr>
            <a:spLocks noChangeArrowheads="1"/>
          </p:cNvSpPr>
          <p:nvPr/>
        </p:nvSpPr>
        <p:spPr bwMode="auto">
          <a:xfrm>
            <a:off x="5720954" y="4159251"/>
            <a:ext cx="869156" cy="144463"/>
          </a:xfrm>
          <a:prstGeom prst="leftArrow">
            <a:avLst>
              <a:gd name="adj1" fmla="val 50000"/>
              <a:gd name="adj2" fmla="val 5010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4" name="矩形 8"/>
          <p:cNvSpPr>
            <a:spLocks noChangeArrowheads="1"/>
          </p:cNvSpPr>
          <p:nvPr/>
        </p:nvSpPr>
        <p:spPr bwMode="auto">
          <a:xfrm>
            <a:off x="6661547" y="3787200"/>
            <a:ext cx="133882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600" dirty="0">
                <a:solidFill>
                  <a:srgbClr val="C00000"/>
                </a:solidFill>
                <a:latin typeface="Times New Roman" panose="02020603050405020304" pitchFamily="18" charset="0"/>
              </a:rPr>
              <a:t>player</a:t>
            </a:r>
            <a:endParaRPr lang="zh-CN" altLang="en-US" sz="3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3299223" y="2865438"/>
            <a:ext cx="1406128" cy="1862137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9226" name="矩形 10"/>
          <p:cNvSpPr>
            <a:spLocks noChangeArrowheads="1"/>
          </p:cNvSpPr>
          <p:nvPr/>
        </p:nvSpPr>
        <p:spPr bwMode="auto">
          <a:xfrm>
            <a:off x="3462338" y="3854451"/>
            <a:ext cx="13837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4000" b="1">
                <a:solidFill>
                  <a:schemeClr val="bg1"/>
                </a:solidFill>
                <a:latin typeface="Times New Roman" panose="02020603050405020304" pitchFamily="18" charset="0"/>
              </a:rPr>
              <a:t>team</a:t>
            </a:r>
            <a:r>
              <a:rPr lang="en-US" altLang="zh-CN" sz="360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36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  <p:bldP spid="9221" grpId="1"/>
      <p:bldP spid="9222" grpId="0" animBg="1"/>
      <p:bldP spid="9223" grpId="0" animBg="1"/>
      <p:bldP spid="9224" grpId="0"/>
      <p:bldP spid="9224" grpId="1"/>
      <p:bldP spid="10" grpId="0" animBg="1"/>
      <p:bldP spid="92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矩形 5"/>
          <p:cNvSpPr>
            <a:spLocks noChangeArrowheads="1"/>
          </p:cNvSpPr>
          <p:nvPr/>
        </p:nvSpPr>
        <p:spPr bwMode="auto">
          <a:xfrm>
            <a:off x="-1" y="854076"/>
            <a:ext cx="2828925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Read and answer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538944"/>
            <a:ext cx="9042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en-US" sz="28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Read </a:t>
            </a:r>
            <a:r>
              <a:rPr lang="en-US" altLang="zh-CN" sz="28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</a:t>
            </a:r>
            <a:r>
              <a:rPr lang="zh-CN" altLang="en-US" sz="28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conversation</a:t>
            </a:r>
            <a:r>
              <a:rPr lang="en-US" altLang="zh-CN" sz="28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on Page10. Then answer the questions.</a:t>
            </a:r>
            <a:endParaRPr lang="zh-CN" altLang="en-US" sz="2800" dirty="0">
              <a:sym typeface="+mn-ea"/>
            </a:endParaRPr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25916" y="3025776"/>
            <a:ext cx="1557338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矩形 4"/>
          <p:cNvSpPr>
            <a:spLocks noChangeArrowheads="1"/>
          </p:cNvSpPr>
          <p:nvPr/>
        </p:nvSpPr>
        <p:spPr bwMode="auto">
          <a:xfrm>
            <a:off x="542925" y="2295525"/>
            <a:ext cx="666750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</a:rPr>
              <a:t>What </a:t>
            </a:r>
            <a:r>
              <a:rPr lang="en-US" altLang="zh-CN" sz="2400" b="1" dirty="0">
                <a:latin typeface="Times New Roman" panose="02020603050405020304" pitchFamily="18" charset="0"/>
              </a:rPr>
              <a:t>did Jenny and Li Ming do this evening?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They watched Bob play basketball.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Which team Did Bob's team play with?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His team played with the Orange Team.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Who won the game?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Bob's team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66194" y="248892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89" name="矩形 5"/>
          <p:cNvSpPr>
            <a:spLocks noChangeArrowheads="1"/>
          </p:cNvSpPr>
          <p:nvPr/>
        </p:nvSpPr>
        <p:spPr bwMode="auto">
          <a:xfrm>
            <a:off x="0" y="854076"/>
            <a:ext cx="3181350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Read and answer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1203" y="1539875"/>
            <a:ext cx="9042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en-US" sz="28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Read </a:t>
            </a:r>
            <a:r>
              <a:rPr lang="en-US" altLang="zh-CN" sz="28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</a:t>
            </a:r>
            <a:r>
              <a:rPr lang="zh-CN" altLang="en-US" sz="28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conversation</a:t>
            </a:r>
            <a:r>
              <a:rPr lang="en-US" altLang="zh-CN" sz="28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on Page10. Then answer the questions.</a:t>
            </a:r>
            <a:endParaRPr lang="zh-CN" altLang="en-US" sz="2800" dirty="0">
              <a:sym typeface="+mn-ea"/>
            </a:endParaRPr>
          </a:p>
        </p:txBody>
      </p:sp>
      <p:sp>
        <p:nvSpPr>
          <p:cNvPr id="11268" name="矩形 4"/>
          <p:cNvSpPr>
            <a:spLocks noChangeArrowheads="1"/>
          </p:cNvSpPr>
          <p:nvPr/>
        </p:nvSpPr>
        <p:spPr bwMode="auto">
          <a:xfrm>
            <a:off x="2908698" y="2172503"/>
            <a:ext cx="5930502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Does Bob play basketball every day?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No, he doesn’t. 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Is Bob a good player?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Yes, he is.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Did they have fun?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Yes, they did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2292" name="图片 5" descr="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25104" y="3228975"/>
            <a:ext cx="1589484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1439466" y="984250"/>
            <a:ext cx="565308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</a:rPr>
              <a:t>Listen to </a:t>
            </a:r>
            <a:r>
              <a:rPr lang="en-US" altLang="zh-CN" sz="2800" dirty="0">
                <a:solidFill>
                  <a:srgbClr val="CC0000"/>
                </a:solidFill>
                <a:latin typeface="Times New Roman" panose="02020603050405020304" pitchFamily="18" charset="0"/>
              </a:rPr>
              <a:t>the</a:t>
            </a:r>
            <a:r>
              <a:rPr lang="zh-CN" altLang="en-US" sz="2800" dirty="0">
                <a:solidFill>
                  <a:srgbClr val="CC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CC0000"/>
                </a:solidFill>
                <a:latin typeface="Times New Roman" panose="02020603050405020304" pitchFamily="18" charset="0"/>
              </a:rPr>
              <a:t>conversations on Page10 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</a:rPr>
              <a:t>and check the words you hear.</a:t>
            </a:r>
            <a:endParaRPr lang="en-US" altLang="zh-CN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2302669" y="2144713"/>
            <a:ext cx="4267200" cy="2665412"/>
          </a:xfrm>
          <a:prstGeom prst="horizontalScroll">
            <a:avLst>
              <a:gd name="adj" fmla="val 12500"/>
            </a:avLst>
          </a:prstGeom>
          <a:solidFill>
            <a:srgbClr val="33CCFF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eaLnBrk="0" hangingPunct="0">
              <a:buFontTx/>
              <a:buNone/>
              <a:defRPr/>
            </a:pPr>
            <a:r>
              <a:rPr lang="zh-CN" altLang="en-US" sz="3200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very               difficult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game              ask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policeman      answer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245" name="Oval 5"/>
          <p:cNvSpPr>
            <a:spLocks noChangeArrowheads="1"/>
          </p:cNvSpPr>
          <p:nvPr/>
        </p:nvSpPr>
        <p:spPr bwMode="auto">
          <a:xfrm>
            <a:off x="4466035" y="3222625"/>
            <a:ext cx="1133475" cy="503238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0246" name="Oval 6"/>
          <p:cNvSpPr>
            <a:spLocks noChangeArrowheads="1"/>
          </p:cNvSpPr>
          <p:nvPr/>
        </p:nvSpPr>
        <p:spPr bwMode="auto">
          <a:xfrm>
            <a:off x="4451747" y="3748089"/>
            <a:ext cx="1156097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0247" name="Oval 7"/>
          <p:cNvSpPr>
            <a:spLocks noChangeArrowheads="1"/>
          </p:cNvSpPr>
          <p:nvPr/>
        </p:nvSpPr>
        <p:spPr bwMode="auto">
          <a:xfrm>
            <a:off x="2789635" y="3249614"/>
            <a:ext cx="996553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0251" name="Oval 11"/>
          <p:cNvSpPr>
            <a:spLocks noChangeArrowheads="1"/>
          </p:cNvSpPr>
          <p:nvPr/>
        </p:nvSpPr>
        <p:spPr bwMode="auto">
          <a:xfrm>
            <a:off x="2708673" y="2674939"/>
            <a:ext cx="1025128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9" name="Oval 6"/>
          <p:cNvSpPr>
            <a:spLocks noChangeArrowheads="1"/>
          </p:cNvSpPr>
          <p:nvPr/>
        </p:nvSpPr>
        <p:spPr bwMode="auto">
          <a:xfrm>
            <a:off x="2801541" y="3752851"/>
            <a:ext cx="1426369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animBg="1"/>
      <p:bldP spid="10245" grpId="0" animBg="1"/>
      <p:bldP spid="10246" grpId="0" animBg="1"/>
      <p:bldP spid="10247" grpId="0" animBg="1"/>
      <p:bldP spid="10251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1"/>
          <p:cNvSpPr>
            <a:spLocks noChangeArrowheads="1"/>
          </p:cNvSpPr>
          <p:nvPr/>
        </p:nvSpPr>
        <p:spPr bwMode="auto">
          <a:xfrm>
            <a:off x="408489" y="936626"/>
            <a:ext cx="22966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Ask and answer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338" name="矩形 2"/>
          <p:cNvSpPr>
            <a:spLocks noChangeArrowheads="1"/>
          </p:cNvSpPr>
          <p:nvPr/>
        </p:nvSpPr>
        <p:spPr bwMode="auto">
          <a:xfrm>
            <a:off x="2556695" y="1658939"/>
            <a:ext cx="45806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</a:rPr>
              <a:t>Talk about a game you played</a:t>
            </a:r>
            <a:r>
              <a:rPr lang="en-US" altLang="zh-CN" sz="2800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8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70510" y="3043239"/>
            <a:ext cx="1571625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29075" y="3019425"/>
            <a:ext cx="1635919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10301" y="2994025"/>
            <a:ext cx="1154906" cy="173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>
            <a:spLocks noChangeArrowheads="1"/>
          </p:cNvSpPr>
          <p:nvPr/>
        </p:nvSpPr>
        <p:spPr bwMode="auto">
          <a:xfrm>
            <a:off x="920354" y="2079625"/>
            <a:ext cx="3993356" cy="2241550"/>
          </a:xfrm>
          <a:prstGeom prst="cloudCallout">
            <a:avLst>
              <a:gd name="adj1" fmla="val 30588"/>
              <a:gd name="adj2" fmla="val 84069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2" name="矩形 1"/>
          <p:cNvSpPr>
            <a:spLocks noChangeArrowheads="1"/>
          </p:cNvSpPr>
          <p:nvPr/>
        </p:nvSpPr>
        <p:spPr bwMode="auto">
          <a:xfrm>
            <a:off x="359569" y="839788"/>
            <a:ext cx="22910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Ask and answer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363" name="矩形 2"/>
          <p:cNvSpPr>
            <a:spLocks noChangeArrowheads="1"/>
          </p:cNvSpPr>
          <p:nvPr/>
        </p:nvSpPr>
        <p:spPr bwMode="auto">
          <a:xfrm>
            <a:off x="3098892" y="1301453"/>
            <a:ext cx="27268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Work in pairs.</a:t>
            </a:r>
            <a:endParaRPr lang="zh-CN" altLang="en-US" sz="3200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pic>
        <p:nvPicPr>
          <p:cNvPr id="15364" name="图片 3" descr="2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332685" y="4633914"/>
            <a:ext cx="1493044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253729" y="2415570"/>
            <a:ext cx="4572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 game did you play?</a:t>
            </a:r>
            <a:b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</a:b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Where did you play the game?</a:t>
            </a:r>
            <a:b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</a:b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When did you play the game?</a:t>
            </a:r>
            <a:b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</a:b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Which team won?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云形标注 7"/>
          <p:cNvSpPr>
            <a:spLocks noChangeArrowheads="1"/>
          </p:cNvSpPr>
          <p:nvPr/>
        </p:nvSpPr>
        <p:spPr bwMode="auto">
          <a:xfrm>
            <a:off x="6406753" y="3006726"/>
            <a:ext cx="1841897" cy="1414463"/>
          </a:xfrm>
          <a:prstGeom prst="cloudCallout">
            <a:avLst>
              <a:gd name="adj1" fmla="val -63690"/>
              <a:gd name="adj2" fmla="val 69579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923485" y="3444876"/>
            <a:ext cx="364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zh-CN" altLang="en-US" sz="280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  <p:bldP spid="8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5"/>
          <p:cNvSpPr>
            <a:spLocks noChangeArrowheads="1"/>
          </p:cNvSpPr>
          <p:nvPr/>
        </p:nvSpPr>
        <p:spPr bwMode="auto">
          <a:xfrm>
            <a:off x="222647" y="917576"/>
            <a:ext cx="2834878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Look and write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43037" y="2798764"/>
            <a:ext cx="1185863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矩形 3"/>
          <p:cNvSpPr>
            <a:spLocks noChangeArrowheads="1"/>
          </p:cNvSpPr>
          <p:nvPr/>
        </p:nvSpPr>
        <p:spPr bwMode="auto">
          <a:xfrm>
            <a:off x="2980136" y="1366542"/>
            <a:ext cx="30194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</a:rPr>
              <a:t>Write an email.</a:t>
            </a:r>
            <a:endParaRPr lang="en-US" altLang="zh-CN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248025" y="2317751"/>
            <a:ext cx="1965723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Dear Jing,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Today, I</a:t>
            </a:r>
            <a:endParaRPr lang="en-US" altLang="zh-CN" sz="2800" u="sng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     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" name="直接连接符 18"/>
          <p:cNvCxnSpPr>
            <a:cxnSpLocks noChangeShapeType="1"/>
          </p:cNvCxnSpPr>
          <p:nvPr/>
        </p:nvCxnSpPr>
        <p:spPr bwMode="auto">
          <a:xfrm>
            <a:off x="4641056" y="3457575"/>
            <a:ext cx="2630091" cy="12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直接连接符 19"/>
          <p:cNvCxnSpPr>
            <a:cxnSpLocks noChangeShapeType="1"/>
          </p:cNvCxnSpPr>
          <p:nvPr/>
        </p:nvCxnSpPr>
        <p:spPr bwMode="auto">
          <a:xfrm>
            <a:off x="3814763" y="3895725"/>
            <a:ext cx="3465910" cy="2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直接连接符 21"/>
          <p:cNvCxnSpPr>
            <a:cxnSpLocks noChangeShapeType="1"/>
          </p:cNvCxnSpPr>
          <p:nvPr/>
        </p:nvCxnSpPr>
        <p:spPr bwMode="auto">
          <a:xfrm>
            <a:off x="3786188" y="4308475"/>
            <a:ext cx="3465910" cy="2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3314700" y="4833939"/>
            <a:ext cx="54292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800" dirty="0" smtClean="0">
                <a:latin typeface="Times New Roman" panose="02020603050405020304" pitchFamily="18" charset="0"/>
              </a:rPr>
              <a:t>Love, Li </a:t>
            </a:r>
            <a:r>
              <a:rPr lang="en-US" altLang="zh-CN" sz="2800" dirty="0">
                <a:latin typeface="Times New Roman" panose="02020603050405020304" pitchFamily="18" charset="0"/>
              </a:rPr>
              <a:t>Ming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5" name="直接连接符 24"/>
          <p:cNvCxnSpPr>
            <a:cxnSpLocks noChangeShapeType="1"/>
          </p:cNvCxnSpPr>
          <p:nvPr/>
        </p:nvCxnSpPr>
        <p:spPr bwMode="auto">
          <a:xfrm>
            <a:off x="3796904" y="4724400"/>
            <a:ext cx="3467100" cy="2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4" grpId="0"/>
    </p:bldLst>
  </p:timing>
</p:sld>
</file>

<file path=ppt/tags/tag1.xml><?xml version="1.0" encoding="utf-8"?>
<p:tagLst xmlns:p="http://schemas.openxmlformats.org/presentationml/2006/main">
  <p:tag name="KSO_WPP_MARK_KEY" val="80af7250-967d-47b9-bda7-65670b9ecb4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2055</Words>
  <Application>WPS 演示</Application>
  <PresentationFormat>全屏显示(4:3)</PresentationFormat>
  <Paragraphs>107</Paragraphs>
  <Slides>11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674</cp:revision>
  <dcterms:created xsi:type="dcterms:W3CDTF">2013-07-01T03:05:00Z</dcterms:created>
  <dcterms:modified xsi:type="dcterms:W3CDTF">2023-03-05T09:09:28Z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CD6BB84D50A94E219B78D7D59B431C2C</vt:lpwstr>
  </property>
</Properties>
</file>