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83" r:id="rId5"/>
    <p:sldId id="325" r:id="rId6"/>
    <p:sldId id="326" r:id="rId7"/>
    <p:sldId id="284" r:id="rId8"/>
    <p:sldId id="327" r:id="rId9"/>
    <p:sldId id="329" r:id="rId10"/>
    <p:sldId id="330" r:id="rId11"/>
    <p:sldId id="285" r:id="rId12"/>
    <p:sldId id="331" r:id="rId13"/>
    <p:sldId id="333" r:id="rId14"/>
    <p:sldId id="334" r:id="rId15"/>
    <p:sldId id="316" r:id="rId16"/>
    <p:sldId id="314" r:id="rId17"/>
    <p:sldId id="268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FE53D0F4-5FA4-4E0F-82DE-6484E60AE02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0D0DC74F-8C20-4960-94FE-E95B300609E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B1AE8A9-8592-40B4-A61E-B0D3F5E725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DC74F-8C20-4960-94FE-E95B300609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AB9AD61-5B3F-4EA4-A41A-AADC91BB88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304800" y="1878013"/>
            <a:ext cx="5694759" cy="1673339"/>
            <a:chOff x="641173" y="1981631"/>
            <a:chExt cx="4992579" cy="1676337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474354" y="1981631"/>
              <a:ext cx="3326214" cy="83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2 Lesson 7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641173" y="2948814"/>
              <a:ext cx="4992579" cy="709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 dirty="0">
                  <a:latin typeface="Times New Roman" panose="02020603050405020304" pitchFamily="18" charset="0"/>
                </a:rPr>
                <a:t>Always Have Breakfast!</a:t>
              </a:r>
              <a:endPara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2"/>
          <p:cNvSpPr>
            <a:spLocks noChangeArrowheads="1"/>
          </p:cNvSpPr>
          <p:nvPr/>
        </p:nvSpPr>
        <p:spPr bwMode="auto">
          <a:xfrm>
            <a:off x="100013" y="885826"/>
            <a:ext cx="258603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Write and say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80085" y="3621089"/>
            <a:ext cx="1935956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1746648" y="1954213"/>
            <a:ext cx="2549127" cy="1528762"/>
          </a:xfrm>
          <a:prstGeom prst="wedgeRoundRectCallout">
            <a:avLst>
              <a:gd name="adj1" fmla="val 28356"/>
              <a:gd name="adj2" fmla="val 7030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Are you healthy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and strong? Talk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with your friends.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3424239" y="1205856"/>
            <a:ext cx="30003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Make your own card.</a:t>
            </a:r>
            <a:endParaRPr lang="zh-CN" altLang="en-US" sz="2400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06616" y="2154238"/>
            <a:ext cx="334739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Name: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 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Height: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 m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Weight: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  kg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I’m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 descr="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34728" y="1592264"/>
            <a:ext cx="6128147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箭头 3"/>
          <p:cNvSpPr/>
          <p:nvPr/>
        </p:nvSpPr>
        <p:spPr bwMode="auto">
          <a:xfrm>
            <a:off x="3109913" y="1477963"/>
            <a:ext cx="375047" cy="514350"/>
          </a:xfrm>
          <a:prstGeom prst="rightArrow">
            <a:avLst>
              <a:gd name="adj1" fmla="val 50000"/>
              <a:gd name="adj2" fmla="val 5169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 bwMode="auto">
          <a:xfrm>
            <a:off x="5844778" y="1592264"/>
            <a:ext cx="376238" cy="401637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右箭头 6"/>
          <p:cNvSpPr/>
          <p:nvPr/>
        </p:nvSpPr>
        <p:spPr bwMode="auto">
          <a:xfrm>
            <a:off x="3758803" y="5011738"/>
            <a:ext cx="376238" cy="50006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 bwMode="auto">
          <a:xfrm>
            <a:off x="6117432" y="5011738"/>
            <a:ext cx="411956" cy="500062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左箭头 8"/>
          <p:cNvSpPr/>
          <p:nvPr/>
        </p:nvSpPr>
        <p:spPr bwMode="auto">
          <a:xfrm>
            <a:off x="3109912" y="3219450"/>
            <a:ext cx="319088" cy="476250"/>
          </a:xfrm>
          <a:prstGeom prst="leftArrow">
            <a:avLst>
              <a:gd name="adj1" fmla="val 50000"/>
              <a:gd name="adj2" fmla="val 58824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左箭头 9"/>
          <p:cNvSpPr/>
          <p:nvPr/>
        </p:nvSpPr>
        <p:spPr bwMode="auto">
          <a:xfrm>
            <a:off x="5656660" y="3246438"/>
            <a:ext cx="320278" cy="476250"/>
          </a:xfrm>
          <a:prstGeom prst="leftArrow">
            <a:avLst>
              <a:gd name="adj1" fmla="val 50000"/>
              <a:gd name="adj2" fmla="val 58824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下箭头 10"/>
          <p:cNvSpPr/>
          <p:nvPr/>
        </p:nvSpPr>
        <p:spPr bwMode="auto">
          <a:xfrm>
            <a:off x="6867526" y="2343150"/>
            <a:ext cx="403622" cy="361950"/>
          </a:xfrm>
          <a:prstGeom prst="downArrow">
            <a:avLst>
              <a:gd name="adj1" fmla="val 50000"/>
              <a:gd name="adj2" fmla="val 56897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下箭头 11"/>
          <p:cNvSpPr/>
          <p:nvPr/>
        </p:nvSpPr>
        <p:spPr bwMode="auto">
          <a:xfrm>
            <a:off x="2152650" y="4186239"/>
            <a:ext cx="404813" cy="36353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442" name="矩形 12"/>
          <p:cNvSpPr>
            <a:spLocks noChangeArrowheads="1"/>
          </p:cNvSpPr>
          <p:nvPr/>
        </p:nvSpPr>
        <p:spPr bwMode="auto">
          <a:xfrm>
            <a:off x="100013" y="885826"/>
            <a:ext cx="27860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Write and say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7375" y="1495424"/>
            <a:ext cx="537091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0" y="846138"/>
            <a:ext cx="495300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2" name="矩形 5"/>
          <p:cNvSpPr>
            <a:spLocks noChangeArrowheads="1"/>
          </p:cNvSpPr>
          <p:nvPr/>
        </p:nvSpPr>
        <p:spPr bwMode="auto">
          <a:xfrm>
            <a:off x="-1" y="1020763"/>
            <a:ext cx="383857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593034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072754" y="3343276"/>
          <a:ext cx="7394971" cy="2670177"/>
        </p:xfrm>
        <a:graphic>
          <a:graphicData uri="http://schemas.openxmlformats.org/drawingml/2006/table">
            <a:tbl>
              <a:tblPr/>
              <a:tblGrid>
                <a:gridCol w="3760467"/>
                <a:gridCol w="1692825"/>
                <a:gridCol w="1941679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303139" y="1519238"/>
            <a:ext cx="6413898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75122" y="2482849"/>
            <a:ext cx="7730727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Copy the key words three times. </a:t>
            </a:r>
            <a:endParaRPr lang="en-US" altLang="zh-CN" sz="32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Make a healthy breakfast menu for yourself</a:t>
            </a:r>
            <a:r>
              <a:rPr lang="en-US" altLang="zh-CN" sz="32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 </a:t>
            </a:r>
            <a:endParaRPr lang="zh-CN" altLang="en-US" sz="32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477440" y="1129507"/>
            <a:ext cx="2703909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662236" y="1689100"/>
            <a:ext cx="37861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Are you often ill? Are you healthy? 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209550" y="836613"/>
            <a:ext cx="179070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26543" y="3255964"/>
            <a:ext cx="32289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171450" y="836613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3638" y="2474914"/>
            <a:ext cx="1800225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2497139"/>
            <a:ext cx="198596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83694" y="4883151"/>
            <a:ext cx="38696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strong and healthy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0" y="836613"/>
            <a:ext cx="227647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81388" y="5062538"/>
            <a:ext cx="2569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ill and weak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4323" y="2262188"/>
            <a:ext cx="1535906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30329" y="2784476"/>
            <a:ext cx="1721644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86739" y="268203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 descr="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58841" y="3683000"/>
            <a:ext cx="1643063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5154216" y="2092325"/>
            <a:ext cx="3198019" cy="1352550"/>
          </a:xfrm>
          <a:prstGeom prst="wedgeRoundRectCallout">
            <a:avLst>
              <a:gd name="adj1" fmla="val -35657"/>
              <a:gd name="adj2" fmla="val 102185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740569" y="2241550"/>
            <a:ext cx="3430191" cy="1460500"/>
          </a:xfrm>
          <a:prstGeom prst="wedgeRoundRectCallout">
            <a:avLst>
              <a:gd name="adj1" fmla="val 45384"/>
              <a:gd name="adj2" fmla="val 75352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矩形 12"/>
          <p:cNvSpPr>
            <a:spLocks noChangeArrowheads="1"/>
          </p:cNvSpPr>
          <p:nvPr/>
        </p:nvSpPr>
        <p:spPr bwMode="auto">
          <a:xfrm>
            <a:off x="143470" y="912815"/>
            <a:ext cx="184725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Let’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40570" y="2209800"/>
            <a:ext cx="35623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Everyone wants to be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healthy and strong. How can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we be healthy and strong?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154216" y="2092325"/>
            <a:ext cx="37480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First, always have breakfast.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It's good for you!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5" name="矩形 9"/>
          <p:cNvSpPr>
            <a:spLocks noChangeArrowheads="1"/>
          </p:cNvSpPr>
          <p:nvPr/>
        </p:nvSpPr>
        <p:spPr bwMode="auto">
          <a:xfrm>
            <a:off x="2612231" y="1321446"/>
            <a:ext cx="49695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How to be healthy and strong? </a:t>
            </a:r>
            <a:endParaRPr lang="zh-CN" altLang="en-US" sz="28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11166" y="3821114"/>
            <a:ext cx="2157413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5154216" y="2530475"/>
            <a:ext cx="1769269" cy="914400"/>
          </a:xfrm>
          <a:prstGeom prst="wedgeRoundRectCallout">
            <a:avLst>
              <a:gd name="adj1" fmla="val -35657"/>
              <a:gd name="adj2" fmla="val 102185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1182292" y="2605088"/>
            <a:ext cx="2744390" cy="927100"/>
          </a:xfrm>
          <a:prstGeom prst="wedgeRoundRectCallout">
            <a:avLst>
              <a:gd name="adj1" fmla="val 36139"/>
              <a:gd name="adj2" fmla="val 87514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矩形 12"/>
          <p:cNvSpPr>
            <a:spLocks noChangeArrowheads="1"/>
          </p:cNvSpPr>
          <p:nvPr/>
        </p:nvSpPr>
        <p:spPr bwMode="auto">
          <a:xfrm>
            <a:off x="100013" y="885826"/>
            <a:ext cx="235862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Look and ask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15641" y="2547939"/>
            <a:ext cx="2705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Do you always have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breakfast, Li Ming?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195888" y="2549525"/>
            <a:ext cx="19061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Yes. I always</a:t>
            </a:r>
            <a:br>
              <a:rPr lang="en-US" altLang="zh-CN" sz="2400" dirty="0">
                <a:latin typeface="Times New Roman" panose="02020603050405020304" pitchFamily="18" charset="0"/>
              </a:rPr>
            </a:br>
            <a:r>
              <a:rPr lang="en-US" altLang="zh-CN" sz="2400" dirty="0">
                <a:latin typeface="Times New Roman" panose="02020603050405020304" pitchFamily="18" charset="0"/>
              </a:rPr>
              <a:t>have breakfast!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2480072" y="5464175"/>
            <a:ext cx="894159" cy="560388"/>
          </a:xfrm>
          <a:prstGeom prst="wedgeRoundRectCallout">
            <a:avLst>
              <a:gd name="adj1" fmla="val 70523"/>
              <a:gd name="adj2" fmla="val -93708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458641" y="5524500"/>
            <a:ext cx="11015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latin typeface="Times New Roman" panose="02020603050405020304" pitchFamily="18" charset="0"/>
              </a:rPr>
              <a:t>Great!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7" grpId="0"/>
      <p:bldP spid="8" grpId="0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2"/>
          <p:cNvSpPr>
            <a:spLocks noChangeArrowheads="1"/>
          </p:cNvSpPr>
          <p:nvPr/>
        </p:nvSpPr>
        <p:spPr bwMode="auto">
          <a:xfrm>
            <a:off x="100013" y="885826"/>
            <a:ext cx="256698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Look and ask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88256" y="1306513"/>
            <a:ext cx="6678216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23938" y="3732214"/>
            <a:ext cx="7963975" cy="260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A: How often did Danny have breakfast last week?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B: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Danny had breakfast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once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last week.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A: When did he have breakfast?</a:t>
            </a:r>
            <a:br>
              <a:rPr lang="en-US" altLang="zh-CN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</a:rPr>
              <a:t>B: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At about 7:30 on Tuesday morning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8251" y="1944689"/>
            <a:ext cx="664249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矩形 12"/>
          <p:cNvSpPr>
            <a:spLocks noChangeArrowheads="1"/>
          </p:cNvSpPr>
          <p:nvPr/>
        </p:nvSpPr>
        <p:spPr bwMode="auto">
          <a:xfrm>
            <a:off x="100013" y="885826"/>
            <a:ext cx="24812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Look and ask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25142" y="4297363"/>
            <a:ext cx="762253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A: How often did Kim have breakfast last week?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B: Kim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had breakfast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six times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last week.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/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696766" y="1039813"/>
            <a:ext cx="56364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first               last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healthy          strong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teacher          once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8" y="3735389"/>
            <a:ext cx="115609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042988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4319588" y="2674939"/>
            <a:ext cx="1188244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2783681" y="2674939"/>
            <a:ext cx="102512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animBg="1"/>
      <p:bldP spid="10245" grpId="0" animBg="1"/>
      <p:bldP spid="10246" grpId="0" animBg="1"/>
      <p:bldP spid="10247" grpId="0" animBg="1"/>
      <p:bldP spid="10250" grpId="0" animBg="1"/>
      <p:bldP spid="10251" grpId="0" animBg="1"/>
    </p:bldLst>
  </p:timing>
</p:sld>
</file>

<file path=ppt/tags/tag1.xml><?xml version="1.0" encoding="utf-8"?>
<p:tagLst xmlns:p="http://schemas.openxmlformats.org/presentationml/2006/main">
  <p:tag name="KSO_WPP_MARK_KEY" val="bf9d0e12-d06f-4e15-b0c6-7dd80726d29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2136</Words>
  <Application>WPS 演示</Application>
  <PresentationFormat>全屏显示(4:3)</PresentationFormat>
  <Paragraphs>104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529</cp:revision>
  <dcterms:created xsi:type="dcterms:W3CDTF">2013-07-01T03:05:00Z</dcterms:created>
  <dcterms:modified xsi:type="dcterms:W3CDTF">2023-03-05T09:12:14Z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0091CFA37FF14AD3B20490747568834F</vt:lpwstr>
  </property>
</Properties>
</file>