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80" r:id="rId3"/>
    <p:sldId id="283" r:id="rId5"/>
    <p:sldId id="325" r:id="rId6"/>
    <p:sldId id="335" r:id="rId7"/>
    <p:sldId id="336" r:id="rId8"/>
    <p:sldId id="337" r:id="rId9"/>
    <p:sldId id="338" r:id="rId10"/>
    <p:sldId id="339" r:id="rId11"/>
    <p:sldId id="285" r:id="rId12"/>
    <p:sldId id="340" r:id="rId13"/>
    <p:sldId id="342" r:id="rId14"/>
    <p:sldId id="343" r:id="rId15"/>
    <p:sldId id="344" r:id="rId16"/>
    <p:sldId id="316" r:id="rId17"/>
    <p:sldId id="314" r:id="rId18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E6FBFE"/>
    <a:srgbClr val="57D2E3"/>
    <a:srgbClr val="21B1C5"/>
    <a:srgbClr val="B2F3FC"/>
    <a:srgbClr val="4BCFE1"/>
    <a:srgbClr val="5BADF7"/>
    <a:srgbClr val="6A56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0" autoAdjust="0"/>
  </p:normalViewPr>
  <p:slideViewPr>
    <p:cSldViewPr snapToGrid="0"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E87B5BAF-990A-4254-900C-3C89B828185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0" hangingPunct="0">
              <a:defRPr sz="1200"/>
            </a:lvl1pPr>
          </a:lstStyle>
          <a:p>
            <a:fld id="{9FF6B128-4F2E-4D1D-AD4A-75CE8A7C988D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ln>
            <a:solidFill>
              <a:srgbClr val="000000"/>
            </a:solidFill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D741EE5E-B23E-4290-81AD-371BD69993E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F6B128-4F2E-4D1D-AD4A-75CE8A7C988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 bwMode="auto">
          <a:xfrm>
            <a:off x="1" y="876300"/>
            <a:ext cx="6107906" cy="3740150"/>
            <a:chOff x="-1" y="869694"/>
            <a:chExt cx="8144452" cy="3740406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 rot="10800000">
              <a:off x="-1" y="869694"/>
              <a:ext cx="8144452" cy="3740406"/>
            </a:xfrm>
            <a:prstGeom prst="rect">
              <a:avLst/>
            </a:prstGeom>
            <a:gradFill flip="none" rotWithShape="1">
              <a:gsLst>
                <a:gs pos="917">
                  <a:schemeClr val="bg1"/>
                </a:gs>
                <a:gs pos="37000">
                  <a:srgbClr val="E6FBFE">
                    <a:alpha val="80000"/>
                  </a:srgbClr>
                </a:gs>
                <a:gs pos="100000">
                  <a:srgbClr val="57D2E3"/>
                </a:gs>
              </a:gsLst>
              <a:lin ang="0" scaled="1"/>
              <a:tileRect/>
            </a:gra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dirty="0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 b="-90"/>
            <a:stretch>
              <a:fillRect/>
            </a:stretch>
          </p:blipFill>
          <p:spPr bwMode="auto">
            <a:xfrm>
              <a:off x="0" y="869694"/>
              <a:ext cx="8144450" cy="33365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4899" y="1536701"/>
            <a:ext cx="6108338" cy="2298699"/>
          </a:xfrm>
          <a:prstGeom prst="rect">
            <a:avLst/>
          </a:prstGeom>
          <a:gradFill>
            <a:gsLst>
              <a:gs pos="917">
                <a:schemeClr val="bg1">
                  <a:alpha val="28000"/>
                </a:schemeClr>
              </a:gs>
              <a:gs pos="31000">
                <a:srgbClr val="E6FBFE">
                  <a:alpha val="80000"/>
                </a:srgbClr>
              </a:gs>
              <a:gs pos="79000">
                <a:srgbClr val="57D2E3"/>
              </a:gs>
            </a:gsLst>
            <a:lin ang="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/>
        </p:nvSpPr>
        <p:spPr bwMode="auto">
          <a:xfrm>
            <a:off x="-1" y="171612"/>
            <a:ext cx="9144001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 noChangeArrowheads="1"/>
          </p:cNvPicPr>
          <p:nvPr userDrawn="1"/>
        </p:nvPicPr>
        <p:blipFill>
          <a:blip r:embed="rId2" cstate="email"/>
          <a:srcRect l="-2669" r="-10663"/>
          <a:stretch>
            <a:fillRect/>
          </a:stretch>
        </p:blipFill>
        <p:spPr bwMode="auto">
          <a:xfrm>
            <a:off x="1675210" y="182564"/>
            <a:ext cx="7468790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28"/>
          <p:cNvPicPr>
            <a:picLocks noChangeAspect="1" noChangeArrowheads="1"/>
          </p:cNvPicPr>
          <p:nvPr userDrawn="1"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504635" y="252414"/>
            <a:ext cx="392906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8"/>
          <p:cNvSpPr>
            <a:spLocks noChangeArrowheads="1"/>
          </p:cNvSpPr>
          <p:nvPr/>
        </p:nvSpPr>
        <p:spPr bwMode="auto">
          <a:xfrm>
            <a:off x="5367331" y="280988"/>
            <a:ext cx="3127779" cy="338554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河北教育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六</a:t>
            </a:r>
            <a:r>
              <a:rPr lang="zh-CN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6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600" b="1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9" name="图片 205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86750" y="6375400"/>
            <a:ext cx="666750" cy="29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 userDrawn="1"/>
        </p:nvGrpSpPr>
        <p:grpSpPr bwMode="auto">
          <a:xfrm>
            <a:off x="0" y="839788"/>
            <a:ext cx="9144000" cy="3122612"/>
            <a:chOff x="0" y="839788"/>
            <a:chExt cx="12192000" cy="3122612"/>
          </a:xfrm>
        </p:grpSpPr>
        <p:sp>
          <p:nvSpPr>
            <p:cNvPr id="3" name="矩形 14"/>
            <p:cNvSpPr>
              <a:spLocks noChangeArrowheads="1"/>
            </p:cNvSpPr>
            <p:nvPr/>
          </p:nvSpPr>
          <p:spPr bwMode="auto">
            <a:xfrm>
              <a:off x="0" y="840303"/>
              <a:ext cx="12192000" cy="3120789"/>
            </a:xfrm>
            <a:prstGeom prst="rect">
              <a:avLst/>
            </a:prstGeom>
            <a:solidFill>
              <a:srgbClr val="57D2E3"/>
            </a:solidFill>
            <a:ln>
              <a:noFill/>
            </a:ln>
            <a:effectLst>
              <a:reflection blurRad="6350" stA="50000" endA="300" endPos="55000" dir="5400000" sy="-100000" algn="bl" rotWithShape="0"/>
            </a:effec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 smtClean="0"/>
            </a:p>
          </p:txBody>
        </p:sp>
        <p:pic>
          <p:nvPicPr>
            <p:cNvPr id="4" name="图片 28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280416" y="839788"/>
              <a:ext cx="11640122" cy="3122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矩形 14"/>
          <p:cNvSpPr>
            <a:spLocks noChangeArrowheads="1"/>
          </p:cNvSpPr>
          <p:nvPr/>
        </p:nvSpPr>
        <p:spPr bwMode="auto">
          <a:xfrm>
            <a:off x="-1" y="2127510"/>
            <a:ext cx="9144001" cy="1356797"/>
          </a:xfrm>
          <a:prstGeom prst="rect">
            <a:avLst/>
          </a:prstGeom>
          <a:gradFill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</a:gradFill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mtClean="0"/>
          </a:p>
        </p:txBody>
      </p:sp>
      <p:sp>
        <p:nvSpPr>
          <p:cNvPr id="6" name="矩形 8"/>
          <p:cNvSpPr>
            <a:spLocks noChangeArrowheads="1"/>
          </p:cNvSpPr>
          <p:nvPr/>
        </p:nvSpPr>
        <p:spPr bwMode="auto">
          <a:xfrm>
            <a:off x="1984772" y="2373314"/>
            <a:ext cx="5828109" cy="923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buFontTx/>
              <a:buNone/>
              <a:defRPr/>
            </a:pPr>
            <a:r>
              <a:rPr lang="zh-CN" altLang="en-US" sz="5400" b="1" spc="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5400" b="1" spc="6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840302"/>
            <a:ext cx="9144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dirty="0" smtClean="0"/>
          </a:p>
        </p:txBody>
      </p:sp>
      <p:grpSp>
        <p:nvGrpSpPr>
          <p:cNvPr id="7170" name="组合 8"/>
          <p:cNvGrpSpPr/>
          <p:nvPr/>
        </p:nvGrpSpPr>
        <p:grpSpPr bwMode="auto">
          <a:xfrm>
            <a:off x="486888" y="1859332"/>
            <a:ext cx="5611494" cy="1667686"/>
            <a:chOff x="607450" y="1962907"/>
            <a:chExt cx="5116405" cy="1670799"/>
          </a:xfrm>
        </p:grpSpPr>
        <p:sp>
          <p:nvSpPr>
            <p:cNvPr id="7171" name="矩形 24"/>
            <p:cNvSpPr>
              <a:spLocks noChangeArrowheads="1"/>
            </p:cNvSpPr>
            <p:nvPr/>
          </p:nvSpPr>
          <p:spPr bwMode="auto">
            <a:xfrm>
              <a:off x="1314133" y="1962907"/>
              <a:ext cx="3421520" cy="8325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Unit 2 Lesson 8</a:t>
              </a:r>
              <a:endParaRPr lang="zh-CN" altLang="en-US" sz="3200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7172" name="TextBox 2"/>
            <p:cNvSpPr txBox="1">
              <a:spLocks noChangeArrowheads="1"/>
            </p:cNvSpPr>
            <p:nvPr/>
          </p:nvSpPr>
          <p:spPr bwMode="auto">
            <a:xfrm>
              <a:off x="607450" y="2955334"/>
              <a:ext cx="5116405" cy="6783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en-US" altLang="zh-CN" sz="3800" b="1" dirty="0">
                  <a:latin typeface="Times New Roman" panose="02020603050405020304" pitchFamily="18" charset="0"/>
                </a:rPr>
                <a:t>Always Brush Your Teeth!</a:t>
              </a:r>
              <a:endParaRPr lang="en-US" altLang="zh-CN" sz="3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7173" name="图片 6" descr="英语冀教（一起）六年级下册（2014年新编）.jpg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98382" y="1501021"/>
            <a:ext cx="3045619" cy="45300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5"/>
          <p:cNvSpPr>
            <a:spLocks noChangeArrowheads="1"/>
          </p:cNvSpPr>
          <p:nvPr/>
        </p:nvSpPr>
        <p:spPr bwMode="auto">
          <a:xfrm>
            <a:off x="0" y="836613"/>
            <a:ext cx="2695699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Look and say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296591" y="1601788"/>
            <a:ext cx="3103959" cy="450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848225" y="1520825"/>
            <a:ext cx="2978944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690813" y="2473326"/>
            <a:ext cx="165735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0" y="836613"/>
            <a:ext cx="3408218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Look and write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4938713" y="2855914"/>
            <a:ext cx="350929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 dirty="0">
                <a:latin typeface="Times New Roman" panose="02020603050405020304" pitchFamily="18" charset="0"/>
              </a:rPr>
              <a:t>Jenny gets up at 7:00.</a:t>
            </a:r>
            <a:endParaRPr lang="en-US" altLang="zh-C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5"/>
          <p:cNvSpPr>
            <a:spLocks noChangeArrowheads="1"/>
          </p:cNvSpPr>
          <p:nvPr/>
        </p:nvSpPr>
        <p:spPr bwMode="auto">
          <a:xfrm>
            <a:off x="1" y="4259263"/>
            <a:ext cx="8796338" cy="449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First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 she </a:t>
            </a:r>
            <a:r>
              <a:rPr lang="en-US" altLang="zh-CN" sz="24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                 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and </a:t>
            </a:r>
            <a:r>
              <a:rPr lang="en-US" altLang="zh-CN" sz="24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               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 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09800" y="1890713"/>
            <a:ext cx="1643063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图片 4" descr="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8960" y="1966914"/>
            <a:ext cx="1757363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矩形 5"/>
          <p:cNvSpPr>
            <a:spLocks noChangeArrowheads="1"/>
          </p:cNvSpPr>
          <p:nvPr/>
        </p:nvSpPr>
        <p:spPr bwMode="auto">
          <a:xfrm>
            <a:off x="0" y="836613"/>
            <a:ext cx="3123210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>
                <a:latin typeface="Times New Roman" panose="02020603050405020304" pitchFamily="18" charset="0"/>
                <a:ea typeface="微软雅黑" panose="020B0503020204020204" pitchFamily="34" charset="-122"/>
              </a:rPr>
              <a:t> Look and write</a:t>
            </a:r>
            <a:endParaRPr lang="zh-CN" altLang="en-US" sz="2400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287996" y="4216360"/>
            <a:ext cx="36704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washes her hands and face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6235303" y="4208463"/>
            <a:ext cx="245374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brushes her teeth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矩形 5"/>
          <p:cNvSpPr>
            <a:spLocks noChangeArrowheads="1"/>
          </p:cNvSpPr>
          <p:nvPr/>
        </p:nvSpPr>
        <p:spPr bwMode="auto">
          <a:xfrm>
            <a:off x="1390650" y="4195763"/>
            <a:ext cx="7002066" cy="145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Next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, she </a:t>
            </a:r>
            <a:r>
              <a:rPr lang="en-US" altLang="zh-CN" sz="24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                 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, </a:t>
            </a:r>
            <a:endParaRPr lang="en-US" altLang="zh-CN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Then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she </a:t>
            </a:r>
            <a:r>
              <a:rPr lang="en-US" altLang="zh-CN" sz="2400" b="1" u="sng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                                        </a:t>
            </a:r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. 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0482" name="矩形 5"/>
          <p:cNvSpPr>
            <a:spLocks noChangeArrowheads="1"/>
          </p:cNvSpPr>
          <p:nvPr/>
        </p:nvSpPr>
        <p:spPr bwMode="auto">
          <a:xfrm>
            <a:off x="0" y="836613"/>
            <a:ext cx="3253839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Look and write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404122" y="4384676"/>
            <a:ext cx="195040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has breakfast</a:t>
            </a:r>
            <a:endParaRPr lang="zh-CN" altLang="en-US" sz="2400">
              <a:solidFill>
                <a:srgbClr val="0000FF"/>
              </a:solidFill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435079" y="4938713"/>
            <a:ext cx="19800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>
                <a:solidFill>
                  <a:srgbClr val="0000FF"/>
                </a:solidFill>
                <a:latin typeface="Times New Roman" panose="02020603050405020304" pitchFamily="18" charset="0"/>
              </a:rPr>
              <a:t>goes to school</a:t>
            </a:r>
            <a:endParaRPr lang="zh-CN" altLang="en-US" sz="24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485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32448" y="2057401"/>
            <a:ext cx="2193131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83957" y="2192338"/>
            <a:ext cx="2146697" cy="159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5"/>
          <p:cNvSpPr>
            <a:spLocks noChangeArrowheads="1"/>
          </p:cNvSpPr>
          <p:nvPr/>
        </p:nvSpPr>
        <p:spPr bwMode="auto">
          <a:xfrm>
            <a:off x="-263128" y="841376"/>
            <a:ext cx="2170510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 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21506" name="矩形 5"/>
          <p:cNvSpPr>
            <a:spLocks noChangeArrowheads="1"/>
          </p:cNvSpPr>
          <p:nvPr/>
        </p:nvSpPr>
        <p:spPr bwMode="auto">
          <a:xfrm>
            <a:off x="0" y="1020763"/>
            <a:ext cx="4191990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Summary and Evaluation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527573" y="2374256"/>
            <a:ext cx="75959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>
                <a:latin typeface="Times New Roman" panose="02020603050405020304" pitchFamily="18" charset="0"/>
              </a:rPr>
              <a:t>A excellent     B good     C adequate     D need improvement</a:t>
            </a:r>
            <a:endParaRPr lang="en-US" altLang="zh-CN" sz="2400"/>
          </a:p>
        </p:txBody>
      </p:sp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974056" y="2147888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3106341" y="2119313"/>
            <a:ext cx="228600" cy="3048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3" name="AutoShape 3"/>
          <p:cNvSpPr>
            <a:spLocks noChangeArrowheads="1"/>
          </p:cNvSpPr>
          <p:nvPr/>
        </p:nvSpPr>
        <p:spPr bwMode="auto">
          <a:xfrm>
            <a:off x="4281488" y="2119313"/>
            <a:ext cx="228600" cy="304800"/>
          </a:xfrm>
          <a:prstGeom prst="smileyFace">
            <a:avLst>
              <a:gd name="adj" fmla="val -32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auto">
          <a:xfrm>
            <a:off x="5923360" y="2133600"/>
            <a:ext cx="228600" cy="304800"/>
          </a:xfrm>
          <a:prstGeom prst="smileyFace">
            <a:avLst>
              <a:gd name="adj" fmla="val -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</a:ln>
        </p:spPr>
        <p:txBody>
          <a:bodyPr wrap="none" lIns="90000" tIns="46800" rIns="90000" bIns="46800" anchor="ctr"/>
          <a:lstStyle/>
          <a:p>
            <a:pPr eaLnBrk="0" hangingPunct="0"/>
            <a:endParaRPr lang="zh-CN" altLang="zh-CN"/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1482329" y="3352801"/>
          <a:ext cx="5731669" cy="3035936"/>
        </p:xfrm>
        <a:graphic>
          <a:graphicData uri="http://schemas.openxmlformats.org/drawingml/2006/table">
            <a:tbl>
              <a:tblPr/>
              <a:tblGrid>
                <a:gridCol w="2914650"/>
                <a:gridCol w="1312069"/>
                <a:gridCol w="1504950"/>
              </a:tblGrid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         </a:t>
                      </a:r>
                      <a:r>
                        <a:rPr kumimoji="0" lang="zh-CN" alt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内容</a:t>
                      </a:r>
                      <a:endParaRPr kumimoji="0" lang="zh-CN" alt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学生自评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小组互评</a:t>
                      </a:r>
                      <a:endParaRPr kumimoji="0" lang="zh-CN" altLang="en-US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8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我能认真听老师讲课，听同学发言</a:t>
                      </a:r>
                      <a:endParaRPr kumimoji="0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455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遇到我会回答的问题主动举手了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 pitchFamily="18" charset="0"/>
                        </a:rPr>
                        <a:t>活动中坚持使用英语来交际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  <a:tr h="76199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我能积极参与小组讨论活动，能与他人合作。</a:t>
                      </a:r>
                      <a:r>
                        <a:rPr kumimoji="0" lang="zh-CN" altLang="en-US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kumimoji="0" lang="zh-CN" altLang="en-US" sz="2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zh-CN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580" marR="6858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FBFE"/>
                    </a:solidFill>
                  </a:tcPr>
                </a:tc>
              </a:tr>
            </a:tbl>
          </a:graphicData>
        </a:graphic>
      </p:graphicFrame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006204" y="1419225"/>
            <a:ext cx="6769661" cy="58477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eaLnBrk="0" hangingPunct="0">
              <a:buFontTx/>
              <a:buNone/>
              <a:defRPr/>
            </a:pPr>
            <a:r>
              <a:rPr lang="en-US" altLang="zh-CN" sz="32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What have you learned in this class?</a:t>
            </a:r>
            <a:endParaRPr lang="zh-CN" altLang="en-US" sz="32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ransition>
    <p:plu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 animBg="1"/>
      <p:bldP spid="13" grpId="0" animBg="1"/>
      <p:bldP spid="14" grpId="0" animBg="1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841898" y="2330451"/>
            <a:ext cx="5250656" cy="108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1.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Copy the key words three times. </a:t>
            </a:r>
            <a:endParaRPr lang="en-US" altLang="zh-CN" sz="2800" dirty="0">
              <a:solidFill>
                <a:srgbClr val="CC0000"/>
              </a:solidFill>
              <a:latin typeface="Times New Roman" panose="02020603050405020304" pitchFamily="18" charset="0"/>
              <a:sym typeface="宋体" panose="02010600030101010101" pitchFamily="2" charset="-122"/>
            </a:endParaRPr>
          </a:p>
          <a:p>
            <a:r>
              <a:rPr lang="zh-CN" altLang="en-US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2. </a:t>
            </a:r>
            <a:r>
              <a:rPr lang="en-US" altLang="zh-CN" sz="2800" dirty="0">
                <a:solidFill>
                  <a:srgbClr val="CC0000"/>
                </a:solidFill>
                <a:latin typeface="Times New Roman" panose="02020603050405020304" pitchFamily="18" charset="0"/>
                <a:sym typeface="宋体" panose="02010600030101010101" pitchFamily="2" charset="-122"/>
              </a:rPr>
              <a:t>Recite some key sentences. </a:t>
            </a:r>
            <a:endParaRPr lang="zh-CN" altLang="en-US" sz="2800" dirty="0">
              <a:solidFill>
                <a:srgbClr val="CC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22530" name="矩形 3"/>
          <p:cNvSpPr>
            <a:spLocks noChangeArrowheads="1"/>
          </p:cNvSpPr>
          <p:nvPr/>
        </p:nvSpPr>
        <p:spPr bwMode="auto">
          <a:xfrm>
            <a:off x="402431" y="1121282"/>
            <a:ext cx="2150763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   Homework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wheel spokes="4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矩形 5"/>
          <p:cNvSpPr>
            <a:spLocks noChangeArrowheads="1"/>
          </p:cNvSpPr>
          <p:nvPr/>
        </p:nvSpPr>
        <p:spPr bwMode="auto">
          <a:xfrm>
            <a:off x="0" y="836612"/>
            <a:ext cx="2185060" cy="7071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Revision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7662" y="2456359"/>
            <a:ext cx="2697956" cy="265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650893" y="2722473"/>
            <a:ext cx="549310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u="sng" dirty="0">
                <a:latin typeface="Times New Roman" panose="02020603050405020304" pitchFamily="18" charset="0"/>
              </a:rPr>
              <a:t>     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, 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  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, 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   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, </a:t>
            </a:r>
            <a:endParaRPr lang="en-US" altLang="zh-CN" sz="24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</a:rPr>
              <a:t>and</a:t>
            </a:r>
            <a:r>
              <a:rPr lang="en-US" altLang="zh-CN" sz="2400" b="1" u="sng" dirty="0">
                <a:latin typeface="Times New Roman" panose="02020603050405020304" pitchFamily="18" charset="0"/>
              </a:rPr>
              <a:t>                </a:t>
            </a:r>
            <a:r>
              <a:rPr lang="en-US" altLang="zh-CN" sz="2400" b="1" dirty="0">
                <a:latin typeface="Times New Roman" panose="02020603050405020304" pitchFamily="18" charset="0"/>
              </a:rPr>
              <a:t> are all good for our health.</a:t>
            </a:r>
            <a:endParaRPr lang="en-US" altLang="zh-CN" sz="2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3709235" y="2824074"/>
            <a:ext cx="146149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Breakfast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053450" y="2841536"/>
            <a:ext cx="78258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fruit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5930941" y="2846299"/>
            <a:ext cx="20730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vegetables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410791" y="3367808"/>
            <a:ext cx="98937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sports</a:t>
            </a:r>
            <a:endParaRPr lang="en-US" altLang="zh-CN" sz="24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5"/>
          <p:cNvSpPr>
            <a:spLocks noChangeArrowheads="1"/>
          </p:cNvSpPr>
          <p:nvPr/>
        </p:nvSpPr>
        <p:spPr bwMode="auto">
          <a:xfrm>
            <a:off x="308758" y="846550"/>
            <a:ext cx="1935678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010967" y="4540250"/>
            <a:ext cx="636578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When does Li Ming have breakfast?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He has breakfast at 7:00 in the morning.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69231" y="1997076"/>
            <a:ext cx="6335316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442519" y="2766742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265" name="矩形 5"/>
          <p:cNvSpPr>
            <a:spLocks noChangeArrowheads="1"/>
          </p:cNvSpPr>
          <p:nvPr/>
        </p:nvSpPr>
        <p:spPr bwMode="auto">
          <a:xfrm>
            <a:off x="17859" y="979117"/>
            <a:ext cx="2024697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4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-39167" y="4652283"/>
            <a:ext cx="935211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What does Li Ming do 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before</a:t>
            </a:r>
            <a:r>
              <a:rPr lang="en-US" altLang="zh-CN" sz="2800" b="1" dirty="0">
                <a:latin typeface="Times New Roman" panose="02020603050405020304" pitchFamily="18" charset="0"/>
              </a:rPr>
              <a:t> breakfast?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He washes his hands and brushes his teeth before breakfast.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7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69231" y="1997076"/>
            <a:ext cx="6335316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矩形 5"/>
          <p:cNvSpPr>
            <a:spLocks noChangeArrowheads="1"/>
          </p:cNvSpPr>
          <p:nvPr/>
        </p:nvSpPr>
        <p:spPr bwMode="auto">
          <a:xfrm>
            <a:off x="0" y="836613"/>
            <a:ext cx="1570435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b="1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b="1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264569" y="4403725"/>
            <a:ext cx="615732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pitchFamily="18" charset="0"/>
              </a:rPr>
              <a:t>What does Li Ming do </a:t>
            </a:r>
            <a:r>
              <a:rPr lang="en-US" altLang="zh-CN" sz="2800" b="1">
                <a:solidFill>
                  <a:srgbClr val="C00000"/>
                </a:solidFill>
                <a:latin typeface="Times New Roman" panose="02020603050405020304" pitchFamily="18" charset="0"/>
              </a:rPr>
              <a:t>after</a:t>
            </a:r>
            <a:r>
              <a:rPr lang="en-US" altLang="zh-CN" sz="2800" b="1">
                <a:latin typeface="Times New Roman" panose="02020603050405020304" pitchFamily="18" charset="0"/>
              </a:rPr>
              <a:t> breakfast?</a:t>
            </a:r>
            <a:endParaRPr lang="en-US" altLang="zh-CN" sz="2800" b="1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He goes to school after breakfast.</a:t>
            </a:r>
            <a:endParaRPr lang="en-US" altLang="zh-CN" sz="2800" b="1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1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469231" y="1997076"/>
            <a:ext cx="6335316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矩形 5"/>
          <p:cNvSpPr>
            <a:spLocks noChangeArrowheads="1"/>
          </p:cNvSpPr>
          <p:nvPr/>
        </p:nvSpPr>
        <p:spPr bwMode="auto">
          <a:xfrm>
            <a:off x="423863" y="836613"/>
            <a:ext cx="1903701" cy="550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talk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30541" y="4006851"/>
            <a:ext cx="164306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1519285" y="2237661"/>
            <a:ext cx="6935946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latin typeface="Times New Roman" panose="02020603050405020304" pitchFamily="18" charset="0"/>
              </a:rPr>
              <a:t>Does Danny brush his teeth after dinner?</a:t>
            </a:r>
            <a:endParaRPr lang="en-US" altLang="zh-CN" sz="2800" b="1" dirty="0"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No. He 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never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brushes his teeth after dinner.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That’s </a:t>
            </a:r>
            <a:r>
              <a:rPr lang="en-US" altLang="zh-CN" sz="2800" b="1" dirty="0">
                <a:solidFill>
                  <a:srgbClr val="C00000"/>
                </a:solidFill>
                <a:latin typeface="Times New Roman" panose="02020603050405020304" pitchFamily="18" charset="0"/>
              </a:rPr>
              <a:t>bad</a:t>
            </a:r>
            <a:r>
              <a:rPr lang="en-US" altLang="zh-CN" sz="2800" b="1" dirty="0">
                <a:solidFill>
                  <a:srgbClr val="0000FF"/>
                </a:solidFill>
                <a:latin typeface="Times New Roman" panose="02020603050405020304" pitchFamily="18" charset="0"/>
              </a:rPr>
              <a:t> for his teeth.</a:t>
            </a:r>
            <a:endParaRPr lang="en-US" altLang="zh-CN" sz="2800" b="1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430441" y="3595688"/>
            <a:ext cx="638175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5"/>
          <p:cNvSpPr>
            <a:spLocks noChangeArrowheads="1"/>
          </p:cNvSpPr>
          <p:nvPr/>
        </p:nvSpPr>
        <p:spPr bwMode="auto">
          <a:xfrm>
            <a:off x="0" y="836612"/>
            <a:ext cx="2600696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read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184922" y="1284288"/>
            <a:ext cx="19288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43025" y="2085975"/>
            <a:ext cx="645676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5"/>
          <p:cNvSpPr>
            <a:spLocks noChangeArrowheads="1"/>
          </p:cNvSpPr>
          <p:nvPr/>
        </p:nvSpPr>
        <p:spPr bwMode="auto">
          <a:xfrm>
            <a:off x="0" y="836613"/>
            <a:ext cx="2209800" cy="80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微软雅黑" panose="020B0503020204020204" pitchFamily="34" charset="-122"/>
              </a:rPr>
              <a:t> Let’s read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sp>
        <p:nvSpPr>
          <p:cNvPr id="15362" name="矩形 5"/>
          <p:cNvSpPr>
            <a:spLocks noChangeArrowheads="1"/>
          </p:cNvSpPr>
          <p:nvPr/>
        </p:nvSpPr>
        <p:spPr bwMode="auto">
          <a:xfrm>
            <a:off x="3233738" y="1089026"/>
            <a:ext cx="2375297" cy="55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Read and order.</a:t>
            </a:r>
            <a:endParaRPr lang="zh-CN" altLang="en-US" sz="2400" b="1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209800" y="1890713"/>
            <a:ext cx="1643063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4" descr="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852862" y="1879601"/>
            <a:ext cx="1757363" cy="197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603081" y="1860551"/>
            <a:ext cx="1657350" cy="2085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319338" y="4311651"/>
            <a:ext cx="2193131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05363" y="4433888"/>
            <a:ext cx="2146697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矩形 9"/>
          <p:cNvSpPr>
            <a:spLocks noChangeArrowheads="1"/>
          </p:cNvSpPr>
          <p:nvPr/>
        </p:nvSpPr>
        <p:spPr bwMode="auto">
          <a:xfrm>
            <a:off x="2812257" y="3908425"/>
            <a:ext cx="5116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latin typeface="Times New Roman" panose="02020603050405020304" pitchFamily="18" charset="0"/>
              </a:rPr>
              <a:t>(   )</a:t>
            </a:r>
            <a:endParaRPr lang="zh-CN" altLang="en-US"/>
          </a:p>
        </p:txBody>
      </p:sp>
      <p:sp>
        <p:nvSpPr>
          <p:cNvPr id="15369" name="矩形 10"/>
          <p:cNvSpPr>
            <a:spLocks noChangeArrowheads="1"/>
          </p:cNvSpPr>
          <p:nvPr/>
        </p:nvSpPr>
        <p:spPr bwMode="auto">
          <a:xfrm>
            <a:off x="3199210" y="6002339"/>
            <a:ext cx="5116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latin typeface="Times New Roman" panose="02020603050405020304" pitchFamily="18" charset="0"/>
              </a:rPr>
              <a:t>(   )</a:t>
            </a:r>
            <a:endParaRPr lang="zh-CN" altLang="en-US"/>
          </a:p>
        </p:txBody>
      </p:sp>
      <p:sp>
        <p:nvSpPr>
          <p:cNvPr id="15370" name="矩形 11"/>
          <p:cNvSpPr>
            <a:spLocks noChangeArrowheads="1"/>
          </p:cNvSpPr>
          <p:nvPr/>
        </p:nvSpPr>
        <p:spPr bwMode="auto">
          <a:xfrm>
            <a:off x="4516042" y="3911600"/>
            <a:ext cx="5116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latin typeface="Times New Roman" panose="02020603050405020304" pitchFamily="18" charset="0"/>
              </a:rPr>
              <a:t>(   )</a:t>
            </a:r>
            <a:endParaRPr lang="zh-CN" altLang="en-US"/>
          </a:p>
        </p:txBody>
      </p:sp>
      <p:sp>
        <p:nvSpPr>
          <p:cNvPr id="15371" name="矩形 12"/>
          <p:cNvSpPr>
            <a:spLocks noChangeArrowheads="1"/>
          </p:cNvSpPr>
          <p:nvPr/>
        </p:nvSpPr>
        <p:spPr bwMode="auto">
          <a:xfrm>
            <a:off x="6265069" y="3927475"/>
            <a:ext cx="5116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latin typeface="Times New Roman" panose="02020603050405020304" pitchFamily="18" charset="0"/>
              </a:rPr>
              <a:t>(   )</a:t>
            </a:r>
            <a:endParaRPr lang="zh-CN" altLang="en-US"/>
          </a:p>
        </p:txBody>
      </p:sp>
      <p:sp>
        <p:nvSpPr>
          <p:cNvPr id="15372" name="矩形 13"/>
          <p:cNvSpPr>
            <a:spLocks noChangeArrowheads="1"/>
          </p:cNvSpPr>
          <p:nvPr/>
        </p:nvSpPr>
        <p:spPr bwMode="auto">
          <a:xfrm>
            <a:off x="5712619" y="5995989"/>
            <a:ext cx="51167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b="1">
                <a:latin typeface="Times New Roman" panose="02020603050405020304" pitchFamily="18" charset="0"/>
              </a:rPr>
              <a:t>(   )</a:t>
            </a:r>
            <a:endParaRPr lang="zh-CN" altLang="en-US"/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4560094" y="3844926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861073" y="3860800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2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5754291" y="5964239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5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3248025" y="5942014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4</a:t>
            </a:r>
            <a:endParaRPr lang="zh-CN" altLang="en-US" sz="2800">
              <a:solidFill>
                <a:srgbClr val="0000FF"/>
              </a:solidFill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6311504" y="3889376"/>
            <a:ext cx="36420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</a:rPr>
              <a:t>1</a:t>
            </a:r>
            <a:endParaRPr lang="zh-CN" altLang="en-US" sz="280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2696766" y="1039813"/>
            <a:ext cx="5636419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400" b="1">
                <a:solidFill>
                  <a:srgbClr val="C00000"/>
                </a:solidFill>
                <a:latin typeface="Times New Roman" panose="02020603050405020304" pitchFamily="18" charset="0"/>
              </a:rPr>
              <a:t>Circle the key words you learn. </a:t>
            </a:r>
            <a:endParaRPr lang="en-US" altLang="zh-CN" sz="2400" b="1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3" name="AutoShape 3"/>
          <p:cNvSpPr>
            <a:spLocks noChangeArrowheads="1"/>
          </p:cNvSpPr>
          <p:nvPr/>
        </p:nvSpPr>
        <p:spPr bwMode="auto">
          <a:xfrm>
            <a:off x="2302669" y="2144713"/>
            <a:ext cx="4267200" cy="2665412"/>
          </a:xfrm>
          <a:prstGeom prst="horizontalScroll">
            <a:avLst>
              <a:gd name="adj" fmla="val 12500"/>
            </a:avLst>
          </a:prstGeom>
          <a:solidFill>
            <a:srgbClr val="33CCFF"/>
          </a:solidFill>
          <a:ln w="9525">
            <a:solidFill>
              <a:schemeClr val="tx1"/>
            </a:solidFill>
            <a:round/>
          </a:ln>
          <a:effectLst/>
        </p:spPr>
        <p:txBody>
          <a:bodyPr wrap="none" anchor="ctr"/>
          <a:lstStyle/>
          <a:p>
            <a:pPr eaLnBrk="0" hangingPunct="0">
              <a:buFontTx/>
              <a:buNone/>
              <a:defRPr/>
            </a:pPr>
            <a:r>
              <a:rPr lang="zh-CN" altLang="en-US" sz="3200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</a:t>
            </a: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bad               next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before          after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eaLnBrk="0" hangingPunct="0">
              <a:buFontTx/>
              <a:buNone/>
              <a:defRPr/>
            </a:pPr>
            <a:r>
              <a:rPr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teacher         because</a:t>
            </a:r>
            <a:endParaRPr lang="en-US" altLang="zh-CN" sz="3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245" name="Oval 5"/>
          <p:cNvSpPr>
            <a:spLocks noChangeArrowheads="1"/>
          </p:cNvSpPr>
          <p:nvPr/>
        </p:nvSpPr>
        <p:spPr bwMode="auto">
          <a:xfrm>
            <a:off x="4352925" y="3235325"/>
            <a:ext cx="1133475" cy="503238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4376738" y="3735389"/>
            <a:ext cx="1156097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47" name="Oval 7"/>
          <p:cNvSpPr>
            <a:spLocks noChangeArrowheads="1"/>
          </p:cNvSpPr>
          <p:nvPr/>
        </p:nvSpPr>
        <p:spPr bwMode="auto">
          <a:xfrm>
            <a:off x="2789635" y="3249614"/>
            <a:ext cx="1042988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50" name="Oval 10"/>
          <p:cNvSpPr>
            <a:spLocks noChangeArrowheads="1"/>
          </p:cNvSpPr>
          <p:nvPr/>
        </p:nvSpPr>
        <p:spPr bwMode="auto">
          <a:xfrm>
            <a:off x="4338638" y="2674939"/>
            <a:ext cx="1188244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  <p:sp>
        <p:nvSpPr>
          <p:cNvPr id="10251" name="Oval 11"/>
          <p:cNvSpPr>
            <a:spLocks noChangeArrowheads="1"/>
          </p:cNvSpPr>
          <p:nvPr/>
        </p:nvSpPr>
        <p:spPr bwMode="auto">
          <a:xfrm>
            <a:off x="2783681" y="2674939"/>
            <a:ext cx="1025129" cy="574675"/>
          </a:xfrm>
          <a:prstGeom prst="ellipse">
            <a:avLst/>
          </a:prstGeom>
          <a:noFill/>
          <a:ln w="63500">
            <a:solidFill>
              <a:schemeClr val="bg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  <p:bldP spid="10243" grpId="0" animBg="1"/>
      <p:bldP spid="10245" grpId="0" animBg="1"/>
      <p:bldP spid="10246" grpId="0" animBg="1"/>
      <p:bldP spid="10247" grpId="0" animBg="1"/>
      <p:bldP spid="10250" grpId="0" animBg="1"/>
      <p:bldP spid="10251" grpId="0" animBg="1"/>
    </p:bldLst>
  </p:timing>
</p:sld>
</file>

<file path=ppt/tags/tag1.xml><?xml version="1.0" encoding="utf-8"?>
<p:tagLst xmlns:p="http://schemas.openxmlformats.org/presentationml/2006/main">
  <p:tag name="KSO_WPP_MARK_KEY" val="52218716-193e-4f47-94c9-2faffe585e6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2229</Words>
  <Application>WPS 演示</Application>
  <PresentationFormat>全屏显示(4:3)</PresentationFormat>
  <Paragraphs>132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Calibri</vt:lpstr>
      <vt:lpstr>微软雅黑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544</cp:revision>
  <dcterms:created xsi:type="dcterms:W3CDTF">2013-07-01T03:05:00Z</dcterms:created>
  <dcterms:modified xsi:type="dcterms:W3CDTF">2023-03-05T09:13:06Z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767074FC9EC74D5FBD37D36F3CD47F74</vt:lpwstr>
  </property>
</Properties>
</file>