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332" r:id="rId5"/>
    <p:sldId id="333" r:id="rId6"/>
    <p:sldId id="335" r:id="rId7"/>
    <p:sldId id="337" r:id="rId8"/>
    <p:sldId id="338" r:id="rId9"/>
    <p:sldId id="346" r:id="rId10"/>
    <p:sldId id="342" r:id="rId11"/>
    <p:sldId id="343" r:id="rId12"/>
    <p:sldId id="345" r:id="rId13"/>
    <p:sldId id="316" r:id="rId14"/>
    <p:sldId id="314" r:id="rId15"/>
    <p:sldId id="26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2B6079B-4791-4929-BD5C-4B1241DE057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DB94858-CDB7-4C11-8FE5-637C475320E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0679DE6-9C8E-49F9-A4EF-3964800968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94858-CDB7-4C11-8FE5-637C47532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D551858-B96C-4499-979C-D2AA794AAF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894466" y="1758960"/>
            <a:ext cx="4473179" cy="1993628"/>
            <a:chOff x="1097797" y="1862463"/>
            <a:chExt cx="4078521" cy="1996398"/>
          </a:xfrm>
        </p:grpSpPr>
        <p:sp>
          <p:nvSpPr>
            <p:cNvPr id="7171" name="矩形 24"/>
            <p:cNvSpPr>
              <a:spLocks noChangeArrowheads="1"/>
            </p:cNvSpPr>
            <p:nvPr/>
          </p:nvSpPr>
          <p:spPr bwMode="auto">
            <a:xfrm>
              <a:off x="1216529" y="1862463"/>
              <a:ext cx="3841061" cy="832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2 Lesson 12</a:t>
              </a:r>
              <a:endPara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2" name="TextBox 2"/>
            <p:cNvSpPr txBox="1">
              <a:spLocks noChangeArrowheads="1"/>
            </p:cNvSpPr>
            <p:nvPr/>
          </p:nvSpPr>
          <p:spPr bwMode="auto">
            <a:xfrm>
              <a:off x="1097797" y="2841787"/>
              <a:ext cx="4078521" cy="1017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6000" b="1" dirty="0" smtClean="0">
                  <a:latin typeface="Times New Roman" panose="02020603050405020304" pitchFamily="18" charset="0"/>
                </a:rPr>
                <a:t>Helen Keller</a:t>
              </a:r>
              <a:endParaRPr lang="en-US" altLang="zh-CN" sz="6000" b="1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7173" name="图片 6" descr="英语冀教（一起）六年级下册（2014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03279" y="1538288"/>
            <a:ext cx="3045619" cy="4720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5"/>
          <p:cNvSpPr>
            <a:spLocks noChangeArrowheads="1"/>
          </p:cNvSpPr>
          <p:nvPr/>
        </p:nvSpPr>
        <p:spPr bwMode="auto">
          <a:xfrm>
            <a:off x="1566863" y="1579563"/>
            <a:ext cx="6166247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Say something about the pictures.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0" name="矩形 5"/>
          <p:cNvSpPr>
            <a:spLocks noChangeArrowheads="1"/>
          </p:cNvSpPr>
          <p:nvPr/>
        </p:nvSpPr>
        <p:spPr bwMode="auto">
          <a:xfrm>
            <a:off x="94924" y="1028700"/>
            <a:ext cx="2803057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Retell the story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1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66863" y="2317889"/>
            <a:ext cx="12573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84923" y="2367101"/>
            <a:ext cx="1264444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33938" y="2359164"/>
            <a:ext cx="1278731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7235" y="2286139"/>
            <a:ext cx="128587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60910" y="4286389"/>
            <a:ext cx="1343025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98007" y="4213364"/>
            <a:ext cx="1350169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705350" y="4197489"/>
            <a:ext cx="1443038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1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467475" y="4078426"/>
            <a:ext cx="1300163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5"/>
          <p:cNvSpPr>
            <a:spLocks noChangeArrowheads="1"/>
          </p:cNvSpPr>
          <p:nvPr/>
        </p:nvSpPr>
        <p:spPr bwMode="auto">
          <a:xfrm>
            <a:off x="-263128" y="841376"/>
            <a:ext cx="217051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0" y="901059"/>
            <a:ext cx="4281488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Summary and evaluation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304050" y="2627195"/>
            <a:ext cx="759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A excellent     B good     C adequate     D need improvement</a:t>
            </a:r>
            <a:endParaRPr lang="en-US" altLang="zh-CN" sz="2400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74056" y="2147888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106341" y="2119313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281488" y="2119313"/>
            <a:ext cx="228600" cy="304800"/>
          </a:xfrm>
          <a:prstGeom prst="smileyFace">
            <a:avLst>
              <a:gd name="adj" fmla="val -3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923360" y="2133600"/>
            <a:ext cx="228600" cy="304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009403" y="3352801"/>
          <a:ext cx="7065817" cy="2670177"/>
        </p:xfrm>
        <a:graphic>
          <a:graphicData uri="http://schemas.openxmlformats.org/drawingml/2006/table">
            <a:tbl>
              <a:tblPr/>
              <a:tblGrid>
                <a:gridCol w="3593087"/>
                <a:gridCol w="1617476"/>
                <a:gridCol w="1855254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学生自评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小组互评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我能认真听老师讲课，听同学发言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遇到我会回答的问题主动举手了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活动中坚持使用英语来交际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我能积极参与小组讨论活动，能与他人合作。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527573" y="1451921"/>
            <a:ext cx="7148945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have you learned in this class?</a:t>
            </a:r>
            <a:endParaRPr lang="zh-CN" altLang="en-US" sz="32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986874" y="2512003"/>
            <a:ext cx="724272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36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1. </a:t>
            </a:r>
            <a:r>
              <a:rPr lang="en-US" altLang="zh-CN" sz="36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Try to retell the story.</a:t>
            </a:r>
            <a:endParaRPr lang="en-US" altLang="zh-CN" sz="3600" dirty="0">
              <a:solidFill>
                <a:srgbClr val="CC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sz="36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en-US" altLang="zh-CN" sz="36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Find out other famous people’s story</a:t>
            </a:r>
            <a:r>
              <a:rPr lang="en-US" altLang="zh-CN" sz="3600" dirty="0" smtClean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 </a:t>
            </a:r>
            <a:endParaRPr lang="en-US" altLang="zh-CN" sz="36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9458" name="矩形 3"/>
          <p:cNvSpPr>
            <a:spLocks noChangeArrowheads="1"/>
          </p:cNvSpPr>
          <p:nvPr/>
        </p:nvSpPr>
        <p:spPr bwMode="auto">
          <a:xfrm>
            <a:off x="546264" y="1044081"/>
            <a:ext cx="244631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5"/>
          <p:cNvSpPr>
            <a:spLocks noChangeArrowheads="1"/>
          </p:cNvSpPr>
          <p:nvPr/>
        </p:nvSpPr>
        <p:spPr bwMode="auto">
          <a:xfrm>
            <a:off x="0" y="836613"/>
            <a:ext cx="1935678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Warm-up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18" name="图片 8" descr="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99185" y="1255714"/>
            <a:ext cx="2193131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右箭头 10"/>
          <p:cNvSpPr>
            <a:spLocks noChangeArrowheads="1"/>
          </p:cNvSpPr>
          <p:nvPr/>
        </p:nvSpPr>
        <p:spPr bwMode="auto">
          <a:xfrm>
            <a:off x="4566047" y="4572001"/>
            <a:ext cx="903684" cy="155575"/>
          </a:xfrm>
          <a:prstGeom prst="rightArrow">
            <a:avLst>
              <a:gd name="adj1" fmla="val 50000"/>
              <a:gd name="adj2" fmla="val 5016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48351" y="4403726"/>
            <a:ext cx="21242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Helen Keller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"/>
          <p:cNvSpPr>
            <a:spLocks noChangeArrowheads="1"/>
          </p:cNvSpPr>
          <p:nvPr/>
        </p:nvSpPr>
        <p:spPr bwMode="auto">
          <a:xfrm>
            <a:off x="0" y="836613"/>
            <a:ext cx="2498526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2" name="矩形 5"/>
          <p:cNvSpPr>
            <a:spLocks noChangeArrowheads="1"/>
          </p:cNvSpPr>
          <p:nvPr/>
        </p:nvSpPr>
        <p:spPr bwMode="auto">
          <a:xfrm>
            <a:off x="2758741" y="1150496"/>
            <a:ext cx="2854994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Fast reading</a:t>
            </a:r>
            <a:endParaRPr lang="zh-CN" alt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矩形 5"/>
          <p:cNvSpPr>
            <a:spLocks noChangeArrowheads="1"/>
          </p:cNvSpPr>
          <p:nvPr/>
        </p:nvSpPr>
        <p:spPr bwMode="auto">
          <a:xfrm>
            <a:off x="4186238" y="3043239"/>
            <a:ext cx="4387746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was Helen Keller?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She was a writer. 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Was she healthy?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No, she was deaf and blind.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zh-CN" altLang="en-US" sz="2400" dirty="0"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4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08547" y="2119314"/>
            <a:ext cx="1579959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0257" y="4273551"/>
            <a:ext cx="1021556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04043" y="273657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5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15063" y="3524250"/>
            <a:ext cx="148590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矩形 5"/>
          <p:cNvSpPr>
            <a:spLocks noChangeArrowheads="1"/>
          </p:cNvSpPr>
          <p:nvPr/>
        </p:nvSpPr>
        <p:spPr bwMode="auto">
          <a:xfrm>
            <a:off x="0" y="836613"/>
            <a:ext cx="2226469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267" name="矩形 5"/>
          <p:cNvSpPr>
            <a:spLocks noChangeArrowheads="1"/>
          </p:cNvSpPr>
          <p:nvPr/>
        </p:nvSpPr>
        <p:spPr bwMode="auto">
          <a:xfrm>
            <a:off x="2671546" y="1171781"/>
            <a:ext cx="3218616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Intensive reading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1698171" y="1919289"/>
            <a:ext cx="643737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When and how did Helen Keller become deaf and blind?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When she was 18 months old, she fell ill and became deaf and blind.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Could her parents help her?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No, they didn’t. They did not 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know how to help her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5"/>
          <p:cNvSpPr>
            <a:spLocks noChangeArrowheads="1"/>
          </p:cNvSpPr>
          <p:nvPr/>
        </p:nvSpPr>
        <p:spPr bwMode="auto">
          <a:xfrm>
            <a:off x="0" y="836613"/>
            <a:ext cx="2251472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290" name="矩形 5"/>
          <p:cNvSpPr>
            <a:spLocks noChangeArrowheads="1"/>
          </p:cNvSpPr>
          <p:nvPr/>
        </p:nvSpPr>
        <p:spPr bwMode="auto">
          <a:xfrm>
            <a:off x="2350913" y="1589718"/>
            <a:ext cx="4061762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Intensive reading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291" name="矩形 4"/>
          <p:cNvSpPr>
            <a:spLocks noChangeArrowheads="1"/>
          </p:cNvSpPr>
          <p:nvPr/>
        </p:nvSpPr>
        <p:spPr bwMode="auto">
          <a:xfrm>
            <a:off x="2251472" y="2155032"/>
            <a:ext cx="590907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Why did Helen often get angry?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01289" y="2909888"/>
            <a:ext cx="47328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Because she couldn't see anything, she couldn't hear anything, and she couldn't speak at all.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3" name="Picture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91250" y="3006726"/>
            <a:ext cx="1969294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5"/>
          <p:cNvSpPr>
            <a:spLocks noChangeArrowheads="1"/>
          </p:cNvSpPr>
          <p:nvPr/>
        </p:nvSpPr>
        <p:spPr bwMode="auto">
          <a:xfrm>
            <a:off x="0" y="836613"/>
            <a:ext cx="2268187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2481542" y="1783424"/>
            <a:ext cx="325281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Intensive reading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293" name="矩形 4"/>
          <p:cNvSpPr>
            <a:spLocks noChangeArrowheads="1"/>
          </p:cNvSpPr>
          <p:nvPr/>
        </p:nvSpPr>
        <p:spPr bwMode="auto">
          <a:xfrm>
            <a:off x="1570435" y="2808845"/>
            <a:ext cx="590907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Was Helen’s teacher great?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she was.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Did Helen work hard?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she did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53113" y="3125788"/>
            <a:ext cx="1765697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5"/>
          <p:cNvSpPr>
            <a:spLocks noChangeArrowheads="1"/>
          </p:cNvSpPr>
          <p:nvPr/>
        </p:nvSpPr>
        <p:spPr bwMode="auto">
          <a:xfrm>
            <a:off x="0" y="836613"/>
            <a:ext cx="242411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38" name="矩形 5"/>
          <p:cNvSpPr>
            <a:spLocks noChangeArrowheads="1"/>
          </p:cNvSpPr>
          <p:nvPr/>
        </p:nvSpPr>
        <p:spPr bwMode="auto">
          <a:xfrm>
            <a:off x="2612170" y="1738499"/>
            <a:ext cx="333736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Intensive reading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293" name="矩形 4"/>
          <p:cNvSpPr>
            <a:spLocks noChangeArrowheads="1"/>
          </p:cNvSpPr>
          <p:nvPr/>
        </p:nvSpPr>
        <p:spPr bwMode="auto">
          <a:xfrm>
            <a:off x="904072" y="2866201"/>
            <a:ext cx="590907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Was Helen successful?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she was.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She learned to speak, read and write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97216" y="2805113"/>
            <a:ext cx="147161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"/>
          <p:cNvSpPr>
            <a:spLocks noChangeArrowheads="1"/>
          </p:cNvSpPr>
          <p:nvPr/>
        </p:nvSpPr>
        <p:spPr bwMode="auto">
          <a:xfrm>
            <a:off x="0" y="836613"/>
            <a:ext cx="2505694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 Story  time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2" name="矩形 5"/>
          <p:cNvSpPr>
            <a:spLocks noChangeArrowheads="1"/>
          </p:cNvSpPr>
          <p:nvPr/>
        </p:nvSpPr>
        <p:spPr bwMode="auto">
          <a:xfrm>
            <a:off x="2425057" y="1593417"/>
            <a:ext cx="371737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Intensive reading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3" name="矩形 4"/>
          <p:cNvSpPr>
            <a:spLocks noChangeArrowheads="1"/>
          </p:cNvSpPr>
          <p:nvPr/>
        </p:nvSpPr>
        <p:spPr bwMode="auto">
          <a:xfrm>
            <a:off x="1570435" y="2307816"/>
            <a:ext cx="590907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What can you learn from Helen Keller?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矩形 5"/>
          <p:cNvSpPr>
            <a:spLocks noChangeArrowheads="1"/>
          </p:cNvSpPr>
          <p:nvPr/>
        </p:nvSpPr>
        <p:spPr bwMode="auto">
          <a:xfrm>
            <a:off x="1950244" y="3557588"/>
            <a:ext cx="157043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6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3600" b="1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570435" y="4076600"/>
            <a:ext cx="43396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永远对生活充满希望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81188" y="3652440"/>
            <a:ext cx="13144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70435" y="3192065"/>
            <a:ext cx="457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Always be full of hope for life.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39467" y="765176"/>
            <a:ext cx="61543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C00000"/>
                </a:solidFill>
                <a:latin typeface="Times New Roman" panose="02020603050405020304" pitchFamily="18" charset="0"/>
              </a:rPr>
              <a:t>Read 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</a:rPr>
              <a:t>the</a:t>
            </a:r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</a:rPr>
              <a:t>story again </a:t>
            </a:r>
            <a:r>
              <a:rPr lang="en-US" altLang="zh-CN" sz="2800">
                <a:solidFill>
                  <a:srgbClr val="C00000"/>
                </a:solidFill>
                <a:latin typeface="Times New Roman" panose="02020603050405020304" pitchFamily="18" charset="0"/>
              </a:rPr>
              <a:t>and check the words you meet.</a:t>
            </a:r>
            <a:endParaRPr lang="en-US" altLang="zh-CN" sz="28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302669" y="2144713"/>
            <a:ext cx="4267200" cy="2665412"/>
          </a:xfrm>
          <a:prstGeom prst="horizontalScroll">
            <a:avLst>
              <a:gd name="adj" fmla="val 12500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2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deaf                 blind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become           born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hope                later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2751535" y="3779839"/>
            <a:ext cx="142636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4408885" y="2695576"/>
            <a:ext cx="142636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4451748" y="3251201"/>
            <a:ext cx="142636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2740819" y="2703514"/>
            <a:ext cx="142636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784873" y="3273425"/>
            <a:ext cx="142636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4500563" y="3794126"/>
            <a:ext cx="142636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PP_MARK_KEY" val="9725c6a8-da6f-4dca-9763-51cbd135202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2145</Words>
  <Application>WPS 演示</Application>
  <PresentationFormat>全屏显示(4:3)</PresentationFormat>
  <Paragraphs>116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559</cp:revision>
  <dcterms:created xsi:type="dcterms:W3CDTF">2013-07-01T03:05:00Z</dcterms:created>
  <dcterms:modified xsi:type="dcterms:W3CDTF">2023-03-05T09:16:24Z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FC3D5384448940108C12914AA6DFBB81</vt:lpwstr>
  </property>
</Properties>
</file>