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80" r:id="rId3"/>
    <p:sldId id="283" r:id="rId5"/>
    <p:sldId id="325" r:id="rId6"/>
    <p:sldId id="326" r:id="rId7"/>
    <p:sldId id="335" r:id="rId8"/>
    <p:sldId id="336" r:id="rId9"/>
    <p:sldId id="338" r:id="rId10"/>
    <p:sldId id="339" r:id="rId11"/>
    <p:sldId id="340" r:id="rId12"/>
    <p:sldId id="285" r:id="rId13"/>
    <p:sldId id="342" r:id="rId14"/>
    <p:sldId id="341" r:id="rId15"/>
    <p:sldId id="343" r:id="rId16"/>
    <p:sldId id="316" r:id="rId17"/>
    <p:sldId id="314" r:id="rId18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6FBFE"/>
    <a:srgbClr val="57D2E3"/>
    <a:srgbClr val="21B1C5"/>
    <a:srgbClr val="B2F3FC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6DFD4212-438D-4E1E-9310-858891FB70A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9039F06C-887F-47F6-8B53-135570C04FF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FECDD28-BD4C-4E3F-9583-5B9F7C6362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39F06C-887F-47F6-8B53-135570C04F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91321" y="1792739"/>
            <a:ext cx="5199796" cy="1623138"/>
            <a:chOff x="860364" y="1896190"/>
            <a:chExt cx="4741031" cy="1626167"/>
          </a:xfrm>
        </p:grpSpPr>
        <p:sp>
          <p:nvSpPr>
            <p:cNvPr id="7171" name="矩形 24"/>
            <p:cNvSpPr>
              <a:spLocks noChangeArrowheads="1"/>
            </p:cNvSpPr>
            <p:nvPr/>
          </p:nvSpPr>
          <p:spPr bwMode="auto">
            <a:xfrm>
              <a:off x="1382997" y="1896190"/>
              <a:ext cx="3695764" cy="832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Unit 3 Lesson 13</a:t>
              </a:r>
              <a:endPara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72" name="TextBox 2"/>
            <p:cNvSpPr txBox="1">
              <a:spLocks noChangeArrowheads="1"/>
            </p:cNvSpPr>
            <p:nvPr/>
          </p:nvSpPr>
          <p:spPr bwMode="auto">
            <a:xfrm>
              <a:off x="860364" y="2751480"/>
              <a:ext cx="4741031" cy="770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4400" b="1" dirty="0" smtClean="0">
                  <a:latin typeface="Times New Roman" panose="02020603050405020304" pitchFamily="18" charset="0"/>
                </a:rPr>
                <a:t>Summer </a:t>
              </a:r>
              <a:r>
                <a:rPr lang="en-US" altLang="zh-CN" sz="4400" b="1" dirty="0">
                  <a:latin typeface="Times New Roman" panose="02020603050405020304" pitchFamily="18" charset="0"/>
                </a:rPr>
                <a:t>Is Coming</a:t>
              </a:r>
              <a:endParaRPr lang="en-US" altLang="zh-CN" sz="4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173" name="图片 6" descr="英语冀教（一起）六年级下册（2014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8382" y="1538288"/>
            <a:ext cx="3045619" cy="4603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1618059" y="1381006"/>
            <a:ext cx="56364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C00000"/>
                </a:solidFill>
                <a:latin typeface="Times New Roman" panose="02020603050405020304" pitchFamily="18" charset="0"/>
              </a:rPr>
              <a:t>Circle the key words you learn. </a:t>
            </a:r>
            <a:endParaRPr lang="en-US" altLang="zh-CN" sz="32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2302669" y="2144713"/>
            <a:ext cx="4267200" cy="2665412"/>
          </a:xfrm>
          <a:prstGeom prst="horizontalScroll">
            <a:avLst>
              <a:gd name="adj" fmla="val 12500"/>
            </a:avLst>
          </a:prstGeom>
          <a:solidFill>
            <a:srgbClr val="33CC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  <a:defRPr/>
            </a:pPr>
            <a:r>
              <a:rPr lang="zh-CN" altLang="en-US" sz="32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happen          cloud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fan                leaves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teacher      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lose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4352925" y="3235325"/>
            <a:ext cx="1133475" cy="503238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4376738" y="3735389"/>
            <a:ext cx="1156097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2789635" y="3249614"/>
            <a:ext cx="1042988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50" name="Oval 10"/>
          <p:cNvSpPr>
            <a:spLocks noChangeArrowheads="1"/>
          </p:cNvSpPr>
          <p:nvPr/>
        </p:nvSpPr>
        <p:spPr bwMode="auto">
          <a:xfrm>
            <a:off x="4338638" y="2674939"/>
            <a:ext cx="1188244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51" name="Oval 11"/>
          <p:cNvSpPr>
            <a:spLocks noChangeArrowheads="1"/>
          </p:cNvSpPr>
          <p:nvPr/>
        </p:nvSpPr>
        <p:spPr bwMode="auto">
          <a:xfrm>
            <a:off x="2783681" y="2674939"/>
            <a:ext cx="1123950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5" grpId="0" animBg="1"/>
      <p:bldP spid="10246" grpId="0" animBg="1"/>
      <p:bldP spid="10247" grpId="0" animBg="1"/>
      <p:bldP spid="10250" grpId="0" animBg="1"/>
      <p:bldP spid="102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5"/>
          <p:cNvSpPr>
            <a:spLocks noChangeArrowheads="1"/>
          </p:cNvSpPr>
          <p:nvPr/>
        </p:nvSpPr>
        <p:spPr bwMode="auto">
          <a:xfrm>
            <a:off x="0" y="836613"/>
            <a:ext cx="3378993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Talk and write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86062" y="2932114"/>
            <a:ext cx="1185863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云形标注 3"/>
          <p:cNvSpPr>
            <a:spLocks noChangeArrowheads="1"/>
          </p:cNvSpPr>
          <p:nvPr/>
        </p:nvSpPr>
        <p:spPr bwMode="auto">
          <a:xfrm>
            <a:off x="4396978" y="1227139"/>
            <a:ext cx="3354949" cy="2243137"/>
          </a:xfrm>
          <a:prstGeom prst="cloudCallout">
            <a:avLst>
              <a:gd name="adj1" fmla="val -50199"/>
              <a:gd name="adj2" fmla="val 6581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6" name="矩形 4"/>
          <p:cNvSpPr>
            <a:spLocks noChangeArrowheads="1"/>
          </p:cNvSpPr>
          <p:nvPr/>
        </p:nvSpPr>
        <p:spPr bwMode="auto">
          <a:xfrm>
            <a:off x="4729163" y="1676400"/>
            <a:ext cx="317289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It's warm in spring. I</a:t>
            </a:r>
            <a:br>
              <a:rPr lang="en-US" altLang="zh-CN" sz="2400" b="1" dirty="0">
                <a:latin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</a:rPr>
              <a:t>can see new leaves. I</a:t>
            </a:r>
            <a:br>
              <a:rPr lang="en-US" altLang="zh-CN" sz="2400" b="1" dirty="0">
                <a:latin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</a:rPr>
              <a:t>like to ride my bike.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5"/>
          <p:cNvSpPr>
            <a:spLocks noChangeArrowheads="1"/>
          </p:cNvSpPr>
          <p:nvPr/>
        </p:nvSpPr>
        <p:spPr bwMode="auto">
          <a:xfrm>
            <a:off x="0" y="836613"/>
            <a:ext cx="3043451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Talk and write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75108" y="1943882"/>
          <a:ext cx="6096000" cy="3113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640156">
                <a:tc>
                  <a:txBody>
                    <a:bodyPr/>
                    <a:lstStyle/>
                    <a:p>
                      <a:pPr algn="ctr" rtl="0"/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seasons</a:t>
                      </a:r>
                      <a:endParaRPr lang="en-US" altLang="zh-CN" sz="1800" b="1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45725" marB="45725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68580" marR="68580" marT="45725" marB="45725"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trees</a:t>
                      </a:r>
                      <a:endParaRPr lang="en-US" altLang="zh-CN" sz="1800" b="1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zh-CN" altLang="en-US" sz="1800" dirty="0"/>
                    </a:p>
                  </a:txBody>
                  <a:tcPr marL="68580" marR="68580" marT="45725" marB="4572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like to do</a:t>
                      </a:r>
                      <a:endParaRPr lang="en-US" altLang="zh-CN" sz="1800" b="1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endParaRPr lang="zh-CN" altLang="en-US" sz="1800" b="1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45725" marB="45725"/>
                </a:tc>
              </a:tr>
              <a:tr h="6401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spring</a:t>
                      </a:r>
                      <a:endParaRPr lang="zh-CN" altLang="en-US" sz="1800" b="1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45725" marB="45725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warm</a:t>
                      </a:r>
                      <a:endParaRPr lang="en-US" altLang="zh-CN" sz="1800" b="1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endParaRPr lang="zh-CN" altLang="en-US" sz="1800" b="1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45725" marB="4572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new leaves</a:t>
                      </a:r>
                      <a:endParaRPr lang="en-US" altLang="zh-CN" sz="1800" b="1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endParaRPr lang="zh-CN" altLang="en-US" sz="1800" b="1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45725" marB="4572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ride a bike</a:t>
                      </a:r>
                      <a:endParaRPr lang="en-US" altLang="zh-CN" sz="1800" b="1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ctr" defTabSz="914400" rtl="0" eaLnBrk="1" latinLnBrk="0" hangingPunct="1"/>
                      <a:endParaRPr lang="zh-CN" altLang="en-US" sz="1800" b="1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45725" marB="45725"/>
                </a:tc>
              </a:tr>
              <a:tr h="59631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summer</a:t>
                      </a:r>
                      <a:endParaRPr lang="zh-CN" altLang="en-US" sz="1800" b="1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45725" marB="45725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68580" marR="68580" marT="45725" marB="45725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68580" marR="68580" marT="45725" marB="45725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68580" marR="68580" marT="45725" marB="45725"/>
                </a:tc>
              </a:tr>
              <a:tr h="59631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autumn</a:t>
                      </a:r>
                      <a:endParaRPr lang="zh-CN" altLang="en-US" sz="1800" b="1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45725" marB="45725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68580" marR="68580" marT="45725" marB="45725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68580" marR="68580" marT="45725" marB="45725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68580" marR="68580" marT="45725" marB="45725"/>
                </a:tc>
              </a:tr>
              <a:tr h="6401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winter</a:t>
                      </a:r>
                      <a:endParaRPr lang="en-US" altLang="zh-CN" sz="1800" b="1" kern="1200" baseline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45725" marB="45725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68580" marR="68580" marT="45725" marB="45725"/>
                </a:tc>
                <a:tc>
                  <a:txBody>
                    <a:bodyPr/>
                    <a:lstStyle/>
                    <a:p>
                      <a:endParaRPr lang="zh-CN" altLang="en-US" sz="1800"/>
                    </a:p>
                  </a:txBody>
                  <a:tcPr marL="68580" marR="68580" marT="45725" marB="45725"/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68580" marR="68580" marT="45725" marB="45725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181351" y="1943883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weather</a:t>
            </a:r>
            <a:endParaRPr lang="en-US" altLang="zh-CN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5"/>
          <p:cNvSpPr>
            <a:spLocks noChangeArrowheads="1"/>
          </p:cNvSpPr>
          <p:nvPr/>
        </p:nvSpPr>
        <p:spPr bwMode="auto">
          <a:xfrm>
            <a:off x="0" y="836613"/>
            <a:ext cx="2415654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Let’s say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887266" y="2549526"/>
            <a:ext cx="45720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A: Which season do you like best?</a:t>
            </a:r>
            <a:br>
              <a:rPr lang="en-US" altLang="zh-CN" sz="2400" b="1" dirty="0">
                <a:latin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</a:rPr>
              <a:t>B: I like...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A: Why? 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B: Because I like to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...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20483" name="矩形 3"/>
          <p:cNvSpPr>
            <a:spLocks noChangeArrowheads="1"/>
          </p:cNvSpPr>
          <p:nvPr/>
        </p:nvSpPr>
        <p:spPr bwMode="auto">
          <a:xfrm>
            <a:off x="2915841" y="1722436"/>
            <a:ext cx="50375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Talk about your summer fun in pairs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46610" y="3262313"/>
            <a:ext cx="1214438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02053" y="2409825"/>
            <a:ext cx="1114425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5"/>
          <p:cNvSpPr>
            <a:spLocks noChangeArrowheads="1"/>
          </p:cNvSpPr>
          <p:nvPr/>
        </p:nvSpPr>
        <p:spPr bwMode="auto">
          <a:xfrm>
            <a:off x="-263128" y="841376"/>
            <a:ext cx="2170510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506" name="矩形 5"/>
          <p:cNvSpPr>
            <a:spLocks noChangeArrowheads="1"/>
          </p:cNvSpPr>
          <p:nvPr/>
        </p:nvSpPr>
        <p:spPr bwMode="auto">
          <a:xfrm>
            <a:off x="0" y="1020763"/>
            <a:ext cx="3753134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Summary and Evaluation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05165" y="2463522"/>
            <a:ext cx="7595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dirty="0">
                <a:latin typeface="Times New Roman" panose="02020603050405020304" pitchFamily="18" charset="0"/>
              </a:rPr>
              <a:t>A excellent     B good     C adequate     D need improvement</a:t>
            </a:r>
            <a:endParaRPr lang="en-US" altLang="zh-CN" sz="2400" dirty="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974056" y="2147888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106341" y="2119313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4281488" y="2119313"/>
            <a:ext cx="228600" cy="304800"/>
          </a:xfrm>
          <a:prstGeom prst="smileyFace">
            <a:avLst>
              <a:gd name="adj" fmla="val -32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5923360" y="2133600"/>
            <a:ext cx="228600" cy="3048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68490" y="3352801"/>
          <a:ext cx="8570793" cy="2670176"/>
        </p:xfrm>
        <a:graphic>
          <a:graphicData uri="http://schemas.openxmlformats.org/drawingml/2006/table">
            <a:tbl>
              <a:tblPr/>
              <a:tblGrid>
                <a:gridCol w="4503761"/>
                <a:gridCol w="2088107"/>
                <a:gridCol w="1978925"/>
              </a:tblGrid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学生自评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小组互评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我能认真听老师讲课，听同学发言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遇到我会回答的问题主动举手了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活动中坚持使用英语来交际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761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我能积极参与小组讨论活动，能与他人合作。</a:t>
                      </a:r>
                      <a:r>
                        <a:rPr kumimoji="0" lang="zh-CN" alt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0" lang="zh-CN" alt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</a:tbl>
          </a:graphicData>
        </a:graphic>
      </p:graphicFrame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315294" y="1532317"/>
            <a:ext cx="6389588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have you learned in this class?</a:t>
            </a:r>
            <a:endParaRPr lang="zh-CN" altLang="en-US" sz="32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036680" y="2562462"/>
            <a:ext cx="7165624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1.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Copy the key words three times. </a:t>
            </a:r>
            <a:r>
              <a:rPr lang="en-US" altLang="zh-CN" sz="2800" dirty="0" smtClean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endParaRPr lang="en-US" altLang="zh-CN" sz="2800" dirty="0">
              <a:solidFill>
                <a:srgbClr val="CC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2.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Write a short passage about your summer fun.</a:t>
            </a:r>
            <a:endParaRPr lang="zh-CN" altLang="en-US" sz="2800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530" name="矩形 3"/>
          <p:cNvSpPr>
            <a:spLocks noChangeArrowheads="1"/>
          </p:cNvSpPr>
          <p:nvPr/>
        </p:nvSpPr>
        <p:spPr bwMode="auto">
          <a:xfrm>
            <a:off x="719732" y="1129507"/>
            <a:ext cx="2378309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Homework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420310" y="1913829"/>
            <a:ext cx="663139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Which season is it? Which season do you like? 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8" name="矩形 5"/>
          <p:cNvSpPr>
            <a:spLocks noChangeArrowheads="1"/>
          </p:cNvSpPr>
          <p:nvPr/>
        </p:nvSpPr>
        <p:spPr bwMode="auto">
          <a:xfrm>
            <a:off x="0" y="836613"/>
            <a:ext cx="2524836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Warm-up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19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27710" y="2661313"/>
            <a:ext cx="3621881" cy="289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5"/>
          <p:cNvSpPr>
            <a:spLocks noChangeArrowheads="1"/>
          </p:cNvSpPr>
          <p:nvPr/>
        </p:nvSpPr>
        <p:spPr bwMode="auto">
          <a:xfrm>
            <a:off x="0" y="836613"/>
            <a:ext cx="2388358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768079" y="4348163"/>
            <a:ext cx="61596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 dirty="0">
                <a:latin typeface="Times New Roman" panose="02020603050405020304" pitchFamily="18" charset="0"/>
              </a:rPr>
              <a:t> spring    summer  autumn  winter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14513" y="2362201"/>
            <a:ext cx="2408635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64818" y="2374900"/>
            <a:ext cx="2091929" cy="16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70435" y="1570325"/>
            <a:ext cx="59892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 dirty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What happens to trees in different seasons?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05438" y="48530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5" name="矩形 5"/>
          <p:cNvSpPr>
            <a:spLocks noChangeArrowheads="1"/>
          </p:cNvSpPr>
          <p:nvPr/>
        </p:nvSpPr>
        <p:spPr bwMode="auto">
          <a:xfrm>
            <a:off x="0" y="836612"/>
            <a:ext cx="2729552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33550" y="1754188"/>
            <a:ext cx="162877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0701" y="3635375"/>
            <a:ext cx="1564481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070747" y="2016125"/>
            <a:ext cx="45720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In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winter</a:t>
            </a:r>
            <a:r>
              <a:rPr lang="en-US" altLang="zh-CN" sz="2800" b="1" dirty="0">
                <a:latin typeface="Times New Roman" panose="02020603050405020304" pitchFamily="18" charset="0"/>
              </a:rPr>
              <a:t>, it's cold and snowy.</a:t>
            </a:r>
            <a:br>
              <a:rPr lang="en-US" altLang="zh-CN" sz="2800" b="1" dirty="0">
                <a:latin typeface="Times New Roman" panose="02020603050405020304" pitchFamily="18" charset="0"/>
              </a:rPr>
            </a:b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Many trees don't have any leaves.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093369" y="4183064"/>
            <a:ext cx="45720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In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spring</a:t>
            </a:r>
            <a:r>
              <a:rPr lang="en-US" altLang="zh-CN" sz="2800" b="1" dirty="0">
                <a:latin typeface="Times New Roman" panose="02020603050405020304" pitchFamily="18" charset="0"/>
              </a:rPr>
              <a:t>, the weather is warm.</a:t>
            </a:r>
            <a:br>
              <a:rPr lang="en-US" altLang="zh-CN" sz="2800" b="1" dirty="0">
                <a:latin typeface="Times New Roman" panose="02020603050405020304" pitchFamily="18" charset="0"/>
              </a:rPr>
            </a:b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Trees have new leaves.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5"/>
          <p:cNvSpPr>
            <a:spLocks noChangeArrowheads="1"/>
          </p:cNvSpPr>
          <p:nvPr/>
        </p:nvSpPr>
        <p:spPr bwMode="auto">
          <a:xfrm>
            <a:off x="0" y="836613"/>
            <a:ext cx="2292824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070747" y="2016125"/>
            <a:ext cx="4572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It's hot in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summer</a:t>
            </a:r>
            <a:r>
              <a:rPr lang="en-US" altLang="zh-CN" sz="2800" b="1" dirty="0">
                <a:latin typeface="Times New Roman" panose="02020603050405020304" pitchFamily="18" charset="0"/>
              </a:rPr>
              <a:t>. 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/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Trees have green leaves.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045744" y="3806825"/>
            <a:ext cx="45720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In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autumn</a:t>
            </a:r>
            <a:r>
              <a:rPr lang="en-US" altLang="zh-CN" sz="2800" b="1" dirty="0">
                <a:latin typeface="Times New Roman" panose="02020603050405020304" pitchFamily="18" charset="0"/>
              </a:rPr>
              <a:t>, trees lose their leaves.</a:t>
            </a:r>
            <a:br>
              <a:rPr lang="en-US" altLang="zh-CN" sz="2800" b="1" dirty="0">
                <a:latin typeface="Times New Roman" panose="02020603050405020304" pitchFamily="18" charset="0"/>
              </a:rPr>
            </a:br>
            <a:r>
              <a:rPr lang="en-US" altLang="zh-CN" sz="2800" b="1" dirty="0">
                <a:latin typeface="Times New Roman" panose="02020603050405020304" pitchFamily="18" charset="0"/>
              </a:rPr>
              <a:t>What </a:t>
            </a:r>
            <a:r>
              <a:rPr lang="en-US" altLang="zh-CN" sz="2800" b="1" dirty="0" err="1">
                <a:latin typeface="Times New Roman" panose="02020603050405020304" pitchFamily="18" charset="0"/>
              </a:rPr>
              <a:t>colour</a:t>
            </a:r>
            <a:r>
              <a:rPr lang="en-US" altLang="zh-CN" sz="2800" b="1" dirty="0">
                <a:latin typeface="Times New Roman" panose="02020603050405020304" pitchFamily="18" charset="0"/>
              </a:rPr>
              <a:t> are the leaves?</a:t>
            </a:r>
            <a:br>
              <a:rPr lang="en-US" altLang="zh-CN" sz="2800" b="1" dirty="0">
                <a:latin typeface="Times New Roman" panose="02020603050405020304" pitchFamily="18" charset="0"/>
              </a:rPr>
            </a:b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Yellow, orange and red.</a:t>
            </a:r>
            <a:endParaRPr lang="en-US" altLang="zh-CN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5944" y="1773238"/>
            <a:ext cx="1450181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37160" y="3736976"/>
            <a:ext cx="1487090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5"/>
          <p:cNvSpPr>
            <a:spLocks noChangeArrowheads="1"/>
          </p:cNvSpPr>
          <p:nvPr/>
        </p:nvSpPr>
        <p:spPr bwMode="auto">
          <a:xfrm>
            <a:off x="0" y="836613"/>
            <a:ext cx="2483893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314" name="矩形 7"/>
          <p:cNvSpPr>
            <a:spLocks noChangeArrowheads="1"/>
          </p:cNvSpPr>
          <p:nvPr/>
        </p:nvSpPr>
        <p:spPr bwMode="auto">
          <a:xfrm>
            <a:off x="3569494" y="1039813"/>
            <a:ext cx="28543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Jenny’s summer fun</a:t>
            </a:r>
            <a:endParaRPr lang="zh-CN" altLang="en-US" sz="240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174332" y="1803401"/>
            <a:ext cx="29182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I love summer! In</a:t>
            </a:r>
            <a:br>
              <a:rPr lang="en-US" altLang="zh-CN" sz="2400" b="1" dirty="0">
                <a:latin typeface="Times New Roman" panose="02020603050405020304" pitchFamily="18" charset="0"/>
              </a:rPr>
            </a:br>
            <a:r>
              <a:rPr lang="en-US" altLang="zh-CN" sz="2400" b="1" dirty="0">
                <a:latin typeface="Times New Roman" panose="02020603050405020304" pitchFamily="18" charset="0"/>
              </a:rPr>
              <a:t>summer, I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like to swim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155282" y="3244851"/>
            <a:ext cx="30155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</a:rPr>
              <a:t>I 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like to sit </a:t>
            </a:r>
            <a:r>
              <a:rPr lang="en-US" altLang="zh-CN" sz="2400" b="1">
                <a:latin typeface="Times New Roman" panose="02020603050405020304" pitchFamily="18" charset="0"/>
              </a:rPr>
              <a:t>in the sun.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57375" y="1646238"/>
            <a:ext cx="1614488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5001" y="2933701"/>
            <a:ext cx="1650206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82391" y="4371976"/>
            <a:ext cx="15716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212431" y="4470400"/>
            <a:ext cx="457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</a:rPr>
              <a:t>Summer is hot. I 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like</a:t>
            </a:r>
            <a:b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</a:br>
            <a:r>
              <a:rPr lang="en-US" altLang="zh-CN" sz="2400" b="1">
                <a:latin typeface="Times New Roman" panose="02020603050405020304" pitchFamily="18" charset="0"/>
              </a:rPr>
              <a:t>the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fan</a:t>
            </a:r>
            <a:r>
              <a:rPr lang="en-US" altLang="zh-CN" sz="2400" b="1">
                <a:latin typeface="Times New Roman" panose="02020603050405020304" pitchFamily="18" charset="0"/>
              </a:rPr>
              <a:t>. It's cool.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5"/>
          <p:cNvSpPr>
            <a:spLocks noChangeArrowheads="1"/>
          </p:cNvSpPr>
          <p:nvPr/>
        </p:nvSpPr>
        <p:spPr bwMode="auto">
          <a:xfrm>
            <a:off x="0" y="836613"/>
            <a:ext cx="2402006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38" name="矩形 7"/>
          <p:cNvSpPr>
            <a:spLocks noChangeArrowheads="1"/>
          </p:cNvSpPr>
          <p:nvPr/>
        </p:nvSpPr>
        <p:spPr bwMode="auto">
          <a:xfrm>
            <a:off x="3569494" y="1039813"/>
            <a:ext cx="28543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Jenny’s summer fun</a:t>
            </a:r>
            <a:endParaRPr lang="zh-CN" altLang="en-US" sz="240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174332" y="1803400"/>
            <a:ext cx="441245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What does Jenny like to do in summer?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Jenny /She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likes</a:t>
            </a:r>
            <a:r>
              <a:rPr lang="en-US" altLang="zh-CN" sz="2400" b="1" dirty="0">
                <a:latin typeface="Times New Roman" panose="02020603050405020304" pitchFamily="18" charset="0"/>
              </a:rPr>
              <a:t> to...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57375" y="1646238"/>
            <a:ext cx="1614488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5001" y="2933701"/>
            <a:ext cx="1650206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82391" y="4371976"/>
            <a:ext cx="15716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"/>
          <p:cNvSpPr>
            <a:spLocks noChangeArrowheads="1"/>
          </p:cNvSpPr>
          <p:nvPr/>
        </p:nvSpPr>
        <p:spPr bwMode="auto">
          <a:xfrm>
            <a:off x="0" y="836613"/>
            <a:ext cx="2483893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2" name="矩形 7"/>
          <p:cNvSpPr>
            <a:spLocks noChangeArrowheads="1"/>
          </p:cNvSpPr>
          <p:nvPr/>
        </p:nvSpPr>
        <p:spPr bwMode="auto">
          <a:xfrm>
            <a:off x="3569494" y="1039813"/>
            <a:ext cx="3134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Li Ming’s summer fun</a:t>
            </a:r>
            <a:endParaRPr lang="zh-CN" altLang="en-US" sz="240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174332" y="1803401"/>
            <a:ext cx="29182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</a:rPr>
              <a:t>Sometimes I 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play</a:t>
            </a:r>
            <a:b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</a:br>
            <a:r>
              <a:rPr lang="en-US" altLang="zh-CN" sz="2400" b="1">
                <a:latin typeface="Times New Roman" panose="02020603050405020304" pitchFamily="18" charset="0"/>
              </a:rPr>
              <a:t>sports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</a:rPr>
              <a:t>with my friends.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155281" y="3244851"/>
            <a:ext cx="3098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</a:rPr>
              <a:t>Sometimes I 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fly</a:t>
            </a:r>
            <a:r>
              <a:rPr lang="en-US" altLang="zh-CN" sz="2400" b="1">
                <a:latin typeface="Times New Roman" panose="02020603050405020304" pitchFamily="18" charset="0"/>
              </a:rPr>
              <a:t> a kite.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212431" y="4470400"/>
            <a:ext cx="45720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</a:rPr>
              <a:t>Sometimes I 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like to</a:t>
            </a:r>
            <a:b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</a:b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look</a:t>
            </a:r>
            <a:r>
              <a:rPr lang="en-US" altLang="zh-CN" sz="2400" b="1">
                <a:latin typeface="Times New Roman" panose="02020603050405020304" pitchFamily="18" charset="0"/>
              </a:rPr>
              <a:t> at the clouds.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18097" y="1652589"/>
            <a:ext cx="1484709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44291" y="2876550"/>
            <a:ext cx="1518047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3803" y="4359275"/>
            <a:ext cx="1471613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矩形 5"/>
          <p:cNvSpPr>
            <a:spLocks noChangeArrowheads="1"/>
          </p:cNvSpPr>
          <p:nvPr/>
        </p:nvSpPr>
        <p:spPr bwMode="auto">
          <a:xfrm>
            <a:off x="0" y="836613"/>
            <a:ext cx="2589609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8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6386" name="矩形 7"/>
          <p:cNvSpPr>
            <a:spLocks noChangeArrowheads="1"/>
          </p:cNvSpPr>
          <p:nvPr/>
        </p:nvSpPr>
        <p:spPr bwMode="auto">
          <a:xfrm>
            <a:off x="3569494" y="1039813"/>
            <a:ext cx="31348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Li Ming’s summer fun</a:t>
            </a:r>
            <a:endParaRPr lang="zh-CN" altLang="en-US" sz="2400"/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55006" y="1490663"/>
            <a:ext cx="14859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44291" y="2876550"/>
            <a:ext cx="1518047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3803" y="4359275"/>
            <a:ext cx="1471613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957637" y="1999387"/>
            <a:ext cx="502324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What does Li Ming like to do in summer?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Li Ming /He 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likes</a:t>
            </a:r>
            <a:r>
              <a:rPr lang="en-US" altLang="zh-CN" sz="2400" b="1" dirty="0">
                <a:latin typeface="Times New Roman" panose="02020603050405020304" pitchFamily="18" charset="0"/>
              </a:rPr>
              <a:t> to...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c0948893-6058-49f7-a5ef-22724af06fa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2425</Words>
  <Application>WPS 演示</Application>
  <PresentationFormat>全屏显示(4:3)</PresentationFormat>
  <Paragraphs>148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539</cp:revision>
  <dcterms:created xsi:type="dcterms:W3CDTF">2013-07-01T03:05:00Z</dcterms:created>
  <dcterms:modified xsi:type="dcterms:W3CDTF">2023-03-05T09:18:03Z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53E2AF0F24A04CA19073D66127B32B24</vt:lpwstr>
  </property>
</Properties>
</file>