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283" r:id="rId5"/>
    <p:sldId id="365" r:id="rId6"/>
    <p:sldId id="374" r:id="rId7"/>
    <p:sldId id="375" r:id="rId8"/>
    <p:sldId id="376" r:id="rId9"/>
    <p:sldId id="358" r:id="rId10"/>
    <p:sldId id="369" r:id="rId11"/>
    <p:sldId id="372" r:id="rId12"/>
    <p:sldId id="373" r:id="rId13"/>
    <p:sldId id="316" r:id="rId14"/>
    <p:sldId id="3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111E17F9-982D-45F8-A280-72CBEA3C6D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562062E4-0E62-4E97-8EDC-E9BBFD906B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E75281A-F4CE-42FC-9F03-CC3607CD59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062E4-0E62-4E97-8EDC-E9BBFD906B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6FFA3E3-29DD-4D23-ADAD-2ADCDFF033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213756" y="1776206"/>
            <a:ext cx="5884625" cy="1775176"/>
            <a:chOff x="358514" y="1879651"/>
            <a:chExt cx="5364818" cy="1778289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584770" y="1879651"/>
              <a:ext cx="2941884" cy="832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3 Lesson 17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358514" y="2948813"/>
              <a:ext cx="5364818" cy="709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 dirty="0" smtClean="0">
                  <a:latin typeface="Times New Roman" panose="02020603050405020304" pitchFamily="18" charset="0"/>
                </a:rPr>
                <a:t>Danny's 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Summer Holiday</a:t>
              </a:r>
              <a:endPara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8"/>
            <a:ext cx="3045619" cy="463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"/>
          <p:cNvSpPr>
            <a:spLocks noChangeArrowheads="1"/>
          </p:cNvSpPr>
          <p:nvPr/>
        </p:nvSpPr>
        <p:spPr bwMode="auto">
          <a:xfrm>
            <a:off x="164307" y="863600"/>
            <a:ext cx="40993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Write "will" or "will not"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1462088" y="2135188"/>
            <a:ext cx="724138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Freddie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go to a summer camp this year.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He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arrive in early June.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He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meet students from different countries.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He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go swimming.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He and the other students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learn about the animals and plants.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39013" y="5393294"/>
            <a:ext cx="1364456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09850" y="2181225"/>
            <a:ext cx="6623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will</a:t>
            </a:r>
            <a:endParaRPr lang="zh-CN" altLang="en-US" sz="2400">
              <a:solidFill>
                <a:srgbClr val="0000FF"/>
              </a:solidFill>
            </a:endParaRPr>
          </a:p>
          <a:p>
            <a:pPr eaLnBrk="0" hangingPunct="0"/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97857" y="2751138"/>
            <a:ext cx="11673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will not</a:t>
            </a:r>
            <a:endParaRPr lang="zh-CN" altLang="en-US" sz="2400">
              <a:solidFill>
                <a:srgbClr val="0000FF"/>
              </a:solidFill>
            </a:endParaRPr>
          </a:p>
          <a:p>
            <a:pPr eaLnBrk="0" hangingPunct="0"/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41923" y="3294063"/>
            <a:ext cx="6623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will</a:t>
            </a:r>
            <a:endParaRPr lang="zh-CN" altLang="en-US" sz="2400">
              <a:solidFill>
                <a:srgbClr val="0000FF"/>
              </a:solidFill>
            </a:endParaRPr>
          </a:p>
          <a:p>
            <a:pPr eaLnBrk="0" hangingPunct="0"/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25254" y="3822701"/>
            <a:ext cx="6623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will</a:t>
            </a:r>
            <a:endParaRPr lang="zh-CN" altLang="en-US" sz="2400">
              <a:solidFill>
                <a:srgbClr val="0000FF"/>
              </a:solidFill>
            </a:endParaRPr>
          </a:p>
          <a:p>
            <a:pPr eaLnBrk="0" hangingPunct="0"/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63629" y="4373563"/>
            <a:ext cx="6623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will</a:t>
            </a:r>
            <a:endParaRPr lang="zh-CN" altLang="en-US" sz="2400">
              <a:solidFill>
                <a:srgbClr val="0000FF"/>
              </a:solidFill>
            </a:endParaRPr>
          </a:p>
          <a:p>
            <a:pPr eaLnBrk="0" hangingPunct="0"/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868363"/>
            <a:ext cx="3334941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7573" y="2374256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961901" y="3352801"/>
          <a:ext cx="7671460" cy="2670177"/>
        </p:xfrm>
        <a:graphic>
          <a:graphicData uri="http://schemas.openxmlformats.org/drawingml/2006/table">
            <a:tbl>
              <a:tblPr/>
              <a:tblGrid>
                <a:gridCol w="3901066"/>
                <a:gridCol w="1756117"/>
                <a:gridCol w="2014277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27574" y="1419225"/>
            <a:ext cx="617220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</a:t>
            </a:r>
            <a:r>
              <a:rPr lang="en-US" altLang="zh-CN" sz="32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 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144316" y="2586039"/>
            <a:ext cx="7628334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Finish your exercise book Lesson 17.</a:t>
            </a:r>
            <a:endParaRPr lang="en-US" altLang="zh-CN" sz="2800" dirty="0">
              <a:solidFill>
                <a:srgbClr val="CC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-1" y="854076"/>
            <a:ext cx="3146961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5"/>
          <p:cNvSpPr>
            <a:spLocks noChangeArrowheads="1"/>
          </p:cNvSpPr>
          <p:nvPr/>
        </p:nvSpPr>
        <p:spPr bwMode="auto">
          <a:xfrm>
            <a:off x="0" y="836613"/>
            <a:ext cx="288570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 -up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835819" y="1528763"/>
            <a:ext cx="3278981" cy="1038225"/>
          </a:xfrm>
          <a:prstGeom prst="wedgeRoundRectCallout">
            <a:avLst>
              <a:gd name="adj1" fmla="val 37875"/>
              <a:gd name="adj2" fmla="val 76699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What will you do this summer holiday, Danny?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5578079" y="2079625"/>
            <a:ext cx="1733550" cy="717550"/>
          </a:xfrm>
          <a:prstGeom prst="wedgeRoundRectCallout">
            <a:avLst>
              <a:gd name="adj1" fmla="val -47653"/>
              <a:gd name="adj2" fmla="val 8503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03094" y="2290763"/>
            <a:ext cx="312181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Let me see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363141" y="3495675"/>
            <a:ext cx="2844403" cy="604838"/>
          </a:xfrm>
          <a:prstGeom prst="wedgeRoundRectCallout">
            <a:avLst>
              <a:gd name="adj1" fmla="val 59722"/>
              <a:gd name="adj2" fmla="val -8953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Will you swim in the sea?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5884069" y="3779839"/>
            <a:ext cx="1941770" cy="725487"/>
          </a:xfrm>
          <a:prstGeom prst="wedgeRoundRectCallout">
            <a:avLst>
              <a:gd name="adj1" fmla="val -58421"/>
              <a:gd name="adj2" fmla="val -8230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84068" y="3798094"/>
            <a:ext cx="2072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No, I will not.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4" name="图片 9" descr="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38525" y="2974976"/>
            <a:ext cx="2196704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407194" y="4926014"/>
            <a:ext cx="3233738" cy="604837"/>
          </a:xfrm>
          <a:prstGeom prst="wedgeRoundRectCallout">
            <a:avLst>
              <a:gd name="adj1" fmla="val 38954"/>
              <a:gd name="adj2" fmla="val -102875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Will you visit your family?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6149579" y="5114925"/>
            <a:ext cx="1676260" cy="725488"/>
          </a:xfrm>
          <a:prstGeom prst="wedgeRoundRectCallout">
            <a:avLst>
              <a:gd name="adj1" fmla="val -42356"/>
              <a:gd name="adj2" fmla="val -80449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Yes, I will.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1" grpId="0" animBg="1"/>
      <p:bldP spid="12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0" y="836613"/>
            <a:ext cx="2648197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learn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08598" y="2368550"/>
            <a:ext cx="532090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Danny will swim in the sea.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环形箭头 9"/>
          <p:cNvSpPr/>
          <p:nvPr/>
        </p:nvSpPr>
        <p:spPr bwMode="auto">
          <a:xfrm>
            <a:off x="1986801" y="1963270"/>
            <a:ext cx="1099298" cy="131781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6147"/>
              <a:gd name="adj5" fmla="val 12500"/>
            </a:avLst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984897" y="2581275"/>
            <a:ext cx="484584" cy="444500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84797" y="4110039"/>
            <a:ext cx="4572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Danny will swim in the sea.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132410" y="3214689"/>
            <a:ext cx="45383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Danny</a:t>
            </a:r>
            <a:r>
              <a:rPr lang="en-US" altLang="zh-CN" sz="2800" b="1" dirty="0">
                <a:latin typeface="Times New Roman" panose="02020603050405020304" pitchFamily="18" charset="0"/>
              </a:rPr>
              <a:t> swim in the sea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右箭头 13"/>
          <p:cNvSpPr>
            <a:spLocks noChangeArrowheads="1"/>
          </p:cNvSpPr>
          <p:nvPr/>
        </p:nvSpPr>
        <p:spPr bwMode="auto">
          <a:xfrm>
            <a:off x="5576888" y="2730501"/>
            <a:ext cx="645319" cy="201613"/>
          </a:xfrm>
          <a:prstGeom prst="rightArrow">
            <a:avLst>
              <a:gd name="adj1" fmla="val 50000"/>
              <a:gd name="adj2" fmla="val 4998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右箭头 14"/>
          <p:cNvSpPr>
            <a:spLocks noChangeArrowheads="1"/>
          </p:cNvSpPr>
          <p:nvPr/>
        </p:nvSpPr>
        <p:spPr bwMode="auto">
          <a:xfrm>
            <a:off x="5953125" y="4468813"/>
            <a:ext cx="646510" cy="201612"/>
          </a:xfrm>
          <a:prstGeom prst="rightArrow">
            <a:avLst>
              <a:gd name="adj1" fmla="val 50000"/>
              <a:gd name="adj2" fmla="val 5008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850856" y="3419475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一般疑问句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63953" y="431165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否定句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491288" y="2549526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肯定句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右箭头 18"/>
          <p:cNvSpPr>
            <a:spLocks noChangeArrowheads="1"/>
          </p:cNvSpPr>
          <p:nvPr/>
        </p:nvSpPr>
        <p:spPr bwMode="auto">
          <a:xfrm>
            <a:off x="5832873" y="3568701"/>
            <a:ext cx="645319" cy="201613"/>
          </a:xfrm>
          <a:prstGeom prst="rightArrow">
            <a:avLst>
              <a:gd name="adj1" fmla="val 50000"/>
              <a:gd name="adj2" fmla="val 4998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2"/>
          <p:cNvGrpSpPr/>
          <p:nvPr/>
        </p:nvGrpSpPr>
        <p:grpSpPr bwMode="auto">
          <a:xfrm>
            <a:off x="3215881" y="3916364"/>
            <a:ext cx="722346" cy="1393755"/>
            <a:chOff x="4206567" y="4535250"/>
            <a:chExt cx="962914" cy="1393617"/>
          </a:xfrm>
        </p:grpSpPr>
        <p:sp>
          <p:nvSpPr>
            <p:cNvPr id="10254" name="矩形 20"/>
            <p:cNvSpPr>
              <a:spLocks noChangeArrowheads="1"/>
            </p:cNvSpPr>
            <p:nvPr/>
          </p:nvSpPr>
          <p:spPr bwMode="auto">
            <a:xfrm>
              <a:off x="4206567" y="5221051"/>
              <a:ext cx="932100" cy="70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4000" b="1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∧</a:t>
              </a:r>
              <a:endParaRPr lang="zh-CN" altLang="en-US" sz="400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55" name="矩形 21"/>
            <p:cNvSpPr>
              <a:spLocks noChangeArrowheads="1"/>
            </p:cNvSpPr>
            <p:nvPr/>
          </p:nvSpPr>
          <p:spPr bwMode="auto">
            <a:xfrm>
              <a:off x="4256613" y="4535250"/>
              <a:ext cx="912868" cy="523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b="1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not</a:t>
              </a:r>
              <a:endParaRPr lang="zh-CN" altLang="en-US" sz="280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1" grpId="0" animBg="1"/>
      <p:bldP spid="12" grpId="0" build="allAtOnce"/>
      <p:bldP spid="13" grpId="0"/>
      <p:bldP spid="14" grpId="0" animBg="1"/>
      <p:bldP spid="15" grpId="0" animBg="1"/>
      <p:bldP spid="16" grpId="0"/>
      <p:bldP spid="17" grpId="0"/>
      <p:bldP spid="18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73703" y="264617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8832" y="1947864"/>
            <a:ext cx="1778794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6450" y="4357689"/>
            <a:ext cx="1864519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乘号 3"/>
          <p:cNvSpPr/>
          <p:nvPr/>
        </p:nvSpPr>
        <p:spPr bwMode="auto">
          <a:xfrm>
            <a:off x="2370535" y="5245101"/>
            <a:ext cx="1038225" cy="1317625"/>
          </a:xfrm>
          <a:prstGeom prst="mathMultiply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31506" y="2058989"/>
            <a:ext cx="39640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Will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Danny</a:t>
            </a:r>
            <a:r>
              <a:rPr lang="en-US" altLang="zh-CN" sz="2400" b="1" dirty="0">
                <a:latin typeface="Times New Roman" panose="02020603050405020304" pitchFamily="18" charset="0"/>
              </a:rPr>
              <a:t> swim in the sea?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Yes. She will swim in the sea.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445794" y="4335463"/>
            <a:ext cx="47083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Will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Danny</a:t>
            </a:r>
            <a:r>
              <a:rPr lang="en-US" altLang="zh-CN" sz="2400" b="1" dirty="0">
                <a:latin typeface="Times New Roman" panose="02020603050405020304" pitchFamily="18" charset="0"/>
              </a:rPr>
              <a:t> play on the beach?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No. She will not play on the beach.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31506" y="2058988"/>
            <a:ext cx="40815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Will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Li Ming</a:t>
            </a:r>
            <a:r>
              <a:rPr lang="en-US" altLang="zh-CN" sz="2400" b="1">
                <a:latin typeface="Times New Roman" panose="02020603050405020304" pitchFamily="18" charset="0"/>
              </a:rPr>
              <a:t> visit his uncle?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No. He will not visit his uncle.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445794" y="4335463"/>
            <a:ext cx="42026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Will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Li Ming</a:t>
            </a:r>
            <a:r>
              <a:rPr lang="en-US" altLang="zh-CN" sz="2400" b="1">
                <a:latin typeface="Times New Roman" panose="02020603050405020304" pitchFamily="18" charset="0"/>
              </a:rPr>
              <a:t> meet his friends?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Yes. He will meet his friends.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88344" y="1949450"/>
            <a:ext cx="175736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56198" y="4116388"/>
            <a:ext cx="1821656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乘号 3"/>
          <p:cNvSpPr/>
          <p:nvPr/>
        </p:nvSpPr>
        <p:spPr bwMode="auto">
          <a:xfrm>
            <a:off x="2409825" y="2622551"/>
            <a:ext cx="1039416" cy="1317625"/>
          </a:xfrm>
          <a:prstGeom prst="mathMultiply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31506" y="2058988"/>
            <a:ext cx="34483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Will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Danny fly a kite</a:t>
            </a:r>
            <a:r>
              <a:rPr lang="en-US" altLang="zh-CN" sz="2400" b="1">
                <a:latin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No. He will not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fly a kite</a:t>
            </a:r>
            <a:r>
              <a:rPr lang="en-US" altLang="zh-CN" sz="2400" b="1">
                <a:latin typeface="Times New Roman" panose="02020603050405020304" pitchFamily="18" charset="0"/>
              </a:rPr>
              <a:t>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445794" y="4335463"/>
            <a:ext cx="4665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Will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Danny learn to play football</a:t>
            </a:r>
            <a:r>
              <a:rPr lang="en-US" altLang="zh-CN" sz="2400" b="1">
                <a:latin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Yes. He will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learn to play football</a:t>
            </a:r>
            <a:r>
              <a:rPr lang="en-US" altLang="zh-CN" sz="2400" b="1">
                <a:latin typeface="Times New Roman" panose="02020603050405020304" pitchFamily="18" charset="0"/>
              </a:rPr>
              <a:t>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8579" y="4016375"/>
            <a:ext cx="13144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944" y="1841501"/>
            <a:ext cx="1491854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乘号 3"/>
          <p:cNvSpPr/>
          <p:nvPr/>
        </p:nvSpPr>
        <p:spPr bwMode="auto">
          <a:xfrm>
            <a:off x="2188369" y="2581276"/>
            <a:ext cx="1039416" cy="1317625"/>
          </a:xfrm>
          <a:prstGeom prst="mathMultiply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434442" y="1682751"/>
            <a:ext cx="563641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forest              beach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really         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clever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sea                  meet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1153715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2772967" y="2728914"/>
            <a:ext cx="1153715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0" y="836613"/>
            <a:ext cx="243444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Read and circle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 animBg="1"/>
      <p:bldP spid="1024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"/>
          <p:cNvSpPr>
            <a:spLocks noChangeArrowheads="1"/>
          </p:cNvSpPr>
          <p:nvPr/>
        </p:nvSpPr>
        <p:spPr bwMode="auto">
          <a:xfrm>
            <a:off x="0" y="836613"/>
            <a:ext cx="285007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Ask and answer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60980" y="1879600"/>
            <a:ext cx="591047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Will Danny learn to fly?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he will.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Will Danny play with Li Ming?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he will.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 Is Danny clever?</a:t>
            </a:r>
            <a:b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he is.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0" y="836613"/>
            <a:ext cx="304008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Read and tick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6" name="矩形 2"/>
          <p:cNvSpPr>
            <a:spLocks noChangeArrowheads="1"/>
          </p:cNvSpPr>
          <p:nvPr/>
        </p:nvSpPr>
        <p:spPr bwMode="auto">
          <a:xfrm>
            <a:off x="1994297" y="1368425"/>
            <a:ext cx="593842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Freddie will...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□ play sports            □ make new friend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□ go shopping          □ go skating 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□ go water skiing     □ cook a meal 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□ go swimming        □ send emails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□ fly a kite                □ watch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TV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25435" y="4753769"/>
            <a:ext cx="2214563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43844" y="3149601"/>
            <a:ext cx="38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√</a:t>
            </a:r>
            <a:endParaRPr lang="zh-CN" altLang="en-US" sz="280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47417" y="2038351"/>
            <a:ext cx="38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√</a:t>
            </a:r>
            <a:endParaRPr lang="zh-CN" altLang="en-US" sz="280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033588" y="3656014"/>
            <a:ext cx="38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√</a:t>
            </a:r>
            <a:endParaRPr lang="zh-CN" altLang="en-US" sz="280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26444" y="3136900"/>
            <a:ext cx="38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√</a:t>
            </a:r>
            <a:endParaRPr lang="zh-CN" altLang="en-US" sz="280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09775" y="1998664"/>
            <a:ext cx="38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√</a:t>
            </a:r>
            <a:endParaRPr lang="zh-CN" altLang="en-US" sz="280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c261beda-2db8-48ca-a2aa-772e56d5753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2546</Words>
  <Application>WPS 演示</Application>
  <PresentationFormat>全屏显示(4:3)</PresentationFormat>
  <Paragraphs>147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619</cp:revision>
  <dcterms:created xsi:type="dcterms:W3CDTF">2013-07-01T03:05:00Z</dcterms:created>
  <dcterms:modified xsi:type="dcterms:W3CDTF">2023-03-05T09:21:38Z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D375A7A1172C4DCDA620D43323C6B146</vt:lpwstr>
  </property>
</Properties>
</file>