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351" r:id="rId5"/>
    <p:sldId id="333" r:id="rId6"/>
    <p:sldId id="335" r:id="rId7"/>
    <p:sldId id="347" r:id="rId8"/>
    <p:sldId id="348" r:id="rId9"/>
    <p:sldId id="349" r:id="rId10"/>
    <p:sldId id="342" r:id="rId11"/>
    <p:sldId id="343" r:id="rId12"/>
    <p:sldId id="345" r:id="rId13"/>
    <p:sldId id="316" r:id="rId14"/>
    <p:sldId id="314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F3FC"/>
    <a:srgbClr val="0000FF"/>
    <a:srgbClr val="E6FBFE"/>
    <a:srgbClr val="57D2E3"/>
    <a:srgbClr val="21B1C5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40F595C-6486-4D98-A6F8-FE76E3251E3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94CE717-24BF-44C4-9CDD-595F3035678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9821544-4A42-49FF-BB1B-9DC399C17F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CE717-24BF-44C4-9CDD-595F303567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1DFB276-7FA0-406A-90E5-37F8A248EC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700644" y="2033237"/>
            <a:ext cx="5397738" cy="1661049"/>
            <a:chOff x="802347" y="2137117"/>
            <a:chExt cx="4921508" cy="1663174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603844" y="2137117"/>
              <a:ext cx="3234627" cy="83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4 Lesson 24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802347" y="3091500"/>
              <a:ext cx="4921508" cy="708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4000" b="1" dirty="0" smtClean="0">
                  <a:latin typeface="Times New Roman" panose="02020603050405020304" pitchFamily="18" charset="0"/>
                </a:rPr>
                <a:t>Danny's 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Surprise </a:t>
              </a:r>
              <a:r>
                <a:rPr lang="en-US" altLang="zh-CN" sz="4000" b="1" dirty="0" smtClean="0">
                  <a:latin typeface="Times New Roman" panose="02020603050405020304" pitchFamily="18" charset="0"/>
                </a:rPr>
                <a:t>Cake</a:t>
              </a:r>
              <a:endParaRPr lang="en-US" altLang="zh-CN" sz="4000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538288"/>
            <a:ext cx="3045619" cy="4648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5"/>
          <p:cNvSpPr>
            <a:spLocks noChangeArrowheads="1"/>
          </p:cNvSpPr>
          <p:nvPr/>
        </p:nvSpPr>
        <p:spPr bwMode="auto">
          <a:xfrm>
            <a:off x="2588419" y="1490420"/>
            <a:ext cx="5141613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Say something about the pictures.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0" name="矩形 5"/>
          <p:cNvSpPr>
            <a:spLocks noChangeArrowheads="1"/>
          </p:cNvSpPr>
          <p:nvPr/>
        </p:nvSpPr>
        <p:spPr bwMode="auto">
          <a:xfrm>
            <a:off x="427434" y="1028701"/>
            <a:ext cx="2731401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Retell and act the story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1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91791" y="2344739"/>
            <a:ext cx="1596628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53991" y="2311401"/>
            <a:ext cx="1600200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49528" y="2001839"/>
            <a:ext cx="1813322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4887" y="4371975"/>
            <a:ext cx="1691879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48063" y="4437063"/>
            <a:ext cx="166568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9566" y="4033838"/>
            <a:ext cx="120015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-1" y="868363"/>
            <a:ext cx="451008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Summary and evaluation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206939" y="2602806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822126" y="3352801"/>
          <a:ext cx="7870612" cy="2670177"/>
        </p:xfrm>
        <a:graphic>
          <a:graphicData uri="http://schemas.openxmlformats.org/drawingml/2006/table">
            <a:tbl>
              <a:tblPr/>
              <a:tblGrid>
                <a:gridCol w="4002338"/>
                <a:gridCol w="1801707"/>
                <a:gridCol w="2066567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527574" y="1419225"/>
            <a:ext cx="6172200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have you learned in this class?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111844" y="2521281"/>
            <a:ext cx="62865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44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Try to retell the story</a:t>
            </a:r>
            <a:r>
              <a:rPr lang="en-US" altLang="zh-CN" sz="4400" dirty="0" smtClean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 </a:t>
            </a:r>
            <a:endParaRPr lang="en-US" altLang="zh-CN" sz="44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458" name="矩形 3"/>
          <p:cNvSpPr>
            <a:spLocks noChangeArrowheads="1"/>
          </p:cNvSpPr>
          <p:nvPr/>
        </p:nvSpPr>
        <p:spPr bwMode="auto">
          <a:xfrm>
            <a:off x="392110" y="996580"/>
            <a:ext cx="2481719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云形标注 4"/>
          <p:cNvSpPr>
            <a:spLocks noChangeArrowheads="1"/>
          </p:cNvSpPr>
          <p:nvPr/>
        </p:nvSpPr>
        <p:spPr bwMode="auto">
          <a:xfrm>
            <a:off x="1446610" y="2051050"/>
            <a:ext cx="2751534" cy="2743200"/>
          </a:xfrm>
          <a:prstGeom prst="cloudCallout">
            <a:avLst>
              <a:gd name="adj1" fmla="val 68074"/>
              <a:gd name="adj2" fmla="val 54977"/>
            </a:avLst>
          </a:prstGeom>
          <a:solidFill>
            <a:srgbClr val="B2F3F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8" name="矩形 5"/>
          <p:cNvSpPr>
            <a:spLocks noChangeArrowheads="1"/>
          </p:cNvSpPr>
          <p:nvPr/>
        </p:nvSpPr>
        <p:spPr bwMode="auto">
          <a:xfrm>
            <a:off x="0" y="836613"/>
            <a:ext cx="249381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Warm-up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31556" y="4313238"/>
            <a:ext cx="12715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5210175" y="3322639"/>
            <a:ext cx="3066926" cy="847725"/>
          </a:xfrm>
          <a:prstGeom prst="wedgeRoundRectCallout">
            <a:avLst>
              <a:gd name="adj1" fmla="val -34241"/>
              <a:gd name="adj2" fmla="val 7565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233988" y="3556000"/>
            <a:ext cx="2893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 special cake!</a:t>
            </a:r>
            <a:endParaRPr lang="zh-CN" altLang="en-US" sz="2400" dirty="0"/>
          </a:p>
        </p:txBody>
      </p:sp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50269" y="2546350"/>
            <a:ext cx="141446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0" y="836613"/>
            <a:ext cx="265447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2" name="矩形 5"/>
          <p:cNvSpPr>
            <a:spLocks noChangeArrowheads="1"/>
          </p:cNvSpPr>
          <p:nvPr/>
        </p:nvSpPr>
        <p:spPr bwMode="auto">
          <a:xfrm>
            <a:off x="3498305" y="1112043"/>
            <a:ext cx="275999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Fast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75910" y="3440114"/>
            <a:ext cx="535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What're the surprises in Danny's cake?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 flipH="1">
            <a:off x="2654479" y="2751138"/>
            <a:ext cx="2085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Two.</a:t>
            </a:r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18760" y="1992314"/>
            <a:ext cx="6457281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surprises are there in Danny's cake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677101" y="4183063"/>
            <a:ext cx="6466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It has no sugar and every cake has a dollar in it.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7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037" y="2681357"/>
            <a:ext cx="2015729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62533" y="28413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5" name="矩形 5"/>
          <p:cNvSpPr>
            <a:spLocks noChangeArrowheads="1"/>
          </p:cNvSpPr>
          <p:nvPr/>
        </p:nvSpPr>
        <p:spPr bwMode="auto">
          <a:xfrm>
            <a:off x="0" y="836612"/>
            <a:ext cx="2660073" cy="75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66" name="矩形 5"/>
          <p:cNvSpPr>
            <a:spLocks noChangeArrowheads="1"/>
          </p:cNvSpPr>
          <p:nvPr/>
        </p:nvSpPr>
        <p:spPr bwMode="auto">
          <a:xfrm>
            <a:off x="3502818" y="1170782"/>
            <a:ext cx="321861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3125529" y="2224704"/>
            <a:ext cx="550783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Why does Danny make a cake?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 makes the cake for the class party.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does Danny need for the cake?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Flour, eggs, water, milk, salt and a spoon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17" y="2407316"/>
            <a:ext cx="2050256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5"/>
          <p:cNvSpPr>
            <a:spLocks noChangeArrowheads="1"/>
          </p:cNvSpPr>
          <p:nvPr/>
        </p:nvSpPr>
        <p:spPr bwMode="auto">
          <a:xfrm>
            <a:off x="0" y="836613"/>
            <a:ext cx="2683823" cy="730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0" name="矩形 5"/>
          <p:cNvSpPr>
            <a:spLocks noChangeArrowheads="1"/>
          </p:cNvSpPr>
          <p:nvPr/>
        </p:nvSpPr>
        <p:spPr bwMode="auto">
          <a:xfrm>
            <a:off x="3502817" y="1170782"/>
            <a:ext cx="311173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2861954" y="2304926"/>
            <a:ext cx="581890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Does Danny make a picture on the cake?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he does.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Why does Danny walk slowly to school 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Because the cake is heavy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950" y="2606675"/>
            <a:ext cx="2214563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5"/>
          <p:cNvSpPr>
            <a:spLocks noChangeArrowheads="1"/>
          </p:cNvSpPr>
          <p:nvPr/>
        </p:nvSpPr>
        <p:spPr bwMode="auto">
          <a:xfrm>
            <a:off x="0" y="836613"/>
            <a:ext cx="2826327" cy="69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3502818" y="895351"/>
            <a:ext cx="3349243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2826327" y="2007818"/>
            <a:ext cx="6222669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Who brings the ice cream 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Mr. Wood.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Does Jenny bring any cookies?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she does.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does every cookie look like?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Every cookie looks like a student in the class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4557" y="2736048"/>
            <a:ext cx="22860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5"/>
          <p:cNvSpPr>
            <a:spLocks noChangeArrowheads="1"/>
          </p:cNvSpPr>
          <p:nvPr/>
        </p:nvSpPr>
        <p:spPr bwMode="auto">
          <a:xfrm>
            <a:off x="0" y="836613"/>
            <a:ext cx="2958704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38" name="矩形 5"/>
          <p:cNvSpPr>
            <a:spLocks noChangeArrowheads="1"/>
          </p:cNvSpPr>
          <p:nvPr/>
        </p:nvSpPr>
        <p:spPr bwMode="auto">
          <a:xfrm>
            <a:off x="3502818" y="1086355"/>
            <a:ext cx="3277991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3289558" y="2256699"/>
            <a:ext cx="547443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Who send a piece of cake to Li Ming?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Mr. Wood.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Does Li Ming get a letter too?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he does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0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419" y="2897188"/>
            <a:ext cx="227528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"/>
          <p:cNvSpPr>
            <a:spLocks noChangeArrowheads="1"/>
          </p:cNvSpPr>
          <p:nvPr/>
        </p:nvSpPr>
        <p:spPr bwMode="auto">
          <a:xfrm>
            <a:off x="0" y="836613"/>
            <a:ext cx="2968831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2" name="矩形 5"/>
          <p:cNvSpPr>
            <a:spLocks noChangeArrowheads="1"/>
          </p:cNvSpPr>
          <p:nvPr/>
        </p:nvSpPr>
        <p:spPr bwMode="auto">
          <a:xfrm>
            <a:off x="2968831" y="1361149"/>
            <a:ext cx="3741129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3" name="矩形 4"/>
          <p:cNvSpPr>
            <a:spLocks noChangeArrowheads="1"/>
          </p:cNvSpPr>
          <p:nvPr/>
        </p:nvSpPr>
        <p:spPr bwMode="auto">
          <a:xfrm>
            <a:off x="985651" y="2402818"/>
            <a:ext cx="590907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What can you learn from the story?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矩形 5"/>
          <p:cNvSpPr>
            <a:spLocks noChangeArrowheads="1"/>
          </p:cNvSpPr>
          <p:nvPr/>
        </p:nvSpPr>
        <p:spPr bwMode="auto">
          <a:xfrm>
            <a:off x="1950244" y="3557588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6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3600" b="1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55556" y="3336925"/>
            <a:ext cx="13144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85651" y="3232854"/>
            <a:ext cx="58311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Everyone likes a surprise. 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We should do everything carefully.   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48296" y="1288396"/>
            <a:ext cx="77045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C00000"/>
                </a:solidFill>
                <a:latin typeface="Times New Roman" panose="02020603050405020304" pitchFamily="18" charset="0"/>
              </a:rPr>
              <a:t>Read 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</a:rPr>
              <a:t>the</a:t>
            </a: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</a:rPr>
              <a:t>story again </a:t>
            </a:r>
            <a:r>
              <a:rPr lang="en-US" altLang="zh-CN" sz="2800">
                <a:solidFill>
                  <a:srgbClr val="C00000"/>
                </a:solidFill>
                <a:latin typeface="Times New Roman" panose="02020603050405020304" pitchFamily="18" charset="0"/>
              </a:rPr>
              <a:t>and check the words you meet.</a:t>
            </a:r>
            <a:endParaRPr lang="en-US" altLang="zh-CN" sz="28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274094" y="21193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sugar               send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slowly             special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piece                address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2751535" y="3719513"/>
            <a:ext cx="1426369" cy="573087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408885" y="2695576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451748" y="3251201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2740819" y="2703514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784873" y="3273425"/>
            <a:ext cx="1426369" cy="4349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4500563" y="3794126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PP_MARK_KEY" val="5ed9a721-8f81-40ad-b3a2-5f96ec59bcd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2245</Words>
  <Application>WPS 演示</Application>
  <PresentationFormat>全屏显示(4:3)</PresentationFormat>
  <Paragraphs>117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588</cp:revision>
  <dcterms:created xsi:type="dcterms:W3CDTF">2013-07-01T03:05:00Z</dcterms:created>
  <dcterms:modified xsi:type="dcterms:W3CDTF">2023-03-05T09:28:28Z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55CEE46AD2554F88810AB0B4F9C6240B</vt:lpwstr>
  </property>
</Properties>
</file>