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7"/>
  </p:notesMasterIdLst>
  <p:sldIdLst>
    <p:sldId id="361" r:id="rId3"/>
    <p:sldId id="290" r:id="rId4"/>
    <p:sldId id="270" r:id="rId5"/>
    <p:sldId id="307" r:id="rId6"/>
    <p:sldId id="354" r:id="rId8"/>
    <p:sldId id="349" r:id="rId9"/>
    <p:sldId id="364" r:id="rId10"/>
    <p:sldId id="362" r:id="rId11"/>
    <p:sldId id="363" r:id="rId12"/>
    <p:sldId id="365" r:id="rId13"/>
    <p:sldId id="345" r:id="rId14"/>
    <p:sldId id="347" r:id="rId15"/>
  </p:sldIdLst>
  <p:sldSz cx="9144000" cy="6858000" type="screen4x3"/>
  <p:notesSz cx="6858000" cy="9144000"/>
  <p:custDataLst>
    <p:tags r:id="rId19"/>
  </p:custDataLst>
  <p:defaultTextStyle>
    <a:defPPr>
      <a:defRPr lang="zh-CN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99FF"/>
    <a:srgbClr val="006600"/>
    <a:srgbClr val="6600CC"/>
    <a:srgbClr val="3333FF"/>
    <a:srgbClr val="CC006A"/>
    <a:srgbClr val="644B7A"/>
    <a:srgbClr val="249F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7" autoAdjust="0"/>
    <p:restoredTop sz="94659" autoAdjust="0"/>
  </p:normalViewPr>
  <p:slideViewPr>
    <p:cSldViewPr snapToGrid="0" snapToObjects="1"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98EC100-868A-452B-9211-9FD8244ACAD9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fld id="{697E1DFF-0926-48BC-81A5-8633B114409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7E1DFF-0926-48BC-81A5-8633B11440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B409F3-541D-4CA2-88F3-FECB908350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7D2040-B6C1-4E7C-B09C-895F43C0A37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0EDEF-FF49-451B-8304-40D9DCB8150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618D0F-0C82-4BFC-B58F-00B72F880C1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F5C66-0E88-4E5F-8947-FD853F38A6C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176F7C-036B-4DDC-9533-D0B9141A6C6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85715D-B275-4426-B194-8DA60BCD748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99B8A0-A7BF-4E14-BAF6-05DBDF1F9A9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DD1B0D-BB9F-4D37-9D38-37A4C23869E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B7D46E-90A5-435D-83A7-CF2059C000B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5C5B53-0E23-4CE0-8637-A3C6DA72F9C6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3545CF-B0E7-45CC-A24E-65759FCBD0C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878E3B-869B-494E-834B-63DA0E9AD861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6ACB5F-3375-4729-806A-5A1DE70F8EF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72A851-49EF-423F-BFC1-8537F061FFB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6FA964-9B28-4969-8DEA-17DDBE89BB9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258450-32E9-47B9-85E4-ECC12F2AA851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4D68F9-7112-49F4-9C6A-56DE2ED41D8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37E531-6D5D-4076-850F-C38118362EF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93E5E0-06A7-4D7F-8D1C-40153C67E57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C02CE-8797-4AD5-9EF5-245AF62E3BE6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B5BD17-9281-4F01-A1D1-112BFE3FE14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A60577C-D60A-42FD-ADAB-712781FDBEA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kumimoji="1"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649541C2-B9FD-42E8-B124-6CDC5708238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hyperlink" Target="1.Listen%20and%20circle.mp4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hyperlink" Target="2.Listen%20and%20write.mp4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hyperlink" Target="8.Read%20and%20answer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0" y="0"/>
            <a:ext cx="9144000" cy="5383213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B7E0EC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pic>
        <p:nvPicPr>
          <p:cNvPr id="3075" name="图片 23" descr="草地001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4856162"/>
            <a:ext cx="9144000" cy="200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图片 24" descr="小花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153534">
            <a:off x="7671182" y="5367338"/>
            <a:ext cx="1009650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" name="AutoShape 508"/>
          <p:cNvSpPr>
            <a:spLocks noChangeArrowheads="1"/>
          </p:cNvSpPr>
          <p:nvPr/>
        </p:nvSpPr>
        <p:spPr bwMode="auto">
          <a:xfrm>
            <a:off x="495876" y="1061061"/>
            <a:ext cx="8152248" cy="2165538"/>
          </a:xfrm>
          <a:prstGeom prst="roundRect">
            <a:avLst>
              <a:gd name="adj" fmla="val 5074"/>
            </a:avLst>
          </a:prstGeom>
          <a:solidFill>
            <a:srgbClr val="FFFFFF"/>
          </a:solidFill>
          <a:ln w="57150" cmpd="sng">
            <a:noFill/>
            <a:round/>
          </a:ln>
          <a:effectLst>
            <a:innerShdw blurRad="123825" dist="88900" dir="13500000">
              <a:srgbClr val="FFFF00">
                <a:alpha val="50000"/>
              </a:srgbClr>
            </a:inn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defRPr/>
            </a:pPr>
            <a:endParaRPr lang="ko-KR" altLang="en-US" smtClean="0">
              <a:solidFill>
                <a:srgbClr val="000000"/>
              </a:solidFill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sp>
        <p:nvSpPr>
          <p:cNvPr id="8" name="同侧圆角矩形 7"/>
          <p:cNvSpPr/>
          <p:nvPr/>
        </p:nvSpPr>
        <p:spPr>
          <a:xfrm flipV="1">
            <a:off x="495300" y="2468563"/>
            <a:ext cx="8153400" cy="758825"/>
          </a:xfrm>
          <a:prstGeom prst="round2Same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082" name="Picture 39" descr="구름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95838" y="179388"/>
            <a:ext cx="68262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40" descr="구름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308850" y="542925"/>
            <a:ext cx="89535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4" name="TextBox 4"/>
          <p:cNvSpPr txBox="1">
            <a:spLocks noChangeArrowheads="1"/>
          </p:cNvSpPr>
          <p:nvPr/>
        </p:nvSpPr>
        <p:spPr bwMode="auto">
          <a:xfrm>
            <a:off x="3210718" y="2617533"/>
            <a:ext cx="2722563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466" tIns="48733" rIns="97466" bIns="48733">
            <a:spAutoFit/>
          </a:bodyPr>
          <a:lstStyle>
            <a:lvl1pPr defTabSz="974725"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747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747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 smtClean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altLang="en-US" sz="2000" b="1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年级下册 </a:t>
            </a:r>
            <a:endParaRPr lang="zh-CN" altLang="en-US" sz="2000" b="1" dirty="0">
              <a:solidFill>
                <a:srgbClr val="8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85" name="图片 70" descr="蝴蝶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8291536" flipH="1">
            <a:off x="6950686" y="3354903"/>
            <a:ext cx="1019175" cy="110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AutoShape 508"/>
          <p:cNvSpPr>
            <a:spLocks noChangeArrowheads="1"/>
          </p:cNvSpPr>
          <p:nvPr/>
        </p:nvSpPr>
        <p:spPr bwMode="auto">
          <a:xfrm>
            <a:off x="495876" y="1061061"/>
            <a:ext cx="8152248" cy="2165538"/>
          </a:xfrm>
          <a:prstGeom prst="roundRect">
            <a:avLst>
              <a:gd name="adj" fmla="val 5074"/>
            </a:avLst>
          </a:prstGeom>
          <a:noFill/>
          <a:ln w="76200" cmpd="sng">
            <a:solidFill>
              <a:srgbClr val="99CC00"/>
            </a:solidFill>
            <a:round/>
          </a:ln>
          <a:effectLst>
            <a:innerShdw blurRad="123825" dist="88900" dir="13500000">
              <a:srgbClr val="FFFF00">
                <a:alpha val="50000"/>
              </a:srgbClr>
            </a:inn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defRPr/>
            </a:pPr>
            <a:endParaRPr lang="ko-KR" altLang="en-US" smtClean="0">
              <a:solidFill>
                <a:srgbClr val="000000"/>
              </a:solidFill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pic>
        <p:nvPicPr>
          <p:cNvPr id="3089" name="Picture 50" descr="나뭇잎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3371175">
            <a:off x="2063750" y="3001963"/>
            <a:ext cx="12827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椭圆 8"/>
          <p:cNvSpPr/>
          <p:nvPr/>
        </p:nvSpPr>
        <p:spPr>
          <a:xfrm>
            <a:off x="328488" y="1335352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328488" y="197644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328488" y="261753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8480736" y="1335352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8480736" y="197644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8480736" y="261753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0" y="3906559"/>
            <a:ext cx="9144000" cy="82907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  <a:sp3d extrusionH="57150">
              <a:bevelT w="0" h="0"/>
            </a:sp3d>
          </a:bodyPr>
          <a:lstStyle/>
          <a:p>
            <a:pPr algn="ctr" eaLnBrk="1" fontAlgn="auto" hangingPunct="1">
              <a:lnSpc>
                <a:spcPts val="5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spc="300" dirty="0" smtClean="0">
                <a:ln w="10541" cmpd="sng">
                  <a:noFill/>
                  <a:prstDash val="solid"/>
                </a:ln>
                <a:gradFill>
                  <a:gsLst>
                    <a:gs pos="0">
                      <a:srgbClr val="D74184"/>
                    </a:gs>
                    <a:gs pos="50000">
                      <a:srgbClr val="D74184"/>
                    </a:gs>
                    <a:gs pos="100000">
                      <a:srgbClr val="D74184"/>
                    </a:gs>
                  </a:gsLst>
                  <a:lin ang="5400000"/>
                </a:gradFill>
                <a:effectLst>
                  <a:outerShdw blurRad="38100" dist="12700" algn="tl" rotWithShape="0">
                    <a:srgbClr val="000000">
                      <a:alpha val="40000"/>
                    </a:srgbClr>
                  </a:outerShdw>
                </a:effectLst>
                <a:latin typeface="Kozuka Gothic Pro H" pitchFamily="34" charset="-128"/>
                <a:ea typeface="Kozuka Gothic Pro H" pitchFamily="34" charset="-128"/>
                <a:cs typeface="方正大黑简体"/>
              </a:rPr>
              <a:t>Again,Please</a:t>
            </a:r>
            <a:r>
              <a:rPr lang="en-US" altLang="zh-CN" sz="5400" b="1" spc="300" dirty="0">
                <a:ln w="10541" cmpd="sng">
                  <a:noFill/>
                  <a:prstDash val="solid"/>
                </a:ln>
                <a:gradFill>
                  <a:gsLst>
                    <a:gs pos="0">
                      <a:srgbClr val="D74184"/>
                    </a:gs>
                    <a:gs pos="50000">
                      <a:srgbClr val="D74184"/>
                    </a:gs>
                    <a:gs pos="100000">
                      <a:srgbClr val="D74184"/>
                    </a:gs>
                  </a:gsLst>
                  <a:lin ang="5400000"/>
                </a:gradFill>
                <a:effectLst>
                  <a:outerShdw blurRad="38100" dist="12700" algn="tl" rotWithShape="0">
                    <a:srgbClr val="000000">
                      <a:alpha val="40000"/>
                    </a:srgbClr>
                  </a:outerShdw>
                </a:effectLst>
                <a:latin typeface="Kozuka Gothic Pro H" pitchFamily="34" charset="-128"/>
                <a:ea typeface="Kozuka Gothic Pro H" pitchFamily="34" charset="-128"/>
                <a:cs typeface="方正大黑简体"/>
              </a:rPr>
              <a:t>!</a:t>
            </a:r>
            <a:endParaRPr lang="zh-CN" altLang="en-US" sz="5400" b="1" spc="300" dirty="0">
              <a:ln w="10541" cmpd="sng">
                <a:noFill/>
                <a:prstDash val="solid"/>
              </a:ln>
              <a:gradFill>
                <a:gsLst>
                  <a:gs pos="0">
                    <a:srgbClr val="D74184"/>
                  </a:gs>
                  <a:gs pos="50000">
                    <a:srgbClr val="D74184"/>
                  </a:gs>
                  <a:gs pos="100000">
                    <a:srgbClr val="D74184"/>
                  </a:gs>
                </a:gsLst>
                <a:lin ang="5400000"/>
              </a:gradFill>
              <a:effectLst>
                <a:outerShdw blurRad="38100" dist="12700" algn="tl" rotWithShape="0">
                  <a:srgbClr val="000000">
                    <a:alpha val="40000"/>
                  </a:srgbClr>
                </a:outerShdw>
              </a:effectLst>
              <a:latin typeface="Kozuka Gothic Pro H" pitchFamily="34" charset="-128"/>
              <a:ea typeface="Kozuka Gothic Pro H" pitchFamily="34" charset="-128"/>
              <a:cs typeface="方正大黑简体"/>
            </a:endParaRPr>
          </a:p>
        </p:txBody>
      </p:sp>
      <p:sp>
        <p:nvSpPr>
          <p:cNvPr id="3109" name="TextBox 3"/>
          <p:cNvSpPr txBox="1">
            <a:spLocks noChangeArrowheads="1"/>
          </p:cNvSpPr>
          <p:nvPr/>
        </p:nvSpPr>
        <p:spPr bwMode="auto">
          <a:xfrm>
            <a:off x="465138" y="1528763"/>
            <a:ext cx="8267700" cy="652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466" tIns="48733" rIns="97466" bIns="48733">
            <a:spAutoFit/>
          </a:bodyPr>
          <a:lstStyle>
            <a:lvl1pPr defTabSz="974725"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747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747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Unit 4 Li Ming Comes Home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5"/>
          <p:cNvSpPr txBox="1"/>
          <p:nvPr/>
        </p:nvSpPr>
        <p:spPr>
          <a:xfrm>
            <a:off x="2536475" y="267278"/>
            <a:ext cx="4519122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8. Read and answer.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7063" y="1304925"/>
            <a:ext cx="8077200" cy="46640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x-none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1．Where did the ant drink the water?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______________________________________________</a:t>
            </a:r>
            <a:endParaRPr lang="zh-CN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x-none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2．How did the bird save the ant?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______________________________________________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______________________________________________</a:t>
            </a:r>
            <a:endParaRPr lang="zh-CN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x-none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3．Did the ant save the bird?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600" eaLnBrk="1" hangingPunct="1">
              <a:lnSpc>
                <a:spcPct val="150000"/>
              </a:lnSpc>
              <a:defRPr/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</a:t>
            </a:r>
            <a:endParaRPr lang="zh-CN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you think friends should help each other?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______________________________________________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149350" y="1906588"/>
            <a:ext cx="26146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the river.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131888" y="2733675"/>
            <a:ext cx="6613525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threw the ant a leaf. Then the wind blew the leaf to the bank.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112838" y="4418013"/>
            <a:ext cx="26146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Yes, he did.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089025" y="5424488"/>
            <a:ext cx="26146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25"/>
          <p:cNvSpPr txBox="1"/>
          <p:nvPr/>
        </p:nvSpPr>
        <p:spPr>
          <a:xfrm>
            <a:off x="2762100" y="267278"/>
            <a:ext cx="3629263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9. Look and say.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sp>
        <p:nvSpPr>
          <p:cNvPr id="13315" name="矩形 1"/>
          <p:cNvSpPr>
            <a:spLocks noChangeArrowheads="1"/>
          </p:cNvSpPr>
          <p:nvPr/>
        </p:nvSpPr>
        <p:spPr bwMode="auto">
          <a:xfrm>
            <a:off x="984250" y="2979738"/>
            <a:ext cx="7961313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Today is...            I'll have...          I'll invite...         I'll have...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zh-CN" altLang="zh-CN" sz="2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zh-CN" sz="2200" b="1">
                <a:latin typeface="Times New Roman" panose="02020603050405020304" pitchFamily="18" charset="0"/>
                <a:cs typeface="Times New Roman" panose="02020603050405020304" pitchFamily="18" charset="0"/>
              </a:rPr>
              <a:t>We'll eat...   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>
                <a:latin typeface="Times New Roman" panose="02020603050405020304" pitchFamily="18" charset="0"/>
                <a:cs typeface="Times New Roman" panose="02020603050405020304" pitchFamily="18" charset="0"/>
              </a:rPr>
              <a:t>We'll sing...   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>
                <a:latin typeface="Times New Roman" panose="02020603050405020304" pitchFamily="18" charset="0"/>
                <a:cs typeface="Times New Roman" panose="02020603050405020304" pitchFamily="18" charset="0"/>
              </a:rPr>
              <a:t>We'll play... 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zh-CN" sz="2200" b="1">
                <a:latin typeface="Times New Roman" panose="02020603050405020304" pitchFamily="18" charset="0"/>
                <a:cs typeface="Times New Roman" panose="02020603050405020304" pitchFamily="18" charset="0"/>
              </a:rPr>
              <a:t>  Will you come?</a:t>
            </a:r>
            <a:endParaRPr lang="zh-CN" altLang="zh-CN" sz="2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6" name="Picture 14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3725" y="1524000"/>
            <a:ext cx="8258175" cy="1455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15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8325" y="3863975"/>
            <a:ext cx="8264525" cy="1455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25"/>
          <p:cNvSpPr txBox="1"/>
          <p:nvPr/>
        </p:nvSpPr>
        <p:spPr>
          <a:xfrm>
            <a:off x="2583975" y="267278"/>
            <a:ext cx="4574970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10. How am I doing?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14339" name="Picture 1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57275" y="1309688"/>
            <a:ext cx="6980238" cy="471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7938" y="5265738"/>
            <a:ext cx="361950" cy="40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64375" y="5235575"/>
            <a:ext cx="523875" cy="40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2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84838" y="5459413"/>
            <a:ext cx="1892300" cy="204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2"/>
          <p:cNvSpPr txBox="1">
            <a:spLocks noChangeArrowheads="1"/>
          </p:cNvSpPr>
          <p:nvPr/>
        </p:nvSpPr>
        <p:spPr bwMode="auto">
          <a:xfrm>
            <a:off x="-1898650" y="1925638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en-US" sz="1800"/>
          </a:p>
        </p:txBody>
      </p:sp>
      <p:sp>
        <p:nvSpPr>
          <p:cNvPr id="12" name="文本框 25"/>
          <p:cNvSpPr txBox="1"/>
          <p:nvPr/>
        </p:nvSpPr>
        <p:spPr>
          <a:xfrm>
            <a:off x="2346475" y="207903"/>
            <a:ext cx="4374083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1. Listen and circle.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4100" name="Picture 2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25863" y="5938838"/>
            <a:ext cx="2120900" cy="65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17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90638" y="1020763"/>
            <a:ext cx="6642100" cy="498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椭圆 17"/>
          <p:cNvSpPr/>
          <p:nvPr/>
        </p:nvSpPr>
        <p:spPr>
          <a:xfrm>
            <a:off x="1755775" y="1039813"/>
            <a:ext cx="1182688" cy="107950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069013" y="2387600"/>
            <a:ext cx="1539875" cy="1141413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6234113" y="3633788"/>
            <a:ext cx="1477962" cy="118903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3878263" y="4832350"/>
            <a:ext cx="1476375" cy="118903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 animBg="1"/>
      <p:bldP spid="22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25"/>
          <p:cNvSpPr txBox="1"/>
          <p:nvPr/>
        </p:nvSpPr>
        <p:spPr>
          <a:xfrm>
            <a:off x="2441475" y="219778"/>
            <a:ext cx="4403770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2. Listen and write. 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5123" name="Picture 2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54438" y="5808663"/>
            <a:ext cx="2120900" cy="66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338263" y="1317625"/>
          <a:ext cx="7021512" cy="4406900"/>
        </p:xfrm>
        <a:graphic>
          <a:graphicData uri="http://schemas.openxmlformats.org/drawingml/2006/table">
            <a:tbl>
              <a:tblPr firstRow="1" firstCol="1" bandRow="1"/>
              <a:tblGrid>
                <a:gridCol w="7021512"/>
              </a:tblGrid>
              <a:tr h="4406900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x-none" sz="2400" b="1" kern="100" dirty="0" smtClean="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1</a:t>
                      </a:r>
                      <a:r>
                        <a:rPr lang="x-none" sz="2400" b="1" kern="100" dirty="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．—Will you come to my ________tomorrow?</a:t>
                      </a:r>
                      <a:endParaRPr lang="zh-CN" sz="2400" b="1" kern="100" dirty="0">
                        <a:effectLst/>
                        <a:latin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indent="200025"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dirty="0" smtClean="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   </a:t>
                      </a:r>
                      <a:r>
                        <a:rPr lang="x-none" sz="2400" b="1" kern="100" dirty="0" smtClean="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—</a:t>
                      </a:r>
                      <a:r>
                        <a:rPr lang="x-none" sz="2400" b="1" kern="100" dirty="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Sure!</a:t>
                      </a:r>
                      <a:endParaRPr lang="zh-CN" sz="2400" b="1" kern="100" dirty="0">
                        <a:effectLst/>
                        <a:latin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x-none" sz="2400" b="1" kern="100" dirty="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2</a:t>
                      </a:r>
                      <a:r>
                        <a:rPr lang="x-none" sz="2400" b="1" kern="100" dirty="0">
                          <a:effectLst/>
                          <a:latin typeface="MingLiU_HKSCS"/>
                          <a:cs typeface="Times New Roman" panose="02020603050405020304"/>
                        </a:rPr>
                        <a:t>．</a:t>
                      </a:r>
                      <a:r>
                        <a:rPr lang="x-none" sz="2400" b="1" kern="100" dirty="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—What time does it________？</a:t>
                      </a:r>
                      <a:endParaRPr lang="zh-CN" sz="2400" b="1" kern="100" dirty="0">
                        <a:effectLst/>
                        <a:latin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indent="200025"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dirty="0" smtClean="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   </a:t>
                      </a:r>
                      <a:r>
                        <a:rPr lang="x-none" sz="2400" b="1" kern="100" dirty="0" smtClean="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—</a:t>
                      </a:r>
                      <a:r>
                        <a:rPr lang="x-none" sz="2400" b="1" kern="100" dirty="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At 9:00.</a:t>
                      </a:r>
                      <a:endParaRPr lang="zh-CN" sz="2400" b="1" kern="100" dirty="0">
                        <a:effectLst/>
                        <a:latin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x-none" sz="2400" b="1" kern="100" dirty="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3</a:t>
                      </a:r>
                      <a:r>
                        <a:rPr lang="x-none" sz="2400" b="1" kern="100" dirty="0">
                          <a:effectLst/>
                          <a:latin typeface="MingLiU_HKSCS"/>
                          <a:cs typeface="Times New Roman" panose="02020603050405020304"/>
                        </a:rPr>
                        <a:t>．</a:t>
                      </a:r>
                      <a:r>
                        <a:rPr lang="x-none" sz="2400" b="1" kern="100" dirty="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—Do you ________ it?</a:t>
                      </a:r>
                      <a:endParaRPr lang="zh-CN" sz="2400" b="1" kern="100" dirty="0">
                        <a:effectLst/>
                        <a:latin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indent="200025"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dirty="0" smtClean="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   </a:t>
                      </a:r>
                      <a:r>
                        <a:rPr lang="x-none" sz="2400" b="1" kern="100" dirty="0" smtClean="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—</a:t>
                      </a:r>
                      <a:r>
                        <a:rPr lang="x-none" sz="2400" b="1" kern="100" dirty="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Sorry, I don't.</a:t>
                      </a:r>
                      <a:endParaRPr lang="zh-CN" sz="2400" b="1" kern="100" dirty="0">
                        <a:effectLst/>
                        <a:latin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x-none" sz="2400" b="1" kern="100" dirty="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4</a:t>
                      </a:r>
                      <a:r>
                        <a:rPr lang="x-none" sz="2400" b="1" kern="100" dirty="0">
                          <a:effectLst/>
                          <a:latin typeface="MingLiU_HKSCS"/>
                          <a:cs typeface="Times New Roman" panose="02020603050405020304"/>
                        </a:rPr>
                        <a:t>．</a:t>
                      </a:r>
                      <a:r>
                        <a:rPr lang="x-none" sz="2400" b="1" kern="100" dirty="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—Don't be_______.</a:t>
                      </a:r>
                      <a:endParaRPr lang="zh-CN" sz="2400" b="1" kern="100" dirty="0">
                        <a:effectLst/>
                        <a:latin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indent="200025"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dirty="0" smtClean="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   </a:t>
                      </a:r>
                      <a:r>
                        <a:rPr lang="x-none" sz="2400" b="1" kern="100" dirty="0" smtClean="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—</a:t>
                      </a:r>
                      <a:r>
                        <a:rPr lang="x-none" sz="2400" b="1" kern="100" dirty="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Okay. I'll come here________．</a:t>
                      </a:r>
                      <a:endParaRPr lang="zh-CN" sz="2400" b="1" kern="100" dirty="0">
                        <a:effectLst/>
                        <a:latin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x-none" sz="2400" b="1" kern="100" dirty="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5</a:t>
                      </a:r>
                      <a:r>
                        <a:rPr lang="x-none" sz="2400" b="1" kern="100" dirty="0">
                          <a:effectLst/>
                          <a:latin typeface="MingLiU_HKSCS"/>
                          <a:cs typeface="Times New Roman" panose="02020603050405020304"/>
                        </a:rPr>
                        <a:t>．</a:t>
                      </a:r>
                      <a:r>
                        <a:rPr lang="x-none" sz="2400" b="1" kern="100" dirty="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They ________come here at 8:30.</a:t>
                      </a:r>
                      <a:endParaRPr lang="zh-CN" sz="2400" b="1" kern="100" dirty="0">
                        <a:effectLst/>
                        <a:latin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2" marR="685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5003800" y="1341438"/>
            <a:ext cx="10525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party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4645025" y="2276475"/>
            <a:ext cx="10525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begin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3322638" y="3244850"/>
            <a:ext cx="10525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3455988" y="4210050"/>
            <a:ext cx="10525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late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4902200" y="4670425"/>
            <a:ext cx="1054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early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2971800" y="5157788"/>
            <a:ext cx="10541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192722" y="308928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文本框 25"/>
          <p:cNvSpPr txBox="1"/>
          <p:nvPr/>
        </p:nvSpPr>
        <p:spPr>
          <a:xfrm>
            <a:off x="2560225" y="267278"/>
            <a:ext cx="4071692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3. Read and write.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sp>
        <p:nvSpPr>
          <p:cNvPr id="6147" name="矩形 1"/>
          <p:cNvSpPr>
            <a:spLocks noChangeArrowheads="1"/>
          </p:cNvSpPr>
          <p:nvPr/>
        </p:nvSpPr>
        <p:spPr bwMode="auto">
          <a:xfrm>
            <a:off x="546100" y="1985963"/>
            <a:ext cx="8562975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zh-CN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1．The window is open. Please ________ it, Danny.</a:t>
            </a:r>
            <a:endParaRPr lang="zh-CN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2．My pencil is long. Your pencil is________．</a:t>
            </a:r>
            <a:endParaRPr lang="zh-CN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3．This ball is heavy. That one is________．</a:t>
            </a:r>
            <a:endParaRPr lang="zh-CN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4．Please come here ________．Don't be late.</a:t>
            </a:r>
            <a:endParaRPr lang="zh-CN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5．Flying a kite is easy for Jenny, but it is ________for Danny.</a:t>
            </a:r>
            <a:endParaRPr lang="zh-CN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48" name="TextBox 1"/>
          <p:cNvSpPr txBox="1">
            <a:spLocks noChangeArrowheads="1"/>
          </p:cNvSpPr>
          <p:nvPr/>
        </p:nvSpPr>
        <p:spPr bwMode="auto">
          <a:xfrm>
            <a:off x="2090738" y="1462088"/>
            <a:ext cx="5141912" cy="5715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light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　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early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　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difficult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　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short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　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close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4862513" y="2259013"/>
            <a:ext cx="10541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close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5373688" y="2979738"/>
            <a:ext cx="10525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short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5122863" y="3705225"/>
            <a:ext cx="10525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light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3529013" y="4452938"/>
            <a:ext cx="10525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early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6138863" y="5187950"/>
            <a:ext cx="13541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difficult 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25"/>
          <p:cNvSpPr txBox="1"/>
          <p:nvPr/>
        </p:nvSpPr>
        <p:spPr>
          <a:xfrm>
            <a:off x="2667100" y="279153"/>
            <a:ext cx="4338047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4. Read and match.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7171" name="Picture 17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09688" y="1119188"/>
            <a:ext cx="6753225" cy="266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2" name="矩形 1"/>
          <p:cNvSpPr>
            <a:spLocks noChangeArrowheads="1"/>
          </p:cNvSpPr>
          <p:nvPr/>
        </p:nvSpPr>
        <p:spPr bwMode="auto">
          <a:xfrm>
            <a:off x="1200150" y="3733800"/>
            <a:ext cx="7469188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1．Li Ming will fly to China next week. </a:t>
            </a:r>
            <a:endParaRPr lang="zh-CN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2．Danny and Jenny have a surprise party for Li Ming. </a:t>
            </a:r>
            <a:endParaRPr lang="zh-CN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3．Danny and Jenny make a cake and some cookies. </a:t>
            </a:r>
            <a:endParaRPr lang="zh-CN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4．Li Ming gives Danny a Chinese kite. </a:t>
            </a:r>
            <a:endParaRPr lang="zh-CN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5．Li Ming gives Jenny a little red dragon. </a:t>
            </a:r>
            <a:endParaRPr lang="zh-CN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 Ming buys some gifts at the shop. 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733675" y="1976438"/>
            <a:ext cx="4016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744788" y="3390900"/>
            <a:ext cx="4016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5227638" y="1968500"/>
            <a:ext cx="4032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7721600" y="1970088"/>
            <a:ext cx="4016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7732713" y="3395663"/>
            <a:ext cx="4016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5227638" y="3400425"/>
            <a:ext cx="4032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25"/>
          <p:cNvSpPr txBox="1"/>
          <p:nvPr/>
        </p:nvSpPr>
        <p:spPr>
          <a:xfrm>
            <a:off x="2821475" y="279153"/>
            <a:ext cx="4071692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5. Read and write.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8325" y="1047750"/>
            <a:ext cx="7707313" cy="533082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x-none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1．—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x-none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is the blue hat?</a:t>
            </a:r>
            <a:endParaRPr lang="zh-CN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850" eaLnBrk="1" hangingPunct="1">
              <a:lnSpc>
                <a:spcPct val="130000"/>
              </a:lnSpc>
              <a:defRPr/>
            </a:pPr>
            <a:r>
              <a:rPr lang="x-none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—Fifty yuan.</a:t>
            </a:r>
            <a:endParaRPr lang="zh-CN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x-none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2．—_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</a:t>
            </a:r>
            <a:r>
              <a:rPr lang="x-none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 do you eat tomatoes?</a:t>
            </a:r>
            <a:endParaRPr lang="zh-CN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x-none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—Once a week.</a:t>
            </a:r>
            <a:endParaRPr lang="zh-CN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x-none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3．—_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</a:t>
            </a:r>
            <a:r>
              <a:rPr lang="x-none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  will you go to Beijing?</a:t>
            </a:r>
            <a:endParaRPr lang="zh-CN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x-none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—We will go to Beijing by plane.</a:t>
            </a:r>
            <a:endParaRPr lang="zh-CN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x-none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4．—_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</a:t>
            </a:r>
            <a:r>
              <a:rPr lang="x-none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 gifts do you need?</a:t>
            </a:r>
            <a:endParaRPr lang="zh-CN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x-none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—I need four.</a:t>
            </a:r>
            <a:endParaRPr lang="zh-CN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x-none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5．—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</a:t>
            </a:r>
            <a:r>
              <a:rPr lang="x-none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did he stay there?</a:t>
            </a:r>
            <a:endParaRPr lang="zh-CN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x-none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—About a week.</a:t>
            </a:r>
            <a:endParaRPr lang="zh-CN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x-none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6．—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x-none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is it from Beijing to Shi­jiazhuang?</a:t>
            </a:r>
            <a:endParaRPr lang="zh-CN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It's 278 kilometres.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96" name="TextBox 1"/>
          <p:cNvSpPr txBox="1">
            <a:spLocks noChangeArrowheads="1"/>
          </p:cNvSpPr>
          <p:nvPr/>
        </p:nvSpPr>
        <p:spPr bwMode="auto">
          <a:xfrm>
            <a:off x="7054850" y="1563688"/>
            <a:ext cx="1685925" cy="4051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how much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　</a:t>
            </a:r>
            <a:endParaRPr lang="en-US" altLang="zh-CN" sz="2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how many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　</a:t>
            </a:r>
            <a:endParaRPr lang="en-US" altLang="zh-CN" sz="2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how long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　</a:t>
            </a:r>
            <a:endParaRPr lang="en-US" altLang="zh-CN" sz="2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how often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　</a:t>
            </a:r>
            <a:endParaRPr lang="en-US" altLang="zh-CN" sz="2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how far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　</a:t>
            </a:r>
            <a:endParaRPr lang="en-US" altLang="zh-CN" sz="2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how</a:t>
            </a:r>
            <a:endParaRPr lang="en-US" altLang="zh-CN" sz="2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1474788" y="1101725"/>
            <a:ext cx="1600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much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1377950" y="1966913"/>
            <a:ext cx="16002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often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1790700" y="2832100"/>
            <a:ext cx="1054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1431925" y="3717925"/>
            <a:ext cx="16017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many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1479550" y="4575175"/>
            <a:ext cx="16017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long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1384300" y="5459413"/>
            <a:ext cx="16017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far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8" grpId="0"/>
      <p:bldP spid="29" grpId="0"/>
      <p:bldP spid="30" grpId="0"/>
      <p:bldP spid="31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25"/>
          <p:cNvSpPr txBox="1"/>
          <p:nvPr/>
        </p:nvSpPr>
        <p:spPr>
          <a:xfrm>
            <a:off x="2512725" y="255403"/>
            <a:ext cx="4031873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6. Look and write.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sp>
        <p:nvSpPr>
          <p:cNvPr id="9219" name="矩形 1"/>
          <p:cNvSpPr>
            <a:spLocks noChangeArrowheads="1"/>
          </p:cNvSpPr>
          <p:nvPr/>
        </p:nvSpPr>
        <p:spPr bwMode="auto">
          <a:xfrm>
            <a:off x="698500" y="2030413"/>
            <a:ext cx="8067675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zh-CN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was ________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zh-CN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yesterday. ________ to the park with my friends. We________ kites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zh-CN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park. Then we ________ football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zh-CN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We ________very happy.</a:t>
            </a:r>
            <a:endParaRPr lang="zh-CN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Tomorrow I ________get up at 6:30.Then I will ________ breakfast and walk to school.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20" name="TextBox 1"/>
          <p:cNvSpPr txBox="1">
            <a:spLocks noChangeArrowheads="1"/>
          </p:cNvSpPr>
          <p:nvPr/>
        </p:nvSpPr>
        <p:spPr bwMode="auto">
          <a:xfrm>
            <a:off x="1611313" y="1387475"/>
            <a:ext cx="5573712" cy="5715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are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　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have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　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sunny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　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will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　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play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　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go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　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fly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9221" name="Picture 1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197225" y="2243138"/>
            <a:ext cx="704850" cy="73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48300" y="2916238"/>
            <a:ext cx="666750" cy="61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3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4600" y="3663950"/>
            <a:ext cx="59055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812925" y="2301875"/>
            <a:ext cx="16017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sunny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5684838" y="2293938"/>
            <a:ext cx="8604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went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3671888" y="3038475"/>
            <a:ext cx="857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flew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1243013" y="3778250"/>
            <a:ext cx="16002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played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5457825" y="3771900"/>
            <a:ext cx="16017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2616200" y="4495800"/>
            <a:ext cx="8001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7137400" y="4495800"/>
            <a:ext cx="9144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30" grpId="0"/>
      <p:bldP spid="31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25"/>
          <p:cNvSpPr txBox="1"/>
          <p:nvPr/>
        </p:nvSpPr>
        <p:spPr>
          <a:xfrm>
            <a:off x="2085225" y="267278"/>
            <a:ext cx="5686172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7. Complete the dialogue.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9913" y="977900"/>
            <a:ext cx="4749800" cy="532288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x-none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John</a:t>
            </a:r>
            <a:r>
              <a:rPr lang="x-none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：Hello?</a:t>
            </a:r>
            <a:endParaRPr lang="zh-CN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03605" indent="-903605" eaLnBrk="1" hangingPunct="1">
              <a:lnSpc>
                <a:spcPct val="130000"/>
              </a:lnSpc>
              <a:defRPr/>
            </a:pPr>
            <a:r>
              <a:rPr lang="x-none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Lucy</a:t>
            </a:r>
            <a:r>
              <a:rPr lang="x-none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：Hi, John. ________Would you come to a party for Mary?</a:t>
            </a:r>
            <a:endParaRPr lang="zh-CN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x-none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John</a:t>
            </a:r>
            <a:r>
              <a:rPr lang="x-none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：________</a:t>
            </a:r>
            <a:endParaRPr lang="zh-CN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03605" indent="-903605" eaLnBrk="1" hangingPunct="1">
              <a:lnSpc>
                <a:spcPct val="130000"/>
              </a:lnSpc>
              <a:defRPr/>
            </a:pPr>
            <a:r>
              <a:rPr lang="x-none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Lucy</a:t>
            </a:r>
            <a:r>
              <a:rPr lang="x-none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：Tomorrow afternoon. It's a surprise for her.________</a:t>
            </a:r>
            <a:endParaRPr lang="zh-CN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x-none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John</a:t>
            </a:r>
            <a:r>
              <a:rPr lang="x-none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：Okay.________</a:t>
            </a:r>
            <a:endParaRPr lang="zh-CN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86155" indent="-986155" eaLnBrk="1" hangingPunct="1">
              <a:lnSpc>
                <a:spcPct val="130000"/>
              </a:lnSpc>
              <a:defRPr/>
            </a:pPr>
            <a:r>
              <a:rPr lang="x-none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Lucy</a:t>
            </a:r>
            <a:r>
              <a:rPr lang="x-none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：At 3:00. Don't be late. We want to surprise Mary.</a:t>
            </a:r>
            <a:endParaRPr lang="zh-CN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x-none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John</a:t>
            </a:r>
            <a:r>
              <a:rPr lang="x-none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：Okay.________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Lucy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Great! See you tomorrow.</a:t>
            </a:r>
            <a:endParaRPr lang="zh-CN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4" name="TextBox 1"/>
          <p:cNvSpPr txBox="1">
            <a:spLocks noChangeArrowheads="1"/>
          </p:cNvSpPr>
          <p:nvPr/>
        </p:nvSpPr>
        <p:spPr bwMode="auto">
          <a:xfrm>
            <a:off x="5359400" y="1793875"/>
            <a:ext cx="3630613" cy="34782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A. Please don't tell her.</a:t>
            </a:r>
            <a:endParaRPr lang="en-US" altLang="zh-CN" sz="2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B. I will come before 3:00.</a:t>
            </a:r>
            <a:endParaRPr lang="en-US" altLang="zh-CN" sz="2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C. It's Lucy calling.</a:t>
            </a:r>
            <a:endParaRPr lang="en-US" altLang="zh-CN" sz="2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D. What time does it begin? </a:t>
            </a:r>
            <a:endParaRPr lang="en-US" altLang="zh-CN" sz="2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E. Sure</a:t>
            </a:r>
            <a:r>
              <a:rPr lang="zh-CN" altLang="en-US" sz="2200" b="1">
                <a:latin typeface="Times New Roman" panose="02020603050405020304" pitchFamily="18" charset="0"/>
                <a:ea typeface="黑体" panose="02010609060101010101" pitchFamily="49" charset="-122"/>
              </a:rPr>
              <a:t>！</a:t>
            </a:r>
            <a:r>
              <a:rPr lang="en-US" altLang="zh-CN" sz="2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When is the party? </a:t>
            </a:r>
            <a:endParaRPr lang="en-US" altLang="zh-CN" sz="2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194050" y="1550988"/>
            <a:ext cx="5588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014538" y="2489200"/>
            <a:ext cx="5619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887788" y="3436938"/>
            <a:ext cx="5540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2738438" y="3914775"/>
            <a:ext cx="5635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732088" y="5340350"/>
            <a:ext cx="5365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5"/>
          <p:cNvSpPr txBox="1"/>
          <p:nvPr/>
        </p:nvSpPr>
        <p:spPr>
          <a:xfrm>
            <a:off x="2536475" y="267278"/>
            <a:ext cx="4519122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8. Read and answer.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sp>
        <p:nvSpPr>
          <p:cNvPr id="11267" name="矩形 1"/>
          <p:cNvSpPr>
            <a:spLocks noChangeArrowheads="1"/>
          </p:cNvSpPr>
          <p:nvPr/>
        </p:nvSpPr>
        <p:spPr bwMode="auto">
          <a:xfrm>
            <a:off x="627063" y="925513"/>
            <a:ext cx="8077200" cy="461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713105" eaLnBrk="1" hangingPunct="1">
              <a:lnSpc>
                <a:spcPct val="170000"/>
              </a:lnSpc>
            </a:pPr>
            <a:r>
              <a:rPr lang="zh-CN" altLang="zh-CN" sz="2200" b="1">
                <a:latin typeface="Times New Roman" panose="02020603050405020304" pitchFamily="18" charset="0"/>
                <a:cs typeface="Times New Roman" panose="02020603050405020304" pitchFamily="18" charset="0"/>
              </a:rPr>
              <a:t>One day，an ant walked by the river. He was thirsty. He went to drink the water, but fell into the river.“Help! Help！” cried the ant. A bird heard him and threw the ant a leaf. Then the wind blew the leaf to the bank.</a:t>
            </a:r>
            <a:endParaRPr lang="zh-CN" altLang="zh-CN" sz="2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713105" eaLnBrk="1" hangingPunct="1">
              <a:lnSpc>
                <a:spcPct val="170000"/>
              </a:lnSpc>
            </a:pPr>
            <a:r>
              <a:rPr lang="zh-CN" altLang="zh-CN" sz="2200" b="1">
                <a:latin typeface="Times New Roman" panose="02020603050405020304" pitchFamily="18" charset="0"/>
                <a:cs typeface="Times New Roman" panose="02020603050405020304" pitchFamily="18" charset="0"/>
              </a:rPr>
              <a:t>Some days later, the ant saw a man opening his net to catch the bird. He ran fast to bite the man's arm.“Ouch！” cried the man and his net fell down. The bird flew away at once.</a:t>
            </a:r>
            <a:endParaRPr lang="zh-CN" altLang="zh-CN" sz="2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713105" eaLnBrk="1" hangingPunct="1">
              <a:lnSpc>
                <a:spcPct val="170000"/>
              </a:lnSpc>
            </a:pPr>
            <a:r>
              <a:rPr lang="zh-CN" altLang="zh-CN" sz="22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ant was very happy because he helped his friend.</a:t>
            </a:r>
            <a:endParaRPr lang="zh-CN" altLang="zh-CN" sz="2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8" name="Picture 2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308350" y="5851525"/>
            <a:ext cx="2120900" cy="65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224270f0-5a1a-4e3a-929d-93cb3980c83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4156</Words>
  <Application>WPS 演示</Application>
  <PresentationFormat>全屏显示(4:3)</PresentationFormat>
  <Paragraphs>206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Arial</vt:lpstr>
      <vt:lpstr>Calibri</vt:lpstr>
      <vt:lpstr>Malgun Gothic</vt:lpstr>
      <vt:lpstr>微软雅黑</vt:lpstr>
      <vt:lpstr>Kozuka Gothic Pro H</vt:lpstr>
      <vt:lpstr>Yu Gothic</vt:lpstr>
      <vt:lpstr>方正大黑简体</vt:lpstr>
      <vt:lpstr>Times New Roman</vt:lpstr>
      <vt:lpstr>黑体</vt:lpstr>
      <vt:lpstr>Arial Black</vt:lpstr>
      <vt:lpstr>Times New Roman</vt:lpstr>
      <vt:lpstr>MingLiU_HKSCS</vt:lpstr>
      <vt:lpstr>Segoe Print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558</cp:revision>
  <dcterms:created xsi:type="dcterms:W3CDTF">2016-01-15T00:46:00Z</dcterms:created>
  <dcterms:modified xsi:type="dcterms:W3CDTF">2023-03-05T09:29:35Z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4FA84473C09D440EB850AFD9D7AA2F25</vt:lpwstr>
  </property>
  <property fmtid="{D5CDD505-2E9C-101B-9397-08002B2CF9AE}" pid="3" name="KSOProductBuildVer">
    <vt:lpwstr>2052-11.1.0.13703</vt:lpwstr>
  </property>
</Properties>
</file>