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58" r:id="rId4"/>
    <p:sldId id="271" r:id="rId5"/>
    <p:sldId id="260" r:id="rId6"/>
    <p:sldId id="268" r:id="rId8"/>
    <p:sldId id="270" r:id="rId9"/>
    <p:sldId id="269" r:id="rId10"/>
    <p:sldId id="262" r:id="rId11"/>
    <p:sldId id="266" r:id="rId12"/>
    <p:sldId id="273" r:id="rId13"/>
  </p:sldIdLst>
  <p:sldSz cx="9144000" cy="5143500" type="screen16x9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33CC33"/>
    <a:srgbClr val="FF0066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77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E7AAEA-792A-47C4-9E3A-22442FA847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F9C189-CCC1-4394-9809-35028B7FFB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9C189-CCC1-4394-9809-35028B7FFB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21CF0-B6AD-463F-9E5B-96EB13F66AC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2C566-2376-48B1-914E-B9764D519EA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AE789-CD34-4468-AA50-4866F711D4B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DB830-51BD-4924-B145-B193F45A2F1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3A58E-FB05-4555-A318-8169C00DCB4E}" type="slidenum">
              <a:rPr lang="en-US" altLang="zh-CN"/>
            </a:fld>
            <a:endParaRPr lang="en-US" altLang="zh-CN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09B90-0EA6-4474-A35E-E777F4F7E38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C7E5A-0FC6-416E-8D9A-9F71553F214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FACFD-EAD2-4D72-8BBB-E80E23B61A8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0BD4D-9056-4167-AF8C-136B3917EED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349F0-3D20-4126-90BA-C84E7C2456D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126C1-9874-4569-B14D-585810B449F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D6B28F0-E0E1-4912-91AA-AB3312B4D192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9_120328095844_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47800" y="1"/>
            <a:ext cx="6438900" cy="1507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3500" y="1352550"/>
            <a:ext cx="6477000" cy="8572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Unit1  Food and Drinks</a:t>
            </a:r>
            <a:endParaRPr lang="en-US" altLang="zh-CN" sz="3200" b="1" dirty="0" smtClean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2190750"/>
            <a:ext cx="9144000" cy="10287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6000" b="1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 </a:t>
            </a:r>
            <a:r>
              <a:rPr lang="en-US" altLang="zh-CN" sz="60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like eggs.</a:t>
            </a:r>
            <a:endParaRPr lang="en-US" altLang="zh-CN" sz="60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2"/>
          <p:cNvSpPr>
            <a:spLocks noChangeArrowheads="1" noChangeShapeType="1" noTextEdit="1"/>
          </p:cNvSpPr>
          <p:nvPr/>
        </p:nvSpPr>
        <p:spPr bwMode="auto">
          <a:xfrm>
            <a:off x="533400" y="171450"/>
            <a:ext cx="3276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12700">
                  <a:solidFill>
                    <a:srgbClr val="003366"/>
                  </a:solidFill>
                  <a:round/>
                </a:ln>
                <a:solidFill>
                  <a:srgbClr val="008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 talk.</a:t>
            </a:r>
            <a:endParaRPr lang="zh-CN" altLang="en-US" sz="3600" b="1" kern="10">
              <a:ln w="12700">
                <a:solidFill>
                  <a:srgbClr val="003366"/>
                </a:solidFill>
                <a:round/>
              </a:ln>
              <a:solidFill>
                <a:srgbClr val="008000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7" name="Picture 3" descr="`J_ILBHE8T3PAR9]TB734)H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0184" y="1123950"/>
            <a:ext cx="80772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t01b5ddf07c484f12b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" y="0"/>
            <a:ext cx="187801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3086100"/>
            <a:ext cx="6172200" cy="628650"/>
          </a:xfrm>
        </p:spPr>
        <p:txBody>
          <a:bodyPr/>
          <a:lstStyle/>
          <a:p>
            <a:pPr eaLnBrk="1" hangingPunct="1"/>
            <a:r>
              <a:rPr lang="en-US" altLang="zh-CN" sz="3600" dirty="0" smtClean="0"/>
              <a:t>2.What colour do you like?</a:t>
            </a:r>
            <a:endParaRPr lang="en-US" altLang="zh-CN" sz="3600" dirty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62200" y="3714750"/>
            <a:ext cx="3657600" cy="457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3600" b="1" smtClean="0">
                <a:solidFill>
                  <a:srgbClr val="FF0066"/>
                </a:solidFill>
              </a:rPr>
              <a:t>I like</a:t>
            </a:r>
            <a:r>
              <a:rPr lang="en-US" altLang="zh-CN" sz="3600" b="1" smtClean="0"/>
              <a:t> </a:t>
            </a:r>
            <a:r>
              <a:rPr lang="en-US" altLang="zh-CN" sz="3600" smtClean="0"/>
              <a:t>...</a:t>
            </a:r>
            <a:endParaRPr lang="en-US" altLang="zh-CN" sz="3600" smtClean="0"/>
          </a:p>
        </p:txBody>
      </p:sp>
      <p:sp>
        <p:nvSpPr>
          <p:cNvPr id="3077" name="WordArt 14"/>
          <p:cNvSpPr>
            <a:spLocks noChangeArrowheads="1" noChangeShapeType="1" noTextEdit="1"/>
          </p:cNvSpPr>
          <p:nvPr/>
        </p:nvSpPr>
        <p:spPr bwMode="auto">
          <a:xfrm>
            <a:off x="2286000" y="228600"/>
            <a:ext cx="2971800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12700">
                  <a:solidFill>
                    <a:srgbClr val="003366"/>
                  </a:solidFill>
                  <a:round/>
                </a:ln>
                <a:solidFill>
                  <a:srgbClr val="008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Review.</a:t>
            </a:r>
            <a:endParaRPr lang="zh-CN" altLang="en-US" sz="3600" b="1" kern="10" dirty="0">
              <a:ln w="12700">
                <a:solidFill>
                  <a:srgbClr val="003366"/>
                </a:solidFill>
                <a:round/>
              </a:ln>
              <a:solidFill>
                <a:srgbClr val="008000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8" name="Rectangle 15"/>
          <p:cNvSpPr>
            <a:spLocks noChangeArrowheads="1"/>
          </p:cNvSpPr>
          <p:nvPr/>
        </p:nvSpPr>
        <p:spPr bwMode="auto">
          <a:xfrm>
            <a:off x="5715000" y="228600"/>
            <a:ext cx="2209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/>
              <a:t>复习一下</a:t>
            </a:r>
            <a:endParaRPr lang="zh-CN" altLang="en-US" sz="2800"/>
          </a:p>
        </p:txBody>
      </p:sp>
      <p:sp>
        <p:nvSpPr>
          <p:cNvPr id="6160" name="Rectangle 16"/>
          <p:cNvSpPr>
            <a:spLocks noChangeArrowheads="1"/>
          </p:cNvSpPr>
          <p:nvPr/>
        </p:nvSpPr>
        <p:spPr bwMode="auto">
          <a:xfrm>
            <a:off x="1676400" y="1485900"/>
            <a:ext cx="70866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 dirty="0"/>
              <a:t>1.How many colours did we learn ?</a:t>
            </a:r>
            <a:endParaRPr lang="en-US" altLang="zh-CN" sz="3600" dirty="0"/>
          </a:p>
        </p:txBody>
      </p:sp>
      <p:sp>
        <p:nvSpPr>
          <p:cNvPr id="6161" name="Rectangle 17"/>
          <p:cNvSpPr>
            <a:spLocks noChangeArrowheads="1"/>
          </p:cNvSpPr>
          <p:nvPr/>
        </p:nvSpPr>
        <p:spPr bwMode="auto">
          <a:xfrm>
            <a:off x="2209800" y="2057400"/>
            <a:ext cx="365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rgbClr val="FF0066"/>
                </a:solidFill>
              </a:rPr>
              <a:t>Seven.</a:t>
            </a:r>
            <a:endParaRPr lang="en-US" altLang="zh-CN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uild="p"/>
      <p:bldP spid="6160" grpId="0" build="p"/>
      <p:bldP spid="616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t01735ca7be48cf0ff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57800" y="1771650"/>
            <a:ext cx="2933700" cy="167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4" descr="t01ef8c2c8779a906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81200" y="1657350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2209800" y="3829050"/>
            <a:ext cx="16002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/>
              <a:t>egg</a:t>
            </a:r>
            <a:endParaRPr lang="en-US" altLang="zh-CN" sz="4400" b="1"/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6096000" y="3829050"/>
            <a:ext cx="16002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/>
              <a:t>eggs</a:t>
            </a:r>
            <a:endParaRPr lang="en-US" altLang="zh-CN" sz="4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86200" y="171450"/>
            <a:ext cx="4038600" cy="7429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2800" dirty="0" smtClean="0"/>
              <a:t>It’s time for </a:t>
            </a:r>
            <a:r>
              <a:rPr lang="en-US" altLang="zh-CN" sz="2800" dirty="0" smtClean="0">
                <a:solidFill>
                  <a:srgbClr val="FF0066"/>
                </a:solidFill>
                <a:hlinkClick r:id="rId1" action="ppaction://hlinksldjump"/>
              </a:rPr>
              <a:t>breakfast</a:t>
            </a:r>
            <a:r>
              <a:rPr lang="en-US" altLang="zh-CN" sz="2800" dirty="0" smtClean="0">
                <a:hlinkClick r:id="rId1" action="ppaction://hlinksldjump"/>
              </a:rPr>
              <a:t>.</a:t>
            </a:r>
            <a:endParaRPr lang="en-US" altLang="zh-CN" sz="2800" dirty="0" smtClean="0"/>
          </a:p>
          <a:p>
            <a:pPr eaLnBrk="1" hangingPunct="1">
              <a:buFontTx/>
              <a:buNone/>
            </a:pPr>
            <a:r>
              <a:rPr lang="zh-CN" altLang="en-US" sz="2400" dirty="0" smtClean="0">
                <a:solidFill>
                  <a:schemeClr val="accent2"/>
                </a:solidFill>
              </a:rPr>
              <a:t>到了早饭时间。</a:t>
            </a:r>
            <a:endParaRPr lang="zh-CN" altLang="en-US" sz="2400" dirty="0" smtClean="0">
              <a:solidFill>
                <a:schemeClr val="accent2"/>
              </a:solidFill>
            </a:endParaRPr>
          </a:p>
        </p:txBody>
      </p:sp>
      <p:pic>
        <p:nvPicPr>
          <p:cNvPr id="5124" name="Picture 10" descr="t01f231c82b3da4732c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" y="0"/>
            <a:ext cx="25146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20"/>
          <p:cNvGrpSpPr/>
          <p:nvPr/>
        </p:nvGrpSpPr>
        <p:grpSpPr bwMode="auto">
          <a:xfrm>
            <a:off x="533400" y="2743200"/>
            <a:ext cx="1600200" cy="1727598"/>
            <a:chOff x="240" y="2400"/>
            <a:chExt cx="1008" cy="1451"/>
          </a:xfrm>
        </p:grpSpPr>
        <p:pic>
          <p:nvPicPr>
            <p:cNvPr id="5136" name="Picture 12" descr="0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40" y="2400"/>
              <a:ext cx="1008" cy="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7" name="Text Box 16"/>
            <p:cNvSpPr txBox="1">
              <a:spLocks noChangeArrowheads="1"/>
            </p:cNvSpPr>
            <p:nvPr/>
          </p:nvSpPr>
          <p:spPr bwMode="auto">
            <a:xfrm>
              <a:off x="384" y="3360"/>
              <a:ext cx="864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/>
                <a:t>eggs</a:t>
              </a:r>
              <a:endParaRPr lang="en-US" altLang="zh-CN" sz="3200"/>
            </a:p>
          </p:txBody>
        </p:sp>
      </p:grpSp>
      <p:grpSp>
        <p:nvGrpSpPr>
          <p:cNvPr id="3" name="Group 21"/>
          <p:cNvGrpSpPr/>
          <p:nvPr/>
        </p:nvGrpSpPr>
        <p:grpSpPr bwMode="auto">
          <a:xfrm>
            <a:off x="2819400" y="2743200"/>
            <a:ext cx="2057400" cy="1784748"/>
            <a:chOff x="1824" y="2400"/>
            <a:chExt cx="1296" cy="1499"/>
          </a:xfrm>
        </p:grpSpPr>
        <p:pic>
          <p:nvPicPr>
            <p:cNvPr id="5134" name="Picture 13" descr="0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824" y="2400"/>
              <a:ext cx="1296" cy="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5" name="Text Box 17"/>
            <p:cNvSpPr txBox="1">
              <a:spLocks noChangeArrowheads="1"/>
            </p:cNvSpPr>
            <p:nvPr/>
          </p:nvSpPr>
          <p:spPr bwMode="auto">
            <a:xfrm>
              <a:off x="1920" y="3408"/>
              <a:ext cx="864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/>
                <a:t>bread</a:t>
              </a:r>
              <a:endParaRPr lang="en-US" altLang="zh-CN" sz="3200"/>
            </a:p>
          </p:txBody>
        </p:sp>
      </p:grpSp>
      <p:grpSp>
        <p:nvGrpSpPr>
          <p:cNvPr id="4" name="Group 22"/>
          <p:cNvGrpSpPr/>
          <p:nvPr/>
        </p:nvGrpSpPr>
        <p:grpSpPr bwMode="auto">
          <a:xfrm>
            <a:off x="5410200" y="2400300"/>
            <a:ext cx="1524000" cy="2184798"/>
            <a:chOff x="3456" y="2064"/>
            <a:chExt cx="960" cy="1835"/>
          </a:xfrm>
        </p:grpSpPr>
        <p:pic>
          <p:nvPicPr>
            <p:cNvPr id="5132" name="Picture 14" descr="03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456" y="2064"/>
              <a:ext cx="882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3" name="Text Box 18"/>
            <p:cNvSpPr txBox="1">
              <a:spLocks noChangeArrowheads="1"/>
            </p:cNvSpPr>
            <p:nvPr/>
          </p:nvSpPr>
          <p:spPr bwMode="auto">
            <a:xfrm>
              <a:off x="3552" y="3408"/>
              <a:ext cx="864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/>
                <a:t>milk</a:t>
              </a:r>
              <a:endParaRPr lang="en-US" altLang="zh-CN" sz="3200"/>
            </a:p>
          </p:txBody>
        </p:sp>
      </p:grpSp>
      <p:grpSp>
        <p:nvGrpSpPr>
          <p:cNvPr id="5" name="Group 23"/>
          <p:cNvGrpSpPr/>
          <p:nvPr/>
        </p:nvGrpSpPr>
        <p:grpSpPr bwMode="auto">
          <a:xfrm>
            <a:off x="7162800" y="2457450"/>
            <a:ext cx="1524000" cy="2449116"/>
            <a:chOff x="4656" y="2256"/>
            <a:chExt cx="960" cy="2057"/>
          </a:xfrm>
        </p:grpSpPr>
        <p:pic>
          <p:nvPicPr>
            <p:cNvPr id="5130" name="Picture 15" descr="04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800" y="2256"/>
              <a:ext cx="693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Text Box 19"/>
            <p:cNvSpPr txBox="1">
              <a:spLocks noChangeArrowheads="1"/>
            </p:cNvSpPr>
            <p:nvPr/>
          </p:nvSpPr>
          <p:spPr bwMode="auto">
            <a:xfrm>
              <a:off x="4656" y="3408"/>
              <a:ext cx="960" cy="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/>
                <a:t>orange juice</a:t>
              </a:r>
              <a:endParaRPr lang="en-US" altLang="zh-CN" sz="3200"/>
            </a:p>
          </p:txBody>
        </p:sp>
      </p:grpSp>
      <p:sp>
        <p:nvSpPr>
          <p:cNvPr id="8216" name="Rectangle 24"/>
          <p:cNvSpPr>
            <a:spLocks noChangeArrowheads="1"/>
          </p:cNvSpPr>
          <p:nvPr/>
        </p:nvSpPr>
        <p:spPr bwMode="auto">
          <a:xfrm>
            <a:off x="2362200" y="1314450"/>
            <a:ext cx="5715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 b="1" dirty="0"/>
              <a:t>What do they have for breakfast?</a:t>
            </a:r>
            <a:endParaRPr lang="en-US" altLang="zh-CN" sz="2800" b="1" dirty="0"/>
          </a:p>
          <a:p>
            <a:pPr marL="342900" indent="-342900">
              <a:spcBef>
                <a:spcPct val="20000"/>
              </a:spcBef>
            </a:pPr>
            <a:r>
              <a:rPr lang="zh-CN" altLang="en-US" sz="2400" dirty="0"/>
              <a:t>他们早餐吃什么？</a:t>
            </a:r>
            <a:endParaRPr lang="zh-CN" altLang="en-US" sz="24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228600"/>
            <a:ext cx="7772400" cy="628650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Three meals a day.  </a:t>
            </a:r>
            <a:r>
              <a:rPr lang="zh-CN" altLang="en-US" sz="2800" dirty="0" smtClean="0"/>
              <a:t>一日三餐</a:t>
            </a:r>
            <a:endParaRPr lang="zh-CN" altLang="en-US" sz="2800" dirty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171700"/>
            <a:ext cx="2133600" cy="457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mtClean="0"/>
              <a:t>breakfast</a:t>
            </a:r>
            <a:endParaRPr lang="en-US" altLang="zh-CN" smtClean="0"/>
          </a:p>
        </p:txBody>
      </p:sp>
      <p:pic>
        <p:nvPicPr>
          <p:cNvPr id="6148" name="Picture 4" descr="t01c5612214924b45ec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5800" y="1028700"/>
            <a:ext cx="2438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t0195c2296c791f98a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3800" y="1028700"/>
            <a:ext cx="2286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 descr="t012cb4d5b3174eadb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29400" y="1085850"/>
            <a:ext cx="22860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3962400" y="211455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/>
              <a:t>lunch</a:t>
            </a:r>
            <a:endParaRPr lang="en-US" altLang="zh-CN" sz="3200"/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6781800" y="21717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/>
              <a:t>dinner</a:t>
            </a:r>
            <a:endParaRPr lang="en-US" altLang="zh-CN" sz="3200"/>
          </a:p>
        </p:txBody>
      </p:sp>
      <p:sp>
        <p:nvSpPr>
          <p:cNvPr id="17417" name="AutoShape 9"/>
          <p:cNvSpPr/>
          <p:nvPr/>
        </p:nvSpPr>
        <p:spPr bwMode="auto">
          <a:xfrm rot="16200000">
            <a:off x="4410075" y="28575"/>
            <a:ext cx="285750" cy="5600700"/>
          </a:xfrm>
          <a:prstGeom prst="leftBrace">
            <a:avLst>
              <a:gd name="adj1" fmla="val 122500"/>
              <a:gd name="adj2" fmla="val 50000"/>
            </a:avLst>
          </a:prstGeom>
          <a:solidFill>
            <a:srgbClr val="0033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3352800" y="3143250"/>
            <a:ext cx="3048000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b="1"/>
              <a:t>       have</a:t>
            </a:r>
            <a:endParaRPr lang="en-US" altLang="zh-CN" sz="3200" b="1"/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/>
              <a:t>有；吃，喝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0" animBg="1"/>
      <p:bldP spid="174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4"/>
          <p:cNvSpPr>
            <a:spLocks noChangeArrowheads="1"/>
          </p:cNvSpPr>
          <p:nvPr/>
        </p:nvSpPr>
        <p:spPr bwMode="auto">
          <a:xfrm>
            <a:off x="3276600" y="0"/>
            <a:ext cx="5562600" cy="3200400"/>
          </a:xfrm>
          <a:prstGeom prst="cloudCallout">
            <a:avLst>
              <a:gd name="adj1" fmla="val -40866"/>
              <a:gd name="adj2" fmla="val 63949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7171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962400" y="457200"/>
            <a:ext cx="5181600" cy="2228850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zh-CN" dirty="0" smtClean="0"/>
              <a:t>1.What do they like?</a:t>
            </a:r>
            <a:endParaRPr lang="en-US" altLang="zh-CN" dirty="0" smtClean="0"/>
          </a:p>
          <a:p>
            <a:pPr marL="609600" indent="-609600" eaLnBrk="1" hangingPunct="1">
              <a:buFontTx/>
              <a:buNone/>
            </a:pPr>
            <a:r>
              <a:rPr lang="en-US" altLang="zh-CN" sz="2400" dirty="0" smtClean="0"/>
              <a:t>      </a:t>
            </a:r>
            <a:r>
              <a:rPr lang="zh-CN" altLang="en-US" sz="2400" dirty="0" smtClean="0"/>
              <a:t>他们喜欢什么</a:t>
            </a:r>
            <a:r>
              <a:rPr lang="zh-CN" altLang="en-US" sz="2400" dirty="0" smtClean="0"/>
              <a:t>？</a:t>
            </a:r>
            <a:endParaRPr lang="zh-CN" altLang="en-US" dirty="0" smtClean="0"/>
          </a:p>
          <a:p>
            <a:pPr marL="609600" indent="-609600" eaLnBrk="1" hangingPunct="1">
              <a:buFontTx/>
              <a:buNone/>
            </a:pPr>
            <a:r>
              <a:rPr lang="en-US" altLang="zh-CN" dirty="0" smtClean="0"/>
              <a:t>2. What do they not like?</a:t>
            </a:r>
            <a:endParaRPr lang="en-US" altLang="zh-CN" dirty="0" smtClean="0"/>
          </a:p>
          <a:p>
            <a:pPr marL="609600" indent="-609600" eaLnBrk="1" hangingPunct="1">
              <a:buFontTx/>
              <a:buNone/>
            </a:pPr>
            <a:r>
              <a:rPr lang="en-US" altLang="zh-CN" dirty="0" smtClean="0"/>
              <a:t>     </a:t>
            </a:r>
            <a:r>
              <a:rPr lang="zh-CN" altLang="en-US" sz="2400" dirty="0" smtClean="0"/>
              <a:t>他们不喜欢什么？</a:t>
            </a:r>
            <a:endParaRPr lang="zh-CN" altLang="en-US" sz="2400" dirty="0" smtClean="0"/>
          </a:p>
        </p:txBody>
      </p:sp>
      <p:pic>
        <p:nvPicPr>
          <p:cNvPr id="7172" name="Picture 8" descr="t01cf4f77f3cda64586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6801" y="3143250"/>
            <a:ext cx="2225675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}Z$[)DOQ6MJSVLHH2F]1KC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86000" y="742950"/>
            <a:ext cx="5029200" cy="229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685800" y="3714750"/>
            <a:ext cx="3581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dirty="0"/>
              <a:t>Have some ____?</a:t>
            </a:r>
            <a:endParaRPr lang="en-US" altLang="zh-CN" sz="3200" dirty="0"/>
          </a:p>
        </p:txBody>
      </p:sp>
      <p:sp>
        <p:nvSpPr>
          <p:cNvPr id="18436" name="AutoShape 4"/>
          <p:cNvSpPr/>
          <p:nvPr/>
        </p:nvSpPr>
        <p:spPr bwMode="auto">
          <a:xfrm>
            <a:off x="4648200" y="3314700"/>
            <a:ext cx="609600" cy="1314450"/>
          </a:xfrm>
          <a:prstGeom prst="leftBrace">
            <a:avLst>
              <a:gd name="adj1" fmla="val 23958"/>
              <a:gd name="adj2" fmla="val 50000"/>
            </a:avLst>
          </a:prstGeom>
          <a:solidFill>
            <a:srgbClr val="FF99CC"/>
          </a:solidFill>
          <a:ln w="254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5638800" y="3257550"/>
            <a:ext cx="259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dirty="0"/>
              <a:t>Yes, please.</a:t>
            </a:r>
            <a:endParaRPr lang="en-US" altLang="zh-CN" sz="3200" dirty="0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5867400" y="4229100"/>
            <a:ext cx="2286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solidFill>
                  <a:schemeClr val="accent2"/>
                </a:solidFill>
              </a:rPr>
              <a:t>No, thanks.</a:t>
            </a:r>
            <a:endParaRPr lang="en-US" altLang="zh-CN" sz="3200" dirty="0">
              <a:solidFill>
                <a:schemeClr val="accent2"/>
              </a:solidFill>
            </a:endParaRPr>
          </a:p>
        </p:txBody>
      </p:sp>
      <p:sp>
        <p:nvSpPr>
          <p:cNvPr id="8199" name="WordArt 7"/>
          <p:cNvSpPr>
            <a:spLocks noChangeArrowheads="1" noChangeShapeType="1" noTextEdit="1"/>
          </p:cNvSpPr>
          <p:nvPr/>
        </p:nvSpPr>
        <p:spPr bwMode="auto">
          <a:xfrm>
            <a:off x="381000" y="171450"/>
            <a:ext cx="3352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12700">
                  <a:solidFill>
                    <a:srgbClr val="003366"/>
                  </a:solidFill>
                  <a:round/>
                </a:ln>
                <a:solidFill>
                  <a:srgbClr val="008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Pair work.</a:t>
            </a:r>
            <a:endParaRPr lang="zh-CN" altLang="en-US" sz="3600" b="1" kern="10" dirty="0">
              <a:ln w="12700">
                <a:solidFill>
                  <a:srgbClr val="003366"/>
                </a:solidFill>
                <a:round/>
              </a:ln>
              <a:solidFill>
                <a:srgbClr val="008000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4267200" y="285750"/>
            <a:ext cx="259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/>
              <a:t>双人活动</a:t>
            </a:r>
            <a:r>
              <a:rPr lang="en-US" altLang="zh-CN" sz="2400"/>
              <a:t>.</a:t>
            </a:r>
            <a:endParaRPr lang="en-US" altLang="zh-CN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 animBg="1"/>
      <p:bldP spid="184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WordArt 4"/>
          <p:cNvSpPr>
            <a:spLocks noChangeArrowheads="1" noChangeShapeType="1" noTextEdit="1"/>
          </p:cNvSpPr>
          <p:nvPr/>
        </p:nvSpPr>
        <p:spPr bwMode="auto">
          <a:xfrm>
            <a:off x="2895600" y="2400300"/>
            <a:ext cx="3352800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12700">
                  <a:solidFill>
                    <a:srgbClr val="003366"/>
                  </a:solidFill>
                  <a:round/>
                </a:ln>
                <a:solidFill>
                  <a:srgbClr val="008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Role reading.</a:t>
            </a:r>
            <a:endParaRPr lang="zh-CN" altLang="en-US" sz="3600" b="1" kern="10">
              <a:ln w="12700">
                <a:solidFill>
                  <a:srgbClr val="003366"/>
                </a:solidFill>
                <a:round/>
              </a:ln>
              <a:solidFill>
                <a:srgbClr val="008000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WordArt 4"/>
          <p:cNvSpPr>
            <a:spLocks noChangeArrowheads="1" noChangeShapeType="1" noTextEdit="1"/>
          </p:cNvSpPr>
          <p:nvPr/>
        </p:nvSpPr>
        <p:spPr bwMode="auto">
          <a:xfrm>
            <a:off x="457200" y="228600"/>
            <a:ext cx="4038600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12700">
                  <a:solidFill>
                    <a:srgbClr val="003366"/>
                  </a:solidFill>
                  <a:round/>
                </a:ln>
                <a:solidFill>
                  <a:srgbClr val="008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Do the opposite.</a:t>
            </a:r>
            <a:endParaRPr lang="zh-CN" altLang="en-US" sz="3600" b="1" kern="10" dirty="0">
              <a:ln w="12700">
                <a:solidFill>
                  <a:srgbClr val="003366"/>
                </a:solidFill>
                <a:round/>
              </a:ln>
              <a:solidFill>
                <a:srgbClr val="008000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5410200" y="342900"/>
            <a:ext cx="1447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/>
              <a:t>唱反调！</a:t>
            </a:r>
            <a:endParaRPr lang="zh-CN" altLang="en-US" sz="2400"/>
          </a:p>
        </p:txBody>
      </p:sp>
      <p:sp>
        <p:nvSpPr>
          <p:cNvPr id="10244" name="Text Box 8"/>
          <p:cNvSpPr txBox="1">
            <a:spLocks noChangeArrowheads="1"/>
          </p:cNvSpPr>
          <p:nvPr/>
        </p:nvSpPr>
        <p:spPr bwMode="auto">
          <a:xfrm>
            <a:off x="2057400" y="1657350"/>
            <a:ext cx="4419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/>
          </a:p>
        </p:txBody>
      </p:sp>
      <p:grpSp>
        <p:nvGrpSpPr>
          <p:cNvPr id="10245" name="Group 10"/>
          <p:cNvGrpSpPr/>
          <p:nvPr/>
        </p:nvGrpSpPr>
        <p:grpSpPr bwMode="auto">
          <a:xfrm>
            <a:off x="990600" y="3600450"/>
            <a:ext cx="3429000" cy="914400"/>
            <a:chOff x="864" y="1248"/>
            <a:chExt cx="2160" cy="480"/>
          </a:xfrm>
        </p:grpSpPr>
        <p:sp>
          <p:nvSpPr>
            <p:cNvPr id="10262" name="AutoShape 7"/>
            <p:cNvSpPr>
              <a:spLocks noChangeArrowheads="1"/>
            </p:cNvSpPr>
            <p:nvPr/>
          </p:nvSpPr>
          <p:spPr bwMode="auto">
            <a:xfrm>
              <a:off x="864" y="1248"/>
              <a:ext cx="2160" cy="480"/>
            </a:xfrm>
            <a:prstGeom prst="flowChartTerminator">
              <a:avLst/>
            </a:prstGeom>
            <a:solidFill>
              <a:srgbClr val="993366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63" name="Text Box 9"/>
            <p:cNvSpPr txBox="1">
              <a:spLocks noChangeArrowheads="1"/>
            </p:cNvSpPr>
            <p:nvPr/>
          </p:nvSpPr>
          <p:spPr bwMode="auto">
            <a:xfrm>
              <a:off x="1200" y="1248"/>
              <a:ext cx="1296" cy="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/>
                <a:t>I like …</a:t>
              </a:r>
              <a:endParaRPr lang="en-US" altLang="zh-CN" sz="4000"/>
            </a:p>
          </p:txBody>
        </p:sp>
      </p:grpSp>
      <p:grpSp>
        <p:nvGrpSpPr>
          <p:cNvPr id="10246" name="Group 16"/>
          <p:cNvGrpSpPr/>
          <p:nvPr/>
        </p:nvGrpSpPr>
        <p:grpSpPr bwMode="auto">
          <a:xfrm>
            <a:off x="4876800" y="3600450"/>
            <a:ext cx="3810000" cy="879872"/>
            <a:chOff x="2256" y="2256"/>
            <a:chExt cx="2400" cy="739"/>
          </a:xfrm>
        </p:grpSpPr>
        <p:sp>
          <p:nvSpPr>
            <p:cNvPr id="10260" name="AutoShape 12"/>
            <p:cNvSpPr>
              <a:spLocks noChangeArrowheads="1"/>
            </p:cNvSpPr>
            <p:nvPr/>
          </p:nvSpPr>
          <p:spPr bwMode="auto">
            <a:xfrm>
              <a:off x="2256" y="2256"/>
              <a:ext cx="2359" cy="720"/>
            </a:xfrm>
            <a:prstGeom prst="flowChartTerminator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61" name="Text Box 15"/>
            <p:cNvSpPr txBox="1">
              <a:spLocks noChangeArrowheads="1"/>
            </p:cNvSpPr>
            <p:nvPr/>
          </p:nvSpPr>
          <p:spPr bwMode="auto">
            <a:xfrm>
              <a:off x="2448" y="2400"/>
              <a:ext cx="2208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/>
                <a:t>I don’t like …</a:t>
              </a:r>
              <a:endParaRPr lang="en-US" altLang="zh-CN" sz="4000"/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57200" y="1371600"/>
            <a:ext cx="1600200" cy="1727598"/>
            <a:chOff x="240" y="2400"/>
            <a:chExt cx="1008" cy="1451"/>
          </a:xfrm>
        </p:grpSpPr>
        <p:pic>
          <p:nvPicPr>
            <p:cNvPr id="10258" name="Picture 19" descr="0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40" y="2400"/>
              <a:ext cx="1008" cy="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9" name="Text Box 20"/>
            <p:cNvSpPr txBox="1">
              <a:spLocks noChangeArrowheads="1"/>
            </p:cNvSpPr>
            <p:nvPr/>
          </p:nvSpPr>
          <p:spPr bwMode="auto">
            <a:xfrm>
              <a:off x="384" y="3360"/>
              <a:ext cx="864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dirty="0"/>
                <a:t>eggs</a:t>
              </a:r>
              <a:endParaRPr lang="en-US" altLang="zh-CN" sz="3200" dirty="0"/>
            </a:p>
          </p:txBody>
        </p:sp>
      </p:grpSp>
      <p:grpSp>
        <p:nvGrpSpPr>
          <p:cNvPr id="5" name="Group 21"/>
          <p:cNvGrpSpPr/>
          <p:nvPr/>
        </p:nvGrpSpPr>
        <p:grpSpPr bwMode="auto">
          <a:xfrm>
            <a:off x="2743200" y="1371600"/>
            <a:ext cx="2057400" cy="1784748"/>
            <a:chOff x="1824" y="2400"/>
            <a:chExt cx="1296" cy="1499"/>
          </a:xfrm>
        </p:grpSpPr>
        <p:pic>
          <p:nvPicPr>
            <p:cNvPr id="10256" name="Picture 22" descr="0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824" y="2400"/>
              <a:ext cx="1296" cy="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7" name="Text Box 23"/>
            <p:cNvSpPr txBox="1">
              <a:spLocks noChangeArrowheads="1"/>
            </p:cNvSpPr>
            <p:nvPr/>
          </p:nvSpPr>
          <p:spPr bwMode="auto">
            <a:xfrm>
              <a:off x="1920" y="3408"/>
              <a:ext cx="864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dirty="0"/>
                <a:t>bread</a:t>
              </a:r>
              <a:endParaRPr lang="en-US" altLang="zh-CN" sz="3200" dirty="0"/>
            </a:p>
          </p:txBody>
        </p:sp>
      </p:grpSp>
      <p:grpSp>
        <p:nvGrpSpPr>
          <p:cNvPr id="6" name="Group 24"/>
          <p:cNvGrpSpPr/>
          <p:nvPr/>
        </p:nvGrpSpPr>
        <p:grpSpPr bwMode="auto">
          <a:xfrm>
            <a:off x="5334000" y="1028700"/>
            <a:ext cx="1524000" cy="2184798"/>
            <a:chOff x="3456" y="2064"/>
            <a:chExt cx="960" cy="1835"/>
          </a:xfrm>
        </p:grpSpPr>
        <p:pic>
          <p:nvPicPr>
            <p:cNvPr id="10254" name="Picture 25" descr="0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456" y="2064"/>
              <a:ext cx="882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5" name="Text Box 26"/>
            <p:cNvSpPr txBox="1">
              <a:spLocks noChangeArrowheads="1"/>
            </p:cNvSpPr>
            <p:nvPr/>
          </p:nvSpPr>
          <p:spPr bwMode="auto">
            <a:xfrm>
              <a:off x="3552" y="3408"/>
              <a:ext cx="864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dirty="0"/>
                <a:t>milk</a:t>
              </a:r>
              <a:endParaRPr lang="en-US" altLang="zh-CN" sz="3200" dirty="0"/>
            </a:p>
          </p:txBody>
        </p:sp>
      </p:grpSp>
      <p:grpSp>
        <p:nvGrpSpPr>
          <p:cNvPr id="7" name="Group 27"/>
          <p:cNvGrpSpPr/>
          <p:nvPr/>
        </p:nvGrpSpPr>
        <p:grpSpPr bwMode="auto">
          <a:xfrm>
            <a:off x="7086600" y="1085850"/>
            <a:ext cx="1524000" cy="2449116"/>
            <a:chOff x="4656" y="2256"/>
            <a:chExt cx="960" cy="2057"/>
          </a:xfrm>
        </p:grpSpPr>
        <p:pic>
          <p:nvPicPr>
            <p:cNvPr id="10252" name="Picture 28" descr="04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800" y="2256"/>
              <a:ext cx="693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3" name="Text Box 29"/>
            <p:cNvSpPr txBox="1">
              <a:spLocks noChangeArrowheads="1"/>
            </p:cNvSpPr>
            <p:nvPr/>
          </p:nvSpPr>
          <p:spPr bwMode="auto">
            <a:xfrm>
              <a:off x="4656" y="3408"/>
              <a:ext cx="960" cy="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dirty="0"/>
                <a:t>orange juice</a:t>
              </a:r>
              <a:endParaRPr lang="en-US" altLang="zh-CN" sz="3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24a3bbad-2915-4863-aa75-00828b682f1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498</Words>
  <Application>WPS 演示</Application>
  <PresentationFormat>全屏显示(16:9)</PresentationFormat>
  <Paragraphs>80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微软雅黑</vt:lpstr>
      <vt:lpstr>Arial</vt:lpstr>
      <vt:lpstr>Arial Unicode MS</vt:lpstr>
      <vt:lpstr>第一PPT模板网-WWW.1PPT.COM</vt:lpstr>
      <vt:lpstr>Unit1  Food and Drinks</vt:lpstr>
      <vt:lpstr>2.What colour do you like?</vt:lpstr>
      <vt:lpstr>PowerPoint 演示文稿</vt:lpstr>
      <vt:lpstr>PowerPoint 演示文稿</vt:lpstr>
      <vt:lpstr>Three meals a day.  一日三餐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25</cp:revision>
  <cp:lastPrinted>2113-01-01T00:00:00Z</cp:lastPrinted>
  <dcterms:created xsi:type="dcterms:W3CDTF">2015-03-08T01:02:00Z</dcterms:created>
  <dcterms:modified xsi:type="dcterms:W3CDTF">2023-03-06T00:21:42Z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96781DDD3A7F4F17833851EF2F52297B</vt:lpwstr>
  </property>
  <property fmtid="{D5CDD505-2E9C-101B-9397-08002B2CF9AE}" pid="4" name="KSOProductBuildVer">
    <vt:lpwstr>2052-11.1.0.13703</vt:lpwstr>
  </property>
</Properties>
</file>