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28" r:id="rId4"/>
    <p:sldId id="325" r:id="rId5"/>
    <p:sldId id="326" r:id="rId6"/>
    <p:sldId id="327" r:id="rId7"/>
    <p:sldId id="342" r:id="rId8"/>
    <p:sldId id="330" r:id="rId9"/>
    <p:sldId id="331" r:id="rId10"/>
    <p:sldId id="332" r:id="rId11"/>
    <p:sldId id="335" r:id="rId12"/>
    <p:sldId id="338" r:id="rId13"/>
    <p:sldId id="343" r:id="rId14"/>
    <p:sldId id="339" r:id="rId15"/>
    <p:sldId id="341" r:id="rId16"/>
    <p:sldId id="345" r:id="rId17"/>
    <p:sldId id="346" r:id="rId18"/>
    <p:sldId id="314" r:id="rId19"/>
    <p:sldId id="352" r:id="rId20"/>
    <p:sldId id="351" r:id="rId21"/>
    <p:sldId id="350" r:id="rId22"/>
    <p:sldId id="347" r:id="rId23"/>
    <p:sldId id="353" r:id="rId24"/>
    <p:sldId id="354" r:id="rId25"/>
    <p:sldId id="355" r:id="rId26"/>
    <p:sldId id="356" r:id="rId27"/>
    <p:sldId id="348" r:id="rId28"/>
    <p:sldId id="357" r:id="rId29"/>
    <p:sldId id="358" r:id="rId30"/>
    <p:sldId id="360" r:id="rId31"/>
    <p:sldId id="361" r:id="rId32"/>
    <p:sldId id="349" r:id="rId33"/>
    <p:sldId id="305" r:id="rId34"/>
    <p:sldId id="359" r:id="rId35"/>
    <p:sldId id="306" r:id="rId36"/>
    <p:sldId id="307" r:id="rId37"/>
    <p:sldId id="362" r:id="rId38"/>
    <p:sldId id="269" r:id="rId39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FF0000"/>
    <a:srgbClr val="FEC17E"/>
    <a:srgbClr val="FF6600"/>
    <a:srgbClr val="FF9933"/>
    <a:srgbClr val="FFFF00"/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4" autoAdjust="0"/>
    <p:restoredTop sz="98381" autoAdjust="0"/>
  </p:normalViewPr>
  <p:slideViewPr>
    <p:cSldViewPr>
      <p:cViewPr>
        <p:scale>
          <a:sx n="100" d="100"/>
          <a:sy n="100" d="100"/>
        </p:scale>
        <p:origin x="-306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AF022-26B9-4C87-80F3-4E49A22A963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A265A-9A5A-41B2-A836-2864C341F35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9C88A-1E90-42B7-9666-7EB3F3D318A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05A57-915B-4DA4-A8DF-3C2F8966403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DBC04-5645-4FA6-8E02-20B6DD53BB5E}" type="slidenum">
              <a:rPr lang="zh-CN" altLang="en-US"/>
            </a:fld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502574" y="20692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86EE7-8FE3-4E5B-87E8-9A51CB5AF65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6E5EF-8FFB-4915-8ED5-7A79CC0D947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CAA2C-9769-42A1-9F0A-7760EE32511A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ADBE4-8A3E-4F5A-BEC3-6A7187F4EE1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15D3D-1384-4CAA-966F-CA2843702F3F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1087F-031B-49C2-80F9-6290C43413C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1A07243-63F7-43AA-9E51-C2BEFCB1F4E6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6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5.jpeg"/><Relationship Id="rId5" Type="http://schemas.openxmlformats.org/officeDocument/2006/relationships/image" Target="../media/image6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7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0" y="627534"/>
            <a:ext cx="915806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latin typeface="Times New Roman" panose="02020603050405020304" pitchFamily="18" charset="0"/>
              </a:rPr>
              <a:t>Unit 1 Countries</a:t>
            </a:r>
            <a:endParaRPr lang="en-US" sz="32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6000" b="1" i="1" dirty="0" smtClean="0">
                <a:solidFill>
                  <a:srgbClr val="FF0066"/>
                </a:solidFill>
                <a:latin typeface="Times New Roman" panose="02020603050405020304" pitchFamily="18" charset="0"/>
              </a:rPr>
              <a:t>I’m </a:t>
            </a:r>
            <a:r>
              <a:rPr lang="en-US" sz="60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from Britain.</a:t>
            </a:r>
            <a:endParaRPr lang="en-US" sz="60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95" name="Group 107"/>
          <p:cNvGraphicFramePr>
            <a:graphicFrameLocks noGrp="1"/>
          </p:cNvGraphicFramePr>
          <p:nvPr/>
        </p:nvGraphicFramePr>
        <p:xfrm>
          <a:off x="1042988" y="681038"/>
          <a:ext cx="7200900" cy="2700339"/>
        </p:xfrm>
        <a:graphic>
          <a:graphicData uri="http://schemas.openxmlformats.org/drawingml/2006/table">
            <a:tbl>
              <a:tblPr/>
              <a:tblGrid>
                <a:gridCol w="1225550"/>
                <a:gridCol w="1366837"/>
                <a:gridCol w="1441450"/>
                <a:gridCol w="1582738"/>
                <a:gridCol w="1584325"/>
              </a:tblGrid>
              <a:tr h="917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China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the U.S.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Canada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Britain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956" name="Text Box 68"/>
          <p:cNvSpPr txBox="1">
            <a:spLocks noChangeArrowheads="1"/>
          </p:cNvSpPr>
          <p:nvPr/>
        </p:nvSpPr>
        <p:spPr bwMode="auto">
          <a:xfrm>
            <a:off x="684214" y="86916"/>
            <a:ext cx="3889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Watch and tick (√)</a:t>
            </a:r>
            <a:r>
              <a:rPr lang="en-US" altLang="zh-CN" sz="4000"/>
              <a:t>.</a:t>
            </a:r>
            <a:endParaRPr lang="en-US" altLang="zh-CN" sz="4000"/>
          </a:p>
        </p:txBody>
      </p:sp>
      <p:pic>
        <p:nvPicPr>
          <p:cNvPr id="37982" name="Picture 94" descr="中国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4" y="1006078"/>
            <a:ext cx="1152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83" name="Picture 95" descr="ge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6" y="1006079"/>
            <a:ext cx="12239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84" name="Picture 96" descr="美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839" y="1006079"/>
            <a:ext cx="1150937" cy="5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85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77051" y="1006079"/>
            <a:ext cx="1152525" cy="5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87" name="Picture 99" descr="IMG_20150317_102942"/>
          <p:cNvPicPr>
            <a:picLocks noChangeAspect="1" noChangeArrowheads="1"/>
          </p:cNvPicPr>
          <p:nvPr/>
        </p:nvPicPr>
        <p:blipFill>
          <a:blip r:embed="rId5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116013" y="1653779"/>
            <a:ext cx="1079500" cy="70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89" name="Picture 101" descr="IMG_20150317_102942"/>
          <p:cNvPicPr>
            <a:picLocks noChangeAspect="1" noChangeArrowheads="1"/>
          </p:cNvPicPr>
          <p:nvPr/>
        </p:nvPicPr>
        <p:blipFill>
          <a:blip r:embed="rId6" cstate="email">
            <a:lum bright="6000" contrast="30000"/>
          </a:blip>
          <a:srcRect/>
          <a:stretch>
            <a:fillRect/>
          </a:stretch>
        </p:blipFill>
        <p:spPr bwMode="auto">
          <a:xfrm>
            <a:off x="1116014" y="2518172"/>
            <a:ext cx="1081087" cy="7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7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7" name="Group 47"/>
          <p:cNvGraphicFramePr>
            <a:graphicFrameLocks noGrp="1"/>
          </p:cNvGraphicFramePr>
          <p:nvPr/>
        </p:nvGraphicFramePr>
        <p:xfrm>
          <a:off x="1042988" y="2097053"/>
          <a:ext cx="7200900" cy="2700339"/>
        </p:xfrm>
        <a:graphic>
          <a:graphicData uri="http://schemas.openxmlformats.org/drawingml/2006/table">
            <a:tbl>
              <a:tblPr/>
              <a:tblGrid>
                <a:gridCol w="1225550"/>
                <a:gridCol w="1366837"/>
                <a:gridCol w="1441450"/>
                <a:gridCol w="1582738"/>
                <a:gridCol w="1584325"/>
              </a:tblGrid>
              <a:tr h="917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China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the U.S.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Canada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Britain</a:t>
                      </a:r>
                      <a:endParaRPr kumimoji="0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5" name="Text Box 35"/>
          <p:cNvSpPr txBox="1">
            <a:spLocks noChangeArrowheads="1"/>
          </p:cNvSpPr>
          <p:nvPr/>
        </p:nvSpPr>
        <p:spPr bwMode="auto">
          <a:xfrm>
            <a:off x="684214" y="86916"/>
            <a:ext cx="3889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Watch and tick (√)</a:t>
            </a:r>
            <a:r>
              <a:rPr lang="en-US" altLang="zh-CN" sz="4000"/>
              <a:t>.</a:t>
            </a:r>
            <a:endParaRPr lang="en-US" altLang="zh-CN" sz="4000"/>
          </a:p>
        </p:txBody>
      </p:sp>
      <p:pic>
        <p:nvPicPr>
          <p:cNvPr id="40996" name="Picture 36" descr="中国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4" y="2420903"/>
            <a:ext cx="11525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7" name="Picture 37" descr="ge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6" y="2420903"/>
            <a:ext cx="12239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8" name="Picture 38" descr="美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9839" y="2420903"/>
            <a:ext cx="1150937" cy="57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9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77051" y="2420903"/>
            <a:ext cx="1152525" cy="5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1" descr="IMG_20150317_102942"/>
          <p:cNvPicPr>
            <a:picLocks noChangeAspect="1" noChangeArrowheads="1"/>
          </p:cNvPicPr>
          <p:nvPr/>
        </p:nvPicPr>
        <p:blipFill>
          <a:blip r:embed="rId5" cstate="email">
            <a:lum bright="-6000" contrast="24000"/>
          </a:blip>
          <a:srcRect/>
          <a:stretch>
            <a:fillRect/>
          </a:stretch>
        </p:blipFill>
        <p:spPr bwMode="auto">
          <a:xfrm>
            <a:off x="1116013" y="3123372"/>
            <a:ext cx="1079500" cy="70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2" name="Picture 42" descr="IMG_20150317_102942"/>
          <p:cNvPicPr>
            <a:picLocks noChangeAspect="1" noChangeArrowheads="1"/>
          </p:cNvPicPr>
          <p:nvPr/>
        </p:nvPicPr>
        <p:blipFill>
          <a:blip r:embed="rId6" cstate="email">
            <a:lum bright="6000" contrast="30000"/>
          </a:blip>
          <a:srcRect/>
          <a:stretch>
            <a:fillRect/>
          </a:stretch>
        </p:blipFill>
        <p:spPr bwMode="auto">
          <a:xfrm>
            <a:off x="1116014" y="3987765"/>
            <a:ext cx="1081087" cy="7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4" name="Text Box 44"/>
          <p:cNvSpPr txBox="1">
            <a:spLocks noChangeArrowheads="1"/>
          </p:cNvSpPr>
          <p:nvPr/>
        </p:nvSpPr>
        <p:spPr bwMode="auto">
          <a:xfrm>
            <a:off x="6877050" y="4096112"/>
            <a:ext cx="11509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1005" name="Text Box 45"/>
          <p:cNvSpPr txBox="1">
            <a:spLocks noChangeArrowheads="1"/>
          </p:cNvSpPr>
          <p:nvPr/>
        </p:nvSpPr>
        <p:spPr bwMode="auto">
          <a:xfrm>
            <a:off x="3779839" y="3231719"/>
            <a:ext cx="11509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√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1006" name="Text Box 46"/>
          <p:cNvSpPr txBox="1">
            <a:spLocks noChangeArrowheads="1"/>
          </p:cNvSpPr>
          <p:nvPr/>
        </p:nvSpPr>
        <p:spPr bwMode="auto">
          <a:xfrm>
            <a:off x="1043608" y="826116"/>
            <a:ext cx="67691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</a:rPr>
              <a:t>——Where are you from, Mike/ Mary?</a:t>
            </a:r>
            <a:endParaRPr lang="en-US" altLang="zh-CN" sz="2800" dirty="0">
              <a:solidFill>
                <a:srgbClr val="FF0066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en-US" altLang="zh-CN" sz="2800" dirty="0">
                <a:solidFill>
                  <a:srgbClr val="FF0066"/>
                </a:solidFill>
              </a:rPr>
              <a:t>——I’m from …</a:t>
            </a:r>
            <a:endParaRPr lang="en-US" altLang="zh-CN" sz="40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0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5" grpId="0"/>
      <p:bldP spid="41004" grpId="0"/>
      <p:bldP spid="41005" grpId="0"/>
      <p:bldP spid="410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827089" y="1006079"/>
            <a:ext cx="705643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2400" dirty="0"/>
              <a:t>Hello! Hello!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 Where are you from?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Where are you from? 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Where are you from?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Hello! Hello! 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Where are you from?</a:t>
            </a:r>
            <a:endParaRPr lang="en-US" altLang="zh-CN" sz="2400" dirty="0"/>
          </a:p>
          <a:p>
            <a:pPr>
              <a:buFontTx/>
              <a:buNone/>
            </a:pPr>
            <a:r>
              <a:rPr lang="en-US" altLang="zh-CN" sz="2400" dirty="0"/>
              <a:t>I’m from </a:t>
            </a:r>
            <a:r>
              <a:rPr lang="en-US" altLang="zh-CN" sz="2400" u="sng" dirty="0">
                <a:solidFill>
                  <a:srgbClr val="FF0000"/>
                </a:solidFill>
              </a:rPr>
              <a:t>Britain</a:t>
            </a:r>
            <a:r>
              <a:rPr lang="en-US" altLang="zh-CN" sz="2400" dirty="0"/>
              <a:t>.</a:t>
            </a:r>
            <a:endParaRPr lang="en-US" altLang="zh-CN" sz="2400" dirty="0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2771775" y="303610"/>
            <a:ext cx="3240088" cy="54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4000" dirty="0">
                <a:solidFill>
                  <a:srgbClr val="FD6E03"/>
                </a:solidFill>
                <a:latin typeface="Comic Sans MS" panose="030F0702030302020204" pitchFamily="66" charset="0"/>
              </a:rPr>
              <a:t>Let</a:t>
            </a:r>
            <a:r>
              <a:rPr lang="en-US" altLang="zh-CN" sz="4000" dirty="0">
                <a:solidFill>
                  <a:srgbClr val="FD6E03"/>
                </a:solidFill>
                <a:latin typeface="Arial" panose="020B0604020202020204"/>
              </a:rPr>
              <a:t>’</a:t>
            </a:r>
            <a:r>
              <a:rPr lang="en-US" altLang="zh-CN" sz="4000" dirty="0">
                <a:solidFill>
                  <a:srgbClr val="FD6E03"/>
                </a:solidFill>
                <a:latin typeface="Comic Sans MS" panose="030F0702030302020204" pitchFamily="66" charset="0"/>
              </a:rPr>
              <a:t>s sing.</a:t>
            </a:r>
            <a:endParaRPr lang="en-US" altLang="zh-CN" sz="4000" dirty="0">
              <a:solidFill>
                <a:srgbClr val="FD6E03"/>
              </a:solidFill>
              <a:latin typeface="Comic Sans MS" panose="030F0702030302020204" pitchFamily="66" charset="0"/>
            </a:endParaRPr>
          </a:p>
        </p:txBody>
      </p:sp>
      <p:pic>
        <p:nvPicPr>
          <p:cNvPr id="49159" name="Picture 7" descr="u=1252126213,1832272701&amp;fm=23&amp;gp=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9" y="357188"/>
            <a:ext cx="2662237" cy="669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QQ图片20150317093707"/>
          <p:cNvPicPr>
            <a:picLocks noChangeAspect="1" noChangeArrowheads="1"/>
          </p:cNvPicPr>
          <p:nvPr/>
        </p:nvPicPr>
        <p:blipFill>
          <a:blip r:embed="rId2" cstate="email">
            <a:lum contrast="48000"/>
          </a:blip>
          <a:srcRect/>
          <a:stretch>
            <a:fillRect/>
          </a:stretch>
        </p:blipFill>
        <p:spPr bwMode="auto">
          <a:xfrm>
            <a:off x="900114" y="735807"/>
            <a:ext cx="1150937" cy="79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IMG_20150317_102942"/>
          <p:cNvPicPr>
            <a:picLocks noChangeAspect="1" noChangeArrowheads="1"/>
          </p:cNvPicPr>
          <p:nvPr/>
        </p:nvPicPr>
        <p:blipFill>
          <a:blip r:embed="rId3" cstate="email">
            <a:lum bright="-6000" contrast="24000"/>
          </a:blip>
          <a:srcRect/>
          <a:stretch>
            <a:fillRect/>
          </a:stretch>
        </p:blipFill>
        <p:spPr bwMode="auto">
          <a:xfrm>
            <a:off x="6588126" y="1659732"/>
            <a:ext cx="1152525" cy="75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IMG20150317103657"/>
          <p:cNvPicPr>
            <a:picLocks noChangeAspect="1" noChangeArrowheads="1"/>
          </p:cNvPicPr>
          <p:nvPr/>
        </p:nvPicPr>
        <p:blipFill>
          <a:blip r:embed="rId4" cstate="email">
            <a:lum bright="18000" contrast="48000"/>
          </a:blip>
          <a:srcRect/>
          <a:stretch>
            <a:fillRect/>
          </a:stretch>
        </p:blipFill>
        <p:spPr bwMode="auto">
          <a:xfrm>
            <a:off x="1187450" y="2301479"/>
            <a:ext cx="1079500" cy="75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IMG_20150317_102942"/>
          <p:cNvPicPr>
            <a:picLocks noChangeAspect="1" noChangeArrowheads="1"/>
          </p:cNvPicPr>
          <p:nvPr/>
        </p:nvPicPr>
        <p:blipFill>
          <a:blip r:embed="rId5" cstate="email">
            <a:lum bright="6000" contrast="30000"/>
          </a:blip>
          <a:srcRect/>
          <a:stretch>
            <a:fillRect/>
          </a:stretch>
        </p:blipFill>
        <p:spPr bwMode="auto">
          <a:xfrm>
            <a:off x="6659564" y="3359945"/>
            <a:ext cx="1081087" cy="7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3924301" y="3598069"/>
            <a:ext cx="2449513" cy="37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200">
                <a:solidFill>
                  <a:srgbClr val="FF0000"/>
                </a:solidFill>
              </a:rPr>
              <a:t>the U.S.</a:t>
            </a:r>
            <a:endParaRPr lang="en-US" altLang="zh-CN" sz="3200"/>
          </a:p>
        </p:txBody>
      </p:sp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3924301" y="3975498"/>
            <a:ext cx="2449513" cy="37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Canada</a:t>
            </a:r>
            <a:endParaRPr lang="en-US" altLang="zh-CN" sz="3200" dirty="0"/>
          </a:p>
        </p:txBody>
      </p:sp>
      <p:sp>
        <p:nvSpPr>
          <p:cNvPr id="49167" name="Rectangle 15"/>
          <p:cNvSpPr>
            <a:spLocks noChangeArrowheads="1"/>
          </p:cNvSpPr>
          <p:nvPr/>
        </p:nvSpPr>
        <p:spPr bwMode="auto">
          <a:xfrm>
            <a:off x="3851275" y="4354116"/>
            <a:ext cx="2449513" cy="37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China</a:t>
            </a:r>
            <a:endParaRPr lang="en-US" altLang="zh-CN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5" grpId="0"/>
      <p:bldP spid="49166" grpId="0"/>
      <p:bldP spid="491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476375" y="1113235"/>
            <a:ext cx="63373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rgbClr val="FD6E03"/>
                </a:solidFill>
              </a:rPr>
              <a:t>Pay attention to </a:t>
            </a:r>
            <a:r>
              <a:rPr lang="en-US" altLang="zh-CN" sz="3200">
                <a:solidFill>
                  <a:srgbClr val="FD6E03"/>
                </a:solidFill>
              </a:rPr>
              <a:t>your pronunciation and intonation.</a:t>
            </a:r>
            <a:endParaRPr lang="en-US" altLang="zh-CN" sz="3200">
              <a:solidFill>
                <a:srgbClr val="FD6E03"/>
              </a:solidFill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258888" y="2139554"/>
            <a:ext cx="6769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dirty="0"/>
              <a:t>（听录音、跟读，注意语音语调。）</a:t>
            </a:r>
            <a:endParaRPr lang="zh-CN" altLang="en-US" sz="2800" dirty="0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755650" y="195263"/>
            <a:ext cx="7772400" cy="110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zh-CN" altLang="en-US" sz="4000">
                <a:solidFill>
                  <a:srgbClr val="FD6E03"/>
                </a:solidFill>
                <a:latin typeface="Comic Sans MS" panose="030F0702030302020204" pitchFamily="66" charset="0"/>
              </a:rPr>
              <a:t>Listen and repeat</a:t>
            </a:r>
            <a:r>
              <a:rPr lang="en-US" altLang="zh-CN" sz="4000">
                <a:solidFill>
                  <a:srgbClr val="FD6E03"/>
                </a:solidFill>
                <a:latin typeface="Comic Sans MS" panose="030F0702030302020204" pitchFamily="66" charset="0"/>
              </a:rPr>
              <a:t>.</a:t>
            </a:r>
            <a:endParaRPr lang="en-US" altLang="zh-CN" sz="4000">
              <a:solidFill>
                <a:srgbClr val="FD6E0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331913" y="1221581"/>
            <a:ext cx="67691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/>
              <a:t>（小组内分角色朗读并试着表演。</a:t>
            </a:r>
            <a:endParaRPr lang="zh-CN" altLang="en-US" sz="2800"/>
          </a:p>
          <a:p>
            <a:pPr>
              <a:buFontTx/>
              <a:buNone/>
            </a:pPr>
            <a:r>
              <a:rPr lang="zh-CN" altLang="en-US" sz="2800"/>
              <a:t>小组长要尽快用英语分配角色呦！）</a:t>
            </a:r>
            <a:endParaRPr lang="zh-CN" altLang="en-US" sz="2800"/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755650" y="195263"/>
            <a:ext cx="7772400" cy="110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4000">
                <a:solidFill>
                  <a:srgbClr val="FD6E03"/>
                </a:solidFill>
                <a:latin typeface="Comic Sans MS" panose="030F0702030302020204" pitchFamily="66" charset="0"/>
              </a:rPr>
              <a:t>Group work: Role play.</a:t>
            </a:r>
            <a:endParaRPr lang="en-US" altLang="zh-CN" sz="4000">
              <a:solidFill>
                <a:srgbClr val="FD6E03"/>
              </a:solidFill>
              <a:latin typeface="Comic Sans MS" panose="030F0702030302020204" pitchFamily="66" charset="0"/>
            </a:endParaRPr>
          </a:p>
        </p:txBody>
      </p:sp>
      <p:pic>
        <p:nvPicPr>
          <p:cNvPr id="44040" name="Picture 8" descr="0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8FAE2"/>
              </a:clrFrom>
              <a:clrTo>
                <a:srgbClr val="F8FAE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3165873"/>
            <a:ext cx="1079500" cy="8632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 descr="0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6" y="2571750"/>
            <a:ext cx="457041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1763713" y="411957"/>
            <a:ext cx="6119812" cy="54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solidFill>
                  <a:srgbClr val="FD6E03"/>
                </a:solidFill>
                <a:latin typeface="Comic Sans MS" panose="030F0702030302020204" pitchFamily="66" charset="0"/>
              </a:rPr>
              <a:t>Let</a:t>
            </a:r>
            <a:r>
              <a:rPr lang="en-US" altLang="zh-CN" sz="3600">
                <a:solidFill>
                  <a:srgbClr val="FD6E03"/>
                </a:solidFill>
                <a:latin typeface="Arial" panose="020B0604020202020204"/>
              </a:rPr>
              <a:t>’</a:t>
            </a:r>
            <a:r>
              <a:rPr lang="en-US" altLang="zh-CN" sz="3600">
                <a:solidFill>
                  <a:srgbClr val="FD6E03"/>
                </a:solidFill>
                <a:latin typeface="Comic Sans MS" panose="030F0702030302020204" pitchFamily="66" charset="0"/>
              </a:rPr>
              <a:t>s meet more friends.</a:t>
            </a:r>
            <a:endParaRPr lang="en-US" altLang="zh-CN" sz="3600">
              <a:solidFill>
                <a:srgbClr val="FD6E03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09" name="Picture 9" descr="d000baa1cd11728b56310d0ec9fcc3cec3fd2cf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2725" y="1275160"/>
            <a:ext cx="1728788" cy="124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0" name="Picture 10" descr="03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3056335"/>
            <a:ext cx="2952750" cy="20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1" name="Picture 11" descr="03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2927748"/>
            <a:ext cx="2954338" cy="2215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2" name="Picture 12" descr="03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1059656"/>
            <a:ext cx="2376488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4" name="Picture 14" descr="u=2087411825,526687503&amp;fm=21&amp;gp=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9" y="141685"/>
            <a:ext cx="197167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468314" y="1437085"/>
            <a:ext cx="5761037" cy="86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Where are you from?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  <p:pic>
        <p:nvPicPr>
          <p:cNvPr id="52231" name="Picture 7" descr="03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888" y="0"/>
            <a:ext cx="3276600" cy="2234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107950" y="2247900"/>
            <a:ext cx="5761038" cy="86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 dirty="0">
                <a:latin typeface="Arial" panose="020B0604020202020204"/>
              </a:rPr>
              <a:t>——</a:t>
            </a:r>
            <a:r>
              <a:rPr lang="en-US" altLang="zh-CN" sz="3600" dirty="0">
                <a:latin typeface="Comic Sans MS" panose="030F0702030302020204" pitchFamily="66" charset="0"/>
              </a:rPr>
              <a:t>I</a:t>
            </a:r>
            <a:r>
              <a:rPr lang="en-US" altLang="zh-CN" sz="3600" dirty="0">
                <a:latin typeface="Arial" panose="020B0604020202020204"/>
              </a:rPr>
              <a:t>’</a:t>
            </a:r>
            <a:r>
              <a:rPr lang="en-US" altLang="zh-CN" sz="3600" dirty="0">
                <a:latin typeface="Comic Sans MS" panose="030F0702030302020204" pitchFamily="66" charset="0"/>
              </a:rPr>
              <a:t>m from</a:t>
            </a:r>
            <a:r>
              <a:rPr lang="en-US" altLang="zh-CN" sz="3600" dirty="0">
                <a:solidFill>
                  <a:srgbClr val="FD6E03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the U.S.</a:t>
            </a:r>
            <a:b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     </a:t>
            </a:r>
            <a:r>
              <a:rPr lang="en-US" altLang="zh-CN" sz="3600" dirty="0">
                <a:latin typeface="Comic Sans MS" panose="030F0702030302020204" pitchFamily="66" charset="0"/>
              </a:rPr>
              <a:t>I love my country.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6" name="Picture 4" descr="meigu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8" y="2381"/>
            <a:ext cx="9144000" cy="51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203576" y="250032"/>
            <a:ext cx="3533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the U.S.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4067176" y="0"/>
            <a:ext cx="3533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the U.S.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4211638" y="3598069"/>
            <a:ext cx="5256212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FF00"/>
                </a:solidFill>
                <a:ea typeface="黑体" panose="02010609060101010101" pitchFamily="2" charset="-122"/>
              </a:rPr>
              <a:t>金门大桥</a:t>
            </a:r>
            <a:endParaRPr lang="zh-CN" altLang="en-US" sz="6600" b="1">
              <a:solidFill>
                <a:srgbClr val="FFFF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7348" name="Picture 4" descr="白宫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395289" y="141685"/>
            <a:ext cx="3533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the U.S.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7667626" y="627460"/>
            <a:ext cx="115252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/>
              <a:t>白</a:t>
            </a:r>
            <a:endParaRPr lang="zh-CN" altLang="en-US" sz="4800" b="1"/>
          </a:p>
          <a:p>
            <a:pPr>
              <a:spcBef>
                <a:spcPct val="50000"/>
              </a:spcBef>
            </a:pPr>
            <a:r>
              <a:rPr lang="zh-CN" altLang="en-US" sz="4800" b="1"/>
              <a:t>宫</a:t>
            </a:r>
            <a:endParaRPr lang="zh-CN" altLang="en-US" sz="4800" b="1"/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491630"/>
            <a:ext cx="8229600" cy="857250"/>
          </a:xfrm>
        </p:spPr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Welcome back to school!</a:t>
            </a:r>
            <a:br>
              <a:rPr lang="en-US" altLang="zh-CN" dirty="0">
                <a:solidFill>
                  <a:srgbClr val="0000FF"/>
                </a:solidFill>
              </a:rPr>
            </a:br>
            <a:r>
              <a:rPr lang="zh-CN" altLang="en-US" dirty="0">
                <a:solidFill>
                  <a:srgbClr val="FF0000"/>
                </a:solidFill>
              </a:rPr>
              <a:t>（欢迎返校！）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6324" name="Picture 4" descr="自由女神像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381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4859339" y="86916"/>
            <a:ext cx="3533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the U.S.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971551" y="1113235"/>
            <a:ext cx="115252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9933"/>
                </a:solidFill>
              </a:rPr>
              <a:t>自由女神像</a:t>
            </a:r>
            <a:endParaRPr lang="zh-CN" altLang="en-US" sz="4800" b="1">
              <a:solidFill>
                <a:srgbClr val="FF9933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 descr="d000baa1cd11728b56310d0ec9fcc3cec3fd2cf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68144" y="2463404"/>
            <a:ext cx="2736850" cy="196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395289" y="681037"/>
            <a:ext cx="5761037" cy="86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Where are you from?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-107950" y="1600200"/>
            <a:ext cx="5761038" cy="86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I</a:t>
            </a:r>
            <a:r>
              <a:rPr lang="en-US" altLang="zh-CN" sz="3600">
                <a:latin typeface="Arial" panose="020B0604020202020204"/>
              </a:rPr>
              <a:t>’</a:t>
            </a:r>
            <a:r>
              <a:rPr lang="en-US" altLang="zh-CN" sz="3600">
                <a:latin typeface="Comic Sans MS" panose="030F0702030302020204" pitchFamily="66" charset="0"/>
              </a:rPr>
              <a:t>m from</a:t>
            </a:r>
            <a:r>
              <a:rPr lang="en-US" altLang="zh-CN" sz="3600">
                <a:solidFill>
                  <a:srgbClr val="FD6E03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</a:rPr>
              <a:t>Britain</a:t>
            </a:r>
            <a:r>
              <a:rPr lang="en-US" altLang="zh-CN" sz="3600">
                <a:latin typeface="Comic Sans MS" panose="030F0702030302020204" pitchFamily="66" charset="0"/>
              </a:rPr>
              <a:t>.</a:t>
            </a:r>
            <a:br>
              <a:rPr lang="en-US" altLang="zh-CN" sz="3600">
                <a:latin typeface="Comic Sans MS" panose="030F0702030302020204" pitchFamily="66" charset="0"/>
              </a:rPr>
            </a:br>
            <a:r>
              <a:rPr lang="en-US" altLang="zh-CN" sz="3600">
                <a:latin typeface="Comic Sans MS" panose="030F0702030302020204" pitchFamily="66" charset="0"/>
              </a:rPr>
              <a:t>      I love my country.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/>
      <p:bldP spid="532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6" name="Picture 4" descr="yinggu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6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3995738" y="195263"/>
            <a:ext cx="336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Britain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1" name="Picture 5" descr="0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3995738" y="195263"/>
            <a:ext cx="336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Britain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2411414" y="4192191"/>
            <a:ext cx="44656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伦敦桥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44" name="Picture 4" descr="大本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4924" y="1191"/>
            <a:ext cx="9178925" cy="514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3995738" y="195263"/>
            <a:ext cx="336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Britain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-396875" y="357188"/>
            <a:ext cx="3095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</a:rPr>
              <a:t>大本钟</a:t>
            </a:r>
            <a:endParaRPr lang="zh-CN" altLang="en-US" sz="40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t01f4fe9754761c09c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468313" y="86916"/>
            <a:ext cx="336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Britain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7812088" y="1329928"/>
            <a:ext cx="8636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</a:rPr>
              <a:t>伦敦眼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7" name="Picture 5" descr="03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2363391"/>
            <a:ext cx="4538662" cy="278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900114" y="465535"/>
            <a:ext cx="5761037" cy="86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Where are you from?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468314" y="1275160"/>
            <a:ext cx="5761037" cy="86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I</a:t>
            </a:r>
            <a:r>
              <a:rPr lang="en-US" altLang="zh-CN" sz="3600">
                <a:latin typeface="Arial" panose="020B0604020202020204"/>
              </a:rPr>
              <a:t>’</a:t>
            </a:r>
            <a:r>
              <a:rPr lang="en-US" altLang="zh-CN" sz="3600">
                <a:latin typeface="Comic Sans MS" panose="030F0702030302020204" pitchFamily="66" charset="0"/>
              </a:rPr>
              <a:t>m from</a:t>
            </a:r>
            <a:r>
              <a:rPr lang="en-US" altLang="zh-CN" sz="3600">
                <a:solidFill>
                  <a:srgbClr val="FD6E03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</a:rPr>
              <a:t>Canada</a:t>
            </a:r>
            <a:r>
              <a:rPr lang="en-US" altLang="zh-CN" sz="3600">
                <a:latin typeface="Comic Sans MS" panose="030F0702030302020204" pitchFamily="66" charset="0"/>
              </a:rPr>
              <a:t>.</a:t>
            </a:r>
            <a:br>
              <a:rPr lang="en-US" altLang="zh-CN" sz="3600">
                <a:latin typeface="Comic Sans MS" panose="030F0702030302020204" pitchFamily="66" charset="0"/>
              </a:rPr>
            </a:br>
            <a:r>
              <a:rPr lang="en-US" altLang="zh-CN" sz="3600">
                <a:latin typeface="Comic Sans MS" panose="030F0702030302020204" pitchFamily="66" charset="0"/>
              </a:rPr>
              <a:t>      I love my country.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  <p:bldP spid="542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3492" name="Picture 4" descr="2007112154215322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5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419475" y="86916"/>
            <a:ext cx="2432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009900"/>
                </a:solidFill>
              </a:rPr>
              <a:t>Canada</a:t>
            </a:r>
            <a:endParaRPr lang="zh-CN" altLang="en-US" sz="4800" b="1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3563938" y="0"/>
            <a:ext cx="2432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Canada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3132138" y="4300538"/>
            <a:ext cx="36004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ea typeface="黑体" panose="02010609060101010101" pitchFamily="2" charset="-122"/>
              </a:rPr>
              <a:t>枫林大道</a:t>
            </a:r>
            <a:endParaRPr lang="zh-CN" altLang="en-US" sz="4800" b="1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720_113247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7812088" y="844154"/>
            <a:ext cx="8636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ea typeface="黑体" panose="02010609060101010101" pitchFamily="2" charset="-122"/>
              </a:rPr>
              <a:t>国会大厦</a:t>
            </a:r>
            <a:endParaRPr lang="zh-CN" altLang="en-US" sz="4800" b="1">
              <a:solidFill>
                <a:srgbClr val="FFFF00"/>
              </a:solidFill>
              <a:ea typeface="黑体" panose="02010609060101010101" pitchFamily="2" charset="-122"/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116013" y="195263"/>
            <a:ext cx="2432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Canada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350456"/>
            <a:ext cx="91440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Let’s ask him some questions! </a:t>
            </a:r>
            <a:endParaRPr lang="en-US" altLang="zh-CN" sz="2800" dirty="0"/>
          </a:p>
          <a:p>
            <a:pPr>
              <a:spcBef>
                <a:spcPct val="50000"/>
              </a:spcBef>
            </a:pPr>
            <a:r>
              <a:rPr lang="zh-CN" altLang="en-US" sz="2800" dirty="0"/>
              <a:t>（我们来通过提问了解他吧！）</a:t>
            </a:r>
            <a:endParaRPr lang="zh-CN" altLang="en-US" sz="2800" dirty="0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763713" y="2094632"/>
            <a:ext cx="568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How old are you?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692275" y="1582143"/>
            <a:ext cx="568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What’s your name?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763713" y="2681820"/>
            <a:ext cx="568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What’s your hobby?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908175" y="3205695"/>
            <a:ext cx="568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What’s your </a:t>
            </a:r>
            <a:r>
              <a:rPr lang="en-US" altLang="zh-CN" sz="2800" b="1" dirty="0" err="1">
                <a:solidFill>
                  <a:srgbClr val="FF0000"/>
                </a:solidFill>
              </a:rPr>
              <a:t>favourite</a:t>
            </a:r>
            <a:r>
              <a:rPr lang="en-US" altLang="zh-CN" sz="2800" b="1" dirty="0">
                <a:solidFill>
                  <a:srgbClr val="FF0000"/>
                </a:solidFill>
              </a:rPr>
              <a:t> food?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1908175" y="3884024"/>
            <a:ext cx="5689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</a:rPr>
              <a:t>What season do you like?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1818382" y="4322589"/>
            <a:ext cx="56896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</a:rPr>
              <a:t>…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6" grpId="0"/>
      <p:bldP spid="27657" grpId="0"/>
      <p:bldP spid="27658" grpId="0"/>
      <p:bldP spid="27659" grpId="0"/>
      <p:bldP spid="276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t015dc15a2f59e3d78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21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211638" y="250031"/>
            <a:ext cx="2432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4800" b="1">
                <a:solidFill>
                  <a:srgbClr val="FFFF00"/>
                </a:solidFill>
              </a:rPr>
              <a:t>Canada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0" y="1924050"/>
            <a:ext cx="2555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国家电视塔（</a:t>
            </a:r>
            <a:r>
              <a:rPr lang="en-US" altLang="zh-CN" sz="3600" b="1">
                <a:solidFill>
                  <a:srgbClr val="0000FF"/>
                </a:solidFill>
              </a:rPr>
              <a:t>CN</a:t>
            </a:r>
            <a:r>
              <a:rPr lang="zh-CN" altLang="en-US" sz="3600" b="1">
                <a:solidFill>
                  <a:srgbClr val="0000FF"/>
                </a:solidFill>
              </a:rPr>
              <a:t>塔）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ldLvl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2" name="Picture 6" descr="03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25278"/>
            <a:ext cx="3890962" cy="291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3059113" y="465535"/>
            <a:ext cx="5761037" cy="86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>
                <a:latin typeface="Arial" panose="020B0604020202020204"/>
              </a:rPr>
              <a:t>——</a:t>
            </a:r>
            <a:r>
              <a:rPr lang="en-US" altLang="zh-CN" sz="3600">
                <a:latin typeface="Comic Sans MS" panose="030F0702030302020204" pitchFamily="66" charset="0"/>
              </a:rPr>
              <a:t>Where are you from?</a:t>
            </a:r>
            <a:endParaRPr lang="en-US" altLang="zh-CN" sz="3600">
              <a:latin typeface="Comic Sans MS" panose="030F0702030302020204" pitchFamily="66" charset="0"/>
            </a:endParaRP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2484439" y="1168004"/>
            <a:ext cx="5761037" cy="863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buFontTx/>
              <a:buNone/>
            </a:pPr>
            <a:r>
              <a:rPr lang="en-US" altLang="zh-CN" sz="3600" dirty="0">
                <a:latin typeface="Arial" panose="020B0604020202020204"/>
              </a:rPr>
              <a:t>——</a:t>
            </a:r>
            <a:r>
              <a:rPr lang="en-US" altLang="zh-CN" sz="3600" dirty="0">
                <a:latin typeface="Comic Sans MS" panose="030F0702030302020204" pitchFamily="66" charset="0"/>
              </a:rPr>
              <a:t>I</a:t>
            </a:r>
            <a:r>
              <a:rPr lang="en-US" altLang="zh-CN" sz="3600" dirty="0">
                <a:latin typeface="Arial" panose="020B0604020202020204"/>
              </a:rPr>
              <a:t>’</a:t>
            </a:r>
            <a:r>
              <a:rPr lang="en-US" altLang="zh-CN" sz="3600" dirty="0">
                <a:latin typeface="Comic Sans MS" panose="030F0702030302020204" pitchFamily="66" charset="0"/>
              </a:rPr>
              <a:t>m from</a:t>
            </a:r>
            <a:r>
              <a:rPr lang="en-US" altLang="zh-CN" sz="3600" dirty="0">
                <a:solidFill>
                  <a:srgbClr val="FD6E03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China</a:t>
            </a:r>
            <a:r>
              <a:rPr lang="en-US" altLang="zh-CN" sz="3600" dirty="0">
                <a:latin typeface="Comic Sans MS" panose="030F0702030302020204" pitchFamily="66" charset="0"/>
              </a:rPr>
              <a:t>.</a:t>
            </a:r>
            <a:br>
              <a:rPr lang="en-US" altLang="zh-CN" sz="3600" dirty="0">
                <a:latin typeface="Comic Sans MS" panose="030F0702030302020204" pitchFamily="66" charset="0"/>
              </a:rPr>
            </a:br>
            <a:r>
              <a:rPr lang="en-US" altLang="zh-CN" sz="3600" dirty="0">
                <a:latin typeface="Comic Sans MS" panose="030F0702030302020204" pitchFamily="66" charset="0"/>
              </a:rPr>
              <a:t>        I love my country.</a:t>
            </a:r>
            <a:endParaRPr lang="en-US" altLang="zh-CN" sz="36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/>
      <p:bldP spid="553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00" name="Picture 4" descr="国旗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03576" y="357187"/>
            <a:ext cx="29114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>
                <a:solidFill>
                  <a:srgbClr val="FFFF00"/>
                </a:solidFill>
              </a:rPr>
              <a:t>China</a:t>
            </a:r>
            <a:endParaRPr lang="zh-CN" altLang="en-US" sz="5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381"/>
            <a:ext cx="9144000" cy="514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4427539" y="86916"/>
            <a:ext cx="29114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>
                <a:solidFill>
                  <a:srgbClr val="FF3300"/>
                </a:solidFill>
              </a:rPr>
              <a:t>China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4585157_134518093159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203576" y="250031"/>
            <a:ext cx="29114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>
                <a:solidFill>
                  <a:srgbClr val="FF3300"/>
                </a:solidFill>
              </a:rPr>
              <a:t>China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79388" y="1491853"/>
            <a:ext cx="7921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鸟巢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8" name="Picture 4" descr="天安门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91"/>
            <a:ext cx="9144000" cy="514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132139" y="141685"/>
            <a:ext cx="29114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 sz="5400" b="1">
                <a:solidFill>
                  <a:srgbClr val="FFFF00"/>
                </a:solidFill>
              </a:rPr>
              <a:t>China</a:t>
            </a:r>
            <a:endParaRPr lang="zh-CN" altLang="en-US" sz="5400" b="1">
              <a:solidFill>
                <a:srgbClr val="FFFF00"/>
              </a:solidFill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23851" y="1491854"/>
            <a:ext cx="792163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天安门</a:t>
            </a:r>
            <a:endParaRPr lang="zh-CN" altLang="en-US" sz="4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1547814" y="195262"/>
            <a:ext cx="7272337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6600"/>
                </a:solidFill>
              </a:rPr>
              <a:t>Group work: Act, ask and answer.</a:t>
            </a:r>
            <a:endParaRPr lang="en-US" altLang="zh-CN" sz="3200" dirty="0">
              <a:solidFill>
                <a:srgbClr val="FF66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6600"/>
                </a:solidFill>
              </a:rPr>
              <a:t>（用你准备的面具或手偶等在小组内做角色扮演，问答国籍）</a:t>
            </a:r>
            <a:r>
              <a:rPr lang="en-US" altLang="zh-CN" sz="1600" dirty="0"/>
              <a:t> </a:t>
            </a:r>
            <a:endParaRPr lang="en-US" altLang="zh-CN" sz="1600" dirty="0"/>
          </a:p>
        </p:txBody>
      </p:sp>
      <p:pic>
        <p:nvPicPr>
          <p:cNvPr id="69640" name="Picture 8" descr="0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76826" y="1221581"/>
            <a:ext cx="3311525" cy="175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41" name="Text Box 3"/>
          <p:cNvSpPr txBox="1">
            <a:spLocks noChangeArrowheads="1"/>
          </p:cNvSpPr>
          <p:nvPr/>
        </p:nvSpPr>
        <p:spPr bwMode="auto">
          <a:xfrm>
            <a:off x="539751" y="1491853"/>
            <a:ext cx="482441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</a:rPr>
              <a:t>---Hello!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---Hello! What</a:t>
            </a:r>
            <a:r>
              <a:rPr lang="en-US" altLang="zh-CN" sz="2800" b="1" dirty="0">
                <a:latin typeface="Times New Roman" panose="02020603050405020304" pitchFamily="18" charset="0"/>
              </a:rPr>
              <a:t>’s your name?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---I</a:t>
            </a:r>
            <a:r>
              <a:rPr lang="en-US" altLang="zh-CN" sz="2800" b="1" dirty="0">
                <a:latin typeface="Times New Roman" panose="02020603050405020304" pitchFamily="18" charset="0"/>
              </a:rPr>
              <a:t>’m...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---Where are you from?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---I</a:t>
            </a:r>
            <a:r>
              <a:rPr lang="en-US" altLang="zh-CN" sz="2800" b="1" dirty="0">
                <a:latin typeface="Times New Roman" panose="02020603050405020304" pitchFamily="18" charset="0"/>
              </a:rPr>
              <a:t>’m from ...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69642" name="Picture 10" descr="t014414b3c78a42f93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3579862"/>
            <a:ext cx="2111375" cy="158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3" name="Picture 11" descr="turL3R1cnd3dy5oZWxsb3BhcnR5LmNvbS5jbi9ob21lL3VwbG9hZC9ncGljLzIwMTIxMTEzL2M5ZGM2M2VhNzBmMTBlZGIxNzQyOGQzYTMwZmI5NDU4LmpwZw==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0964" y="3579862"/>
            <a:ext cx="2098675" cy="16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5" name="Picture 13" descr="t017aa123bbe02f242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4" y="3685827"/>
            <a:ext cx="1978025" cy="145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6" name="Picture 14" descr="u=2087411825,526687503&amp;fm=21&amp;gp=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9" y="0"/>
            <a:ext cx="1971675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9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96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96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96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96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WordArt 3"/>
          <p:cNvSpPr>
            <a:spLocks noChangeArrowheads="1" noChangeShapeType="1"/>
          </p:cNvSpPr>
          <p:nvPr/>
        </p:nvSpPr>
        <p:spPr bwMode="auto">
          <a:xfrm>
            <a:off x="3276600" y="465535"/>
            <a:ext cx="2160588" cy="53935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16486"/>
              </a:avLst>
            </a:prstTxWarp>
          </a:bodyPr>
          <a:lstStyle/>
          <a:p>
            <a:r>
              <a:rPr lang="en-US" altLang="zh-CN" sz="3600" b="1" kern="10" dirty="0">
                <a:ln w="12700">
                  <a:solidFill>
                    <a:srgbClr val="000000"/>
                  </a:solidFill>
                  <a:rou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Homework</a:t>
            </a:r>
            <a:endParaRPr lang="zh-CN" altLang="en-US" sz="3600" b="1" kern="10" dirty="0">
              <a:ln w="12700">
                <a:solidFill>
                  <a:srgbClr val="000000"/>
                </a:solidFill>
                <a:round/>
              </a:ln>
              <a:solidFill>
                <a:srgbClr val="FF66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403350" y="1419622"/>
            <a:ext cx="65532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AutoNum type="arabicPeriod"/>
            </a:pPr>
            <a:r>
              <a:rPr lang="en-US" altLang="zh-CN" sz="2800" dirty="0"/>
              <a:t>Listen and repeat for 3 times.</a:t>
            </a:r>
            <a:endParaRPr lang="en-US" altLang="zh-CN" sz="2800" dirty="0"/>
          </a:p>
          <a:p>
            <a:r>
              <a:rPr lang="zh-CN" altLang="en-US" sz="2000" dirty="0"/>
              <a:t>   （听课文录音，模仿跟读</a:t>
            </a:r>
            <a:r>
              <a:rPr lang="en-US" altLang="zh-CN" sz="2000" dirty="0"/>
              <a:t>3</a:t>
            </a:r>
            <a:r>
              <a:rPr lang="zh-CN" altLang="en-US" sz="2000" dirty="0"/>
              <a:t>遍）</a:t>
            </a:r>
            <a:endParaRPr lang="zh-CN" altLang="en-US" sz="2000" dirty="0"/>
          </a:p>
          <a:p>
            <a:endParaRPr lang="zh-CN" altLang="en-US" sz="2000" dirty="0"/>
          </a:p>
          <a:p>
            <a:r>
              <a:rPr lang="en-US" altLang="zh-CN" sz="2800" dirty="0"/>
              <a:t>2. Draw the national flags we learned today and write their names. </a:t>
            </a:r>
            <a:endParaRPr lang="en-US" altLang="zh-CN" sz="2800" dirty="0"/>
          </a:p>
          <a:p>
            <a:r>
              <a:rPr lang="zh-CN" altLang="en-US" sz="2000" dirty="0"/>
              <a:t>   （画一画今天学过的国家的国旗，并写上国家名称）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116013" y="250031"/>
            <a:ext cx="568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</a:rPr>
              <a:t>Where are you from?</a:t>
            </a:r>
            <a:endParaRPr lang="en-US" altLang="zh-CN" sz="3600" dirty="0">
              <a:solidFill>
                <a:srgbClr val="0000FF"/>
              </a:solidFill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755650" y="1493371"/>
            <a:ext cx="568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</a:rPr>
              <a:t>I’m from</a:t>
            </a:r>
            <a:r>
              <a:rPr lang="en-US" altLang="zh-CN" sz="3600" dirty="0">
                <a:solidFill>
                  <a:srgbClr val="FF0000"/>
                </a:solidFill>
              </a:rPr>
              <a:t> the U.S.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pic>
        <p:nvPicPr>
          <p:cNvPr id="28683" name="Picture 11" descr="美国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5600" y="1564531"/>
            <a:ext cx="1728788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5" name="WordArt 13"/>
          <p:cNvSpPr>
            <a:spLocks noChangeArrowheads="1" noChangeShapeType="1" noTextEdit="1"/>
          </p:cNvSpPr>
          <p:nvPr/>
        </p:nvSpPr>
        <p:spPr bwMode="auto">
          <a:xfrm>
            <a:off x="1258888" y="2777728"/>
            <a:ext cx="6064250" cy="1026319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2991"/>
                <a:gd name="adj2" fmla="val 0"/>
              </a:avLst>
            </a:prstTxWarp>
          </a:bodyPr>
          <a:lstStyle/>
          <a:p>
            <a:r>
              <a:rPr lang="en-US" altLang="zh-CN" sz="5400" b="1" kern="10" dirty="0">
                <a:ln w="12700">
                  <a:noFill/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Welcome to China!</a:t>
            </a:r>
            <a:endParaRPr lang="zh-CN" altLang="en-US" sz="5400" b="1" kern="10" dirty="0">
              <a:ln w="12700">
                <a:noFill/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686" name="Picture 14" descr="中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4" y="4063950"/>
            <a:ext cx="1800225" cy="956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4679156" y="725091"/>
            <a:ext cx="15128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（来自）</a:t>
            </a:r>
            <a:endParaRPr lang="zh-CN" altLang="en-US" sz="2800" b="1" dirty="0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>
            <a:off x="4932364" y="681038"/>
            <a:ext cx="935037" cy="0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3635375" y="2120538"/>
            <a:ext cx="15128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（美国）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1"/>
      <p:bldP spid="28682" grpId="0"/>
      <p:bldP spid="28685" grpId="0"/>
      <p:bldP spid="28687" grpId="0"/>
      <p:bldP spid="28689" grpId="0" animBg="1"/>
      <p:bldP spid="286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95263"/>
            <a:ext cx="6983413" cy="486966"/>
          </a:xfrm>
        </p:spPr>
        <p:txBody>
          <a:bodyPr/>
          <a:lstStyle/>
          <a:p>
            <a:r>
              <a:rPr lang="en-US" altLang="zh-CN" sz="2800" dirty="0"/>
              <a:t>Li Ming has some new friends, too. </a:t>
            </a:r>
            <a:endParaRPr lang="en-US" altLang="zh-CN" sz="2400" dirty="0"/>
          </a:p>
        </p:txBody>
      </p:sp>
      <p:pic>
        <p:nvPicPr>
          <p:cNvPr id="29702" name="Picture 6" descr="QQ图片20150317093707"/>
          <p:cNvPicPr>
            <a:picLocks noChangeAspect="1" noChangeArrowheads="1"/>
          </p:cNvPicPr>
          <p:nvPr/>
        </p:nvPicPr>
        <p:blipFill>
          <a:blip r:embed="rId1" cstate="email">
            <a:lum bright="18000" contrast="24000"/>
          </a:blip>
          <a:srcRect/>
          <a:stretch>
            <a:fillRect/>
          </a:stretch>
        </p:blipFill>
        <p:spPr bwMode="auto">
          <a:xfrm>
            <a:off x="1187451" y="844154"/>
            <a:ext cx="6697663" cy="402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900113" y="195263"/>
            <a:ext cx="6840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Who are they?   Watch and match.</a:t>
            </a:r>
            <a:endParaRPr lang="en-US" altLang="zh-CN" sz="2400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003800" y="2680097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Mike</a:t>
            </a:r>
            <a:endParaRPr lang="en-US" altLang="zh-CN" sz="3600"/>
          </a:p>
        </p:txBody>
      </p:sp>
      <p:pic>
        <p:nvPicPr>
          <p:cNvPr id="47109" name="Picture 5" descr="IMG_20150317_102942"/>
          <p:cNvPicPr>
            <a:picLocks noChangeAspect="1" noChangeArrowheads="1"/>
          </p:cNvPicPr>
          <p:nvPr/>
        </p:nvPicPr>
        <p:blipFill>
          <a:blip r:embed="rId1" cstate="email">
            <a:lum bright="6000" contrast="30000"/>
          </a:blip>
          <a:srcRect/>
          <a:stretch>
            <a:fillRect/>
          </a:stretch>
        </p:blipFill>
        <p:spPr bwMode="auto">
          <a:xfrm>
            <a:off x="2051050" y="2518172"/>
            <a:ext cx="1081088" cy="7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Picture 6" descr="IMG_20150317_102942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2051050" y="1707357"/>
            <a:ext cx="1079500" cy="70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1" name="Picture 7" descr="IMG20150317103657"/>
          <p:cNvPicPr>
            <a:picLocks noChangeAspect="1" noChangeArrowheads="1"/>
          </p:cNvPicPr>
          <p:nvPr/>
        </p:nvPicPr>
        <p:blipFill>
          <a:blip r:embed="rId3" cstate="email">
            <a:lum bright="18000" contrast="48000"/>
          </a:blip>
          <a:srcRect/>
          <a:stretch>
            <a:fillRect/>
          </a:stretch>
        </p:blipFill>
        <p:spPr bwMode="auto">
          <a:xfrm>
            <a:off x="2051050" y="844154"/>
            <a:ext cx="1079500" cy="75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5003800" y="1059656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Mary</a:t>
            </a:r>
            <a:endParaRPr lang="en-US" altLang="zh-CN" sz="3600"/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5003800" y="1869281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Jim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00113" y="195263"/>
            <a:ext cx="68405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Who are they? Let’s match.</a:t>
            </a:r>
            <a:endParaRPr lang="en-US" altLang="zh-CN" sz="2400"/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5003800" y="2680097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Mike</a:t>
            </a:r>
            <a:endParaRPr lang="en-US" altLang="zh-CN" sz="3600"/>
          </a:p>
        </p:txBody>
      </p:sp>
      <p:pic>
        <p:nvPicPr>
          <p:cNvPr id="32776" name="Picture 8" descr="IMG_20150317_102942"/>
          <p:cNvPicPr>
            <a:picLocks noChangeAspect="1" noChangeArrowheads="1"/>
          </p:cNvPicPr>
          <p:nvPr/>
        </p:nvPicPr>
        <p:blipFill>
          <a:blip r:embed="rId1" cstate="email">
            <a:lum bright="6000" contrast="30000"/>
          </a:blip>
          <a:srcRect/>
          <a:stretch>
            <a:fillRect/>
          </a:stretch>
        </p:blipFill>
        <p:spPr bwMode="auto">
          <a:xfrm>
            <a:off x="2051050" y="2518172"/>
            <a:ext cx="1081088" cy="75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Picture 9" descr="IMG_20150317_102942"/>
          <p:cNvPicPr>
            <a:picLocks noChangeAspect="1" noChangeArrowheads="1"/>
          </p:cNvPicPr>
          <p:nvPr/>
        </p:nvPicPr>
        <p:blipFill>
          <a:blip r:embed="rId2" cstate="email">
            <a:lum bright="-6000" contrast="24000"/>
          </a:blip>
          <a:srcRect/>
          <a:stretch>
            <a:fillRect/>
          </a:stretch>
        </p:blipFill>
        <p:spPr bwMode="auto">
          <a:xfrm>
            <a:off x="2051050" y="1707357"/>
            <a:ext cx="1079500" cy="70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8" name="Picture 10" descr="IMG20150317103657"/>
          <p:cNvPicPr>
            <a:picLocks noChangeAspect="1" noChangeArrowheads="1"/>
          </p:cNvPicPr>
          <p:nvPr/>
        </p:nvPicPr>
        <p:blipFill>
          <a:blip r:embed="rId3" cstate="email">
            <a:lum bright="18000" contrast="48000"/>
          </a:blip>
          <a:srcRect/>
          <a:stretch>
            <a:fillRect/>
          </a:stretch>
        </p:blipFill>
        <p:spPr bwMode="auto">
          <a:xfrm>
            <a:off x="2051050" y="844154"/>
            <a:ext cx="1079500" cy="75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003800" y="1059656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Mary</a:t>
            </a:r>
            <a:endParaRPr lang="en-US" altLang="zh-CN" sz="3600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5003800" y="1869281"/>
            <a:ext cx="1728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Jim</a:t>
            </a:r>
            <a:endParaRPr lang="en-US" altLang="zh-CN" sz="3600"/>
          </a:p>
        </p:txBody>
      </p:sp>
      <p:sp>
        <p:nvSpPr>
          <p:cNvPr id="32783" name="Line 15"/>
          <p:cNvSpPr>
            <a:spLocks noChangeShapeType="1"/>
          </p:cNvSpPr>
          <p:nvPr/>
        </p:nvSpPr>
        <p:spPr bwMode="auto">
          <a:xfrm>
            <a:off x="3348038" y="1275160"/>
            <a:ext cx="2087562" cy="810815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Line 16"/>
          <p:cNvSpPr>
            <a:spLocks noChangeShapeType="1"/>
          </p:cNvSpPr>
          <p:nvPr/>
        </p:nvSpPr>
        <p:spPr bwMode="auto">
          <a:xfrm>
            <a:off x="3276601" y="2031206"/>
            <a:ext cx="2087563" cy="810816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 flipV="1">
            <a:off x="3348039" y="1329929"/>
            <a:ext cx="1944687" cy="1512094"/>
          </a:xfrm>
          <a:prstGeom prst="line">
            <a:avLst/>
          </a:prstGeom>
          <a:noFill/>
          <a:ln w="19050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 animBg="1"/>
      <p:bldP spid="32784" grpId="0" animBg="1"/>
      <p:bldP spid="327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IMG20150317103657"/>
          <p:cNvPicPr>
            <a:picLocks noChangeAspect="1" noChangeArrowheads="1"/>
          </p:cNvPicPr>
          <p:nvPr/>
        </p:nvPicPr>
        <p:blipFill>
          <a:blip r:embed="rId1" cstate="email">
            <a:lum bright="18000" contrast="48000"/>
          </a:blip>
          <a:srcRect/>
          <a:stretch>
            <a:fillRect/>
          </a:stretch>
        </p:blipFill>
        <p:spPr bwMode="auto">
          <a:xfrm>
            <a:off x="1908176" y="1545432"/>
            <a:ext cx="1006475" cy="70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QQ图片20150317093707"/>
          <p:cNvPicPr>
            <a:picLocks noChangeAspect="1" noChangeArrowheads="1"/>
          </p:cNvPicPr>
          <p:nvPr/>
        </p:nvPicPr>
        <p:blipFill>
          <a:blip r:embed="rId2" cstate="email">
            <a:lum contrast="48000"/>
          </a:blip>
          <a:srcRect/>
          <a:stretch>
            <a:fillRect/>
          </a:stretch>
        </p:blipFill>
        <p:spPr bwMode="auto">
          <a:xfrm>
            <a:off x="1908176" y="681038"/>
            <a:ext cx="1008063" cy="69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339976" y="951310"/>
            <a:ext cx="5400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: Where are you from?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1908175" y="1653779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: I’m from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>
                <a:solidFill>
                  <a:srgbClr val="0000FF"/>
                </a:solidFill>
              </a:rPr>
              <a:t>_______.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611188" y="2680098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A.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the U.S.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11188" y="3436144"/>
            <a:ext cx="568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B.</a:t>
            </a:r>
            <a:r>
              <a:rPr lang="en-US" altLang="zh-CN" sz="3600" dirty="0">
                <a:solidFill>
                  <a:srgbClr val="0000FF"/>
                </a:solidFill>
              </a:rPr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Canada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pic>
        <p:nvPicPr>
          <p:cNvPr id="33805" name="Picture 13" descr="美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4" y="2301479"/>
            <a:ext cx="1728787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Picture 14" descr="ge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274219"/>
            <a:ext cx="1727200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797223" y="681037"/>
            <a:ext cx="461665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611189" y="195263"/>
            <a:ext cx="3889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Watch and choose.</a:t>
            </a: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2" grpId="0"/>
      <p:bldP spid="338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IMG20150317103657"/>
          <p:cNvPicPr>
            <a:picLocks noChangeAspect="1" noChangeArrowheads="1"/>
          </p:cNvPicPr>
          <p:nvPr/>
        </p:nvPicPr>
        <p:blipFill>
          <a:blip r:embed="rId1" cstate="email">
            <a:lum bright="18000" contrast="48000"/>
          </a:blip>
          <a:srcRect/>
          <a:stretch>
            <a:fillRect/>
          </a:stretch>
        </p:blipFill>
        <p:spPr bwMode="auto">
          <a:xfrm>
            <a:off x="1979613" y="1491854"/>
            <a:ext cx="936625" cy="65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QQ图片20150317093707"/>
          <p:cNvPicPr>
            <a:picLocks noChangeAspect="1" noChangeArrowheads="1"/>
          </p:cNvPicPr>
          <p:nvPr/>
        </p:nvPicPr>
        <p:blipFill>
          <a:blip r:embed="rId2" cstate="email">
            <a:lum contrast="48000"/>
          </a:blip>
          <a:srcRect/>
          <a:stretch>
            <a:fillRect/>
          </a:stretch>
        </p:blipFill>
        <p:spPr bwMode="auto">
          <a:xfrm>
            <a:off x="1979613" y="735806"/>
            <a:ext cx="936625" cy="64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339976" y="897731"/>
            <a:ext cx="54006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: Where are you from?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908175" y="1600200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FF"/>
                </a:solidFill>
              </a:rPr>
              <a:t>: I’m from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>
                <a:solidFill>
                  <a:srgbClr val="0000FF"/>
                </a:solidFill>
              </a:rPr>
              <a:t>_______.</a:t>
            </a:r>
            <a:endParaRPr lang="en-US" altLang="zh-CN" sz="3200" dirty="0">
              <a:solidFill>
                <a:srgbClr val="0000FF"/>
              </a:solidFill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611188" y="2409825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A.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the U.S.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539750" y="3327798"/>
            <a:ext cx="5689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B.</a:t>
            </a:r>
            <a:r>
              <a:rPr lang="en-US" altLang="zh-CN" sz="3200" dirty="0">
                <a:solidFill>
                  <a:srgbClr val="0000FF"/>
                </a:solidFill>
              </a:rPr>
              <a:t> </a:t>
            </a:r>
            <a:r>
              <a:rPr lang="en-US" altLang="zh-CN" sz="3200" dirty="0">
                <a:solidFill>
                  <a:srgbClr val="FF0000"/>
                </a:solidFill>
              </a:rPr>
              <a:t>Canada</a:t>
            </a:r>
            <a:endParaRPr lang="en-US" altLang="zh-CN" sz="3200" dirty="0">
              <a:solidFill>
                <a:srgbClr val="FF0000"/>
              </a:solidFill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076826" y="1545431"/>
            <a:ext cx="12239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pic>
        <p:nvPicPr>
          <p:cNvPr id="34826" name="Picture 10" descr="美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9" y="2139554"/>
            <a:ext cx="1728787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Picture 11" descr="ge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112294"/>
            <a:ext cx="1727200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797223" y="681037"/>
            <a:ext cx="461665" cy="221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611189" y="195263"/>
            <a:ext cx="3889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Let’s choose.</a:t>
            </a:r>
            <a:endParaRPr lang="en-US" altLang="zh-CN" sz="2800" dirty="0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2627313" y="3706416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>
                    <a:alpha val="65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（加拿大）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/>
      <p:bldP spid="34830" grpId="0"/>
    </p:bldLst>
  </p:timing>
</p:sld>
</file>

<file path=ppt/tags/tag1.xml><?xml version="1.0" encoding="utf-8"?>
<p:tagLst xmlns:p="http://schemas.openxmlformats.org/presentationml/2006/main">
  <p:tag name="KSO_WPP_MARK_KEY" val="71bad065-5ae1-400a-b412-74edd0e753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>
            <a:alpha val="65999"/>
          </a:srgbClr>
        </a:solidFill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>
            <a:alpha val="65999"/>
          </a:srgbClr>
        </a:solidFill>
        <a:ln w="952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1689</Words>
  <Application>WPS 演示</Application>
  <PresentationFormat>全屏显示(16:9)</PresentationFormat>
  <Paragraphs>216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Comic Sans MS</vt:lpstr>
      <vt:lpstr>Arial</vt:lpstr>
      <vt:lpstr>黑体</vt:lpstr>
      <vt:lpstr>Times New Roman</vt:lpstr>
      <vt:lpstr>第一PPT模板网-WWW.1PPT.COM</vt:lpstr>
      <vt:lpstr>PowerPoint 演示文稿</vt:lpstr>
      <vt:lpstr>Welcome back to school! （欢迎返校！）</vt:lpstr>
      <vt:lpstr>PowerPoint 演示文稿</vt:lpstr>
      <vt:lpstr>PowerPoint 演示文稿</vt:lpstr>
      <vt:lpstr>Li Ming has some new friends, too.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137</cp:revision>
  <dcterms:created xsi:type="dcterms:W3CDTF">2012-02-21T14:34:00Z</dcterms:created>
  <dcterms:modified xsi:type="dcterms:W3CDTF">2023-03-06T04:45:54Z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6337ECBA54BC467E80ECC90B11B316F3</vt:lpwstr>
  </property>
</Properties>
</file>