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sldIdLst>
    <p:sldId id="256" r:id="rId4"/>
    <p:sldId id="262" r:id="rId5"/>
    <p:sldId id="261" r:id="rId6"/>
    <p:sldId id="260" r:id="rId7"/>
    <p:sldId id="288" r:id="rId9"/>
    <p:sldId id="289" r:id="rId10"/>
    <p:sldId id="265" r:id="rId11"/>
    <p:sldId id="278" r:id="rId12"/>
    <p:sldId id="280" r:id="rId13"/>
    <p:sldId id="290" r:id="rId14"/>
    <p:sldId id="287" r:id="rId15"/>
    <p:sldId id="266" r:id="rId16"/>
    <p:sldId id="282" r:id="rId17"/>
    <p:sldId id="291" r:id="rId18"/>
    <p:sldId id="284" r:id="rId19"/>
    <p:sldId id="281" r:id="rId20"/>
    <p:sldId id="286" r:id="rId21"/>
    <p:sldId id="272" r:id="rId22"/>
    <p:sldId id="273" r:id="rId23"/>
    <p:sldId id="275" r:id="rId24"/>
    <p:sldId id="263" r:id="rId25"/>
    <p:sldId id="276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FF00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79" autoAdjust="0"/>
    <p:restoredTop sz="94660"/>
  </p:normalViewPr>
  <p:slideViewPr>
    <p:cSldViewPr>
      <p:cViewPr varScale="1">
        <p:scale>
          <a:sx n="106" d="100"/>
          <a:sy n="106" d="100"/>
        </p:scale>
        <p:origin x="-78" y="-7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28C91-FD9E-4E23-8A06-A512CF8B4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AFE98-C2B2-4F39-BFD7-01E4CCDC48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AFE98-C2B2-4F39-BFD7-01E4CCDC48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B89AF-0FC5-48E2-B80B-571CFDAF69E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B907C-D2E2-4747-AC5B-B853A1A5708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46292F-B014-49E9-B657-C1994F67842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A4E56B-0280-49A2-9634-3702CDE9A0A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DD142-7F27-4E46-BCF7-2806C4819337}" type="slidenum">
              <a:rPr lang="en-US" altLang="zh-CN" smtClean="0"/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459C7-59F9-4995-B3E2-C6170F27A63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28ECB-1531-472F-AC50-701223C5853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4E4E7D-619C-4A12-894C-5EDC3E284596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13D42-52E0-4694-A1B7-ABB5E67ECC0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4484A-DDFB-48FA-BF6B-B18861A5710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3987C-A602-4104-B822-E0B76236D97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47A7E82A-D157-415C-810A-DAFB590F8294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jpeg"/><Relationship Id="rId6" Type="http://schemas.microsoft.com/office/2007/relationships/media" Target="file:///C:\Users\Administrator\Desktop\&#23567;&#23398;&#33521;&#35821;&#22235;&#19979;&#31532;&#20108;&#21333;&#20803;&#31532;&#20108;&#35838;\U2L21006.mp3" TargetMode="External"/><Relationship Id="rId5" Type="http://schemas.openxmlformats.org/officeDocument/2006/relationships/audio" Target="file:///C:\Users\Administrator\Desktop\&#23567;&#23398;&#33521;&#35821;&#22235;&#19979;&#31532;&#20108;&#21333;&#20803;&#31532;&#20108;&#35838;\U2L21006.mp3" TargetMode="External"/><Relationship Id="rId4" Type="http://schemas.openxmlformats.org/officeDocument/2006/relationships/image" Target="../media/image15.png"/><Relationship Id="rId3" Type="http://schemas.microsoft.com/office/2007/relationships/media" Target="file:///C:\Users\Administrator\Desktop\&#23567;&#23398;&#33521;&#35821;&#22235;&#19979;&#31532;&#20108;&#21333;&#20803;&#31532;&#20108;&#35838;\U2L21005.mp3" TargetMode="External"/><Relationship Id="rId2" Type="http://schemas.openxmlformats.org/officeDocument/2006/relationships/audio" Target="file:///C:\Users\Administrator\Desktop\&#23567;&#23398;&#33521;&#35821;&#22235;&#19979;&#31532;&#20108;&#21333;&#20803;&#31532;&#20108;&#35838;\U2L21005.mp3" TargetMode="Externa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hyperlink" Target="file:///E:\&#31532;&#22235;&#20876;&#32032;&#26448;\Unit%202\source\file\sound\U2L21002.mp3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28700" y="514350"/>
            <a:ext cx="7086600" cy="1102519"/>
          </a:xfrm>
        </p:spPr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Unit 2 Housework</a:t>
            </a:r>
            <a:endParaRPr lang="en-US" altLang="zh-CN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809750"/>
            <a:ext cx="9130553" cy="571500"/>
          </a:xfrm>
        </p:spPr>
        <p:txBody>
          <a:bodyPr/>
          <a:lstStyle/>
          <a:p>
            <a:r>
              <a:rPr lang="en-US" altLang="zh-CN" sz="5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What </a:t>
            </a:r>
            <a:r>
              <a:rPr lang="en-US" altLang="zh-CN" sz="5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are you doing?</a:t>
            </a:r>
            <a:endParaRPr lang="en-US" altLang="zh-CN" sz="5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0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342900"/>
            <a:ext cx="508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676401" y="3086100"/>
            <a:ext cx="413125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Times New Roman" panose="02020603050405020304" pitchFamily="18" charset="0"/>
              </a:rPr>
              <a:t>washing clothes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457200" y="2176165"/>
            <a:ext cx="80010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0000FF"/>
                </a:solidFill>
                <a:latin typeface="Times New Roman" panose="02020603050405020304" pitchFamily="18" charset="0"/>
              </a:rPr>
              <a:t>Is dad washing clothes, too?</a:t>
            </a:r>
            <a:r>
              <a:rPr lang="en-US" altLang="zh-CN" sz="4400" dirty="0">
                <a:latin typeface="Times New Roman" panose="02020603050405020304" pitchFamily="18" charset="0"/>
              </a:rPr>
              <a:t> </a:t>
            </a:r>
            <a:endParaRPr lang="en-US" altLang="zh-CN" sz="4400" dirty="0">
              <a:latin typeface="Times New Roman" panose="02020603050405020304" pitchFamily="18" charset="0"/>
            </a:endParaRP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524435" y="438150"/>
            <a:ext cx="7951787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Task 2. </a:t>
            </a:r>
            <a:r>
              <a:rPr lang="zh-CN" altLang="en-US" sz="3600" dirty="0">
                <a:latin typeface="Times New Roman" panose="02020603050405020304" pitchFamily="18" charset="0"/>
              </a:rPr>
              <a:t>任务</a:t>
            </a:r>
            <a:r>
              <a:rPr lang="en-US" altLang="zh-CN" sz="3600" dirty="0">
                <a:latin typeface="Times New Roman" panose="02020603050405020304" pitchFamily="18" charset="0"/>
              </a:rPr>
              <a:t>2.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Read the dialogue and answer the question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 (</a:t>
            </a:r>
            <a:r>
              <a:rPr lang="zh-CN" altLang="en-US" sz="3200" dirty="0">
                <a:latin typeface="Times New Roman" panose="02020603050405020304" pitchFamily="18" charset="0"/>
              </a:rPr>
              <a:t>读对话回答问题</a:t>
            </a:r>
            <a:r>
              <a:rPr lang="en-US" altLang="zh-CN" sz="3200" dirty="0">
                <a:latin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24435" y="3181350"/>
            <a:ext cx="296369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0000FF"/>
                </a:solidFill>
                <a:latin typeface="Times New Roman" panose="02020603050405020304" pitchFamily="18" charset="0"/>
              </a:rPr>
              <a:t>No, he isn’t.</a:t>
            </a:r>
            <a:endParaRPr lang="en-US" altLang="zh-CN" sz="4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QQ截图2012031411300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62200" y="171451"/>
            <a:ext cx="4343400" cy="2297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228600" y="3543300"/>
            <a:ext cx="86868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Times New Roman" panose="02020603050405020304" pitchFamily="18" charset="0"/>
              </a:rPr>
              <a:t>Yes, I’m cooking the chicken.</a:t>
            </a:r>
            <a:endParaRPr lang="en-US" altLang="zh-CN" sz="4400">
              <a:latin typeface="Times New Roman" panose="02020603050405020304" pitchFamily="18" charset="0"/>
            </a:endParaRP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152400" y="2628900"/>
            <a:ext cx="91440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</a:rPr>
              <a:t>Are you cooking the 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meal</a:t>
            </a:r>
            <a:r>
              <a:rPr lang="en-US" altLang="zh-CN" sz="4400" dirty="0">
                <a:latin typeface="Times New Roman" panose="02020603050405020304" pitchFamily="18" charset="0"/>
              </a:rPr>
              <a:t>, dad?</a:t>
            </a:r>
            <a:endParaRPr lang="en-US" altLang="zh-CN" sz="4400" dirty="0">
              <a:latin typeface="Times New Roman" panose="02020603050405020304" pitchFamily="18" charset="0"/>
            </a:endParaRPr>
          </a:p>
        </p:txBody>
      </p:sp>
      <p:pic>
        <p:nvPicPr>
          <p:cNvPr id="14357" name="U2L21005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1" y="571501"/>
            <a:ext cx="244475" cy="18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8" name="U2L21006.mp3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1" y="1085851"/>
            <a:ext cx="244475" cy="18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9" name="Picture 23" descr="u=1666200139,4200396279&amp;fm=0&amp;gp=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457200"/>
            <a:ext cx="131445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57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58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143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1" fill="hold"/>
                                        <p:tgtEl>
                                          <p:spTgt spid="143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8" fill="hold"/>
                                        <p:tgtEl>
                                          <p:spTgt spid="143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55512_110106084546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00200" y="171450"/>
            <a:ext cx="55626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3429000" y="3429000"/>
            <a:ext cx="160813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latin typeface="Times New Roman" panose="02020603050405020304" pitchFamily="18" charset="0"/>
              </a:rPr>
              <a:t>meal</a:t>
            </a:r>
            <a:endParaRPr lang="en-US" altLang="zh-CN" sz="5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094929716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0" y="428625"/>
            <a:ext cx="3352800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1828800" y="3277791"/>
            <a:ext cx="442300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Times New Roman" panose="02020603050405020304" pitchFamily="18" charset="0"/>
              </a:rPr>
              <a:t>cook</a:t>
            </a:r>
            <a:r>
              <a:rPr lang="en-US" altLang="zh-CN" sz="4800">
                <a:solidFill>
                  <a:srgbClr val="0000FF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4800">
                <a:latin typeface="Times New Roman" panose="02020603050405020304" pitchFamily="18" charset="0"/>
              </a:rPr>
              <a:t> the meal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457200" y="2286000"/>
            <a:ext cx="6934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What are you doing Danny?</a:t>
            </a:r>
            <a:endParaRPr lang="en-US" altLang="zh-CN" sz="4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457200" y="321314"/>
            <a:ext cx="7086600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Task 3. </a:t>
            </a:r>
            <a:r>
              <a:rPr lang="zh-CN" altLang="en-US" sz="3600" dirty="0">
                <a:latin typeface="Times New Roman" panose="02020603050405020304" pitchFamily="18" charset="0"/>
              </a:rPr>
              <a:t>任务</a:t>
            </a:r>
            <a:r>
              <a:rPr lang="en-US" altLang="zh-CN" sz="3600" dirty="0">
                <a:latin typeface="Times New Roman" panose="02020603050405020304" pitchFamily="18" charset="0"/>
              </a:rPr>
              <a:t>3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Listen and answer the question: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听录音回答问题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44038" name="Picture 6" descr="u=1666200139,4200396279&amp;fm=0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15200" y="400050"/>
            <a:ext cx="1201738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1600201" y="3028950"/>
            <a:ext cx="45320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</a:rPr>
              <a:t>watering the flowers.</a:t>
            </a:r>
            <a:endParaRPr lang="en-US" altLang="zh-CN" sz="4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533401" y="3018234"/>
            <a:ext cx="9268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</a:rPr>
              <a:t>I’m</a:t>
            </a:r>
            <a:endParaRPr lang="en-US" altLang="zh-CN" sz="4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QQ截图2012031412191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524000" y="342900"/>
            <a:ext cx="5410200" cy="27420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1758950" y="3200400"/>
            <a:ext cx="587853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>
                <a:latin typeface="Times New Roman" panose="02020603050405020304" pitchFamily="18" charset="0"/>
                <a:ea typeface="微软雅黑" panose="020B0503020204020204" pitchFamily="34" charset="-122"/>
              </a:rPr>
              <a:t>water</a:t>
            </a:r>
            <a:r>
              <a:rPr lang="en-US" altLang="zh-CN" sz="54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5400">
                <a:latin typeface="Times New Roman" panose="02020603050405020304" pitchFamily="18" charset="0"/>
                <a:ea typeface="微软雅黑" panose="020B0503020204020204" pitchFamily="34" charset="-122"/>
              </a:rPr>
              <a:t> the flowers</a:t>
            </a:r>
            <a:endParaRPr lang="en-US" altLang="zh-CN" sz="5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0" y="114301"/>
            <a:ext cx="5715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/>
              <a:t>Let’s clap and chant</a:t>
            </a:r>
            <a:endParaRPr lang="en-US" altLang="zh-CN" sz="4000" dirty="0"/>
          </a:p>
        </p:txBody>
      </p:sp>
      <p:sp>
        <p:nvSpPr>
          <p:cNvPr id="46094" name="Text Box 14"/>
          <p:cNvSpPr txBox="1">
            <a:spLocks noChangeArrowheads="1"/>
          </p:cNvSpPr>
          <p:nvPr/>
        </p:nvSpPr>
        <p:spPr bwMode="auto">
          <a:xfrm>
            <a:off x="533400" y="1058466"/>
            <a:ext cx="5943600" cy="37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Water   watering  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I’m watering the flowers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Wash    washing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I’m washing clothes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Cook     cooking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I’m cooking the meal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pic>
        <p:nvPicPr>
          <p:cNvPr id="46109" name="Picture 29" descr="QQ截图2012031412191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>
            <a:clrChange>
              <a:clrFrom>
                <a:srgbClr val="DCEAF7"/>
              </a:clrFrom>
              <a:clrTo>
                <a:srgbClr val="DCEAF7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72200" y="685800"/>
            <a:ext cx="2590800" cy="13132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110" name="Picture 30" descr="09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2000250"/>
            <a:ext cx="259080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11" name="Picture 31" descr="0949297161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3486150"/>
            <a:ext cx="2514600" cy="145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990600" y="1245394"/>
            <a:ext cx="60960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6000">
              <a:latin typeface="Monotype Corsiva" pitchFamily="66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81000" y="319087"/>
            <a:ext cx="8077200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Task 4. </a:t>
            </a:r>
            <a:r>
              <a:rPr lang="zh-CN" altLang="en-US" sz="3600" dirty="0">
                <a:latin typeface="Times New Roman" panose="02020603050405020304" pitchFamily="18" charset="0"/>
              </a:rPr>
              <a:t>任务</a:t>
            </a:r>
            <a:r>
              <a:rPr lang="en-US" altLang="zh-CN" sz="3600" dirty="0">
                <a:latin typeface="Times New Roman" panose="02020603050405020304" pitchFamily="18" charset="0"/>
              </a:rPr>
              <a:t>4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Let’s listen to the tape  again and imitate</a:t>
            </a:r>
            <a:r>
              <a:rPr lang="en-US" altLang="zh-CN" sz="3200" dirty="0">
                <a:latin typeface="宋体" panose="02010600030101010101" pitchFamily="2" charset="-122"/>
              </a:rPr>
              <a:t>.(</a:t>
            </a:r>
            <a:r>
              <a:rPr lang="zh-CN" altLang="en-US" sz="3200" dirty="0">
                <a:latin typeface="宋体" panose="02010600030101010101" pitchFamily="2" charset="-122"/>
              </a:rPr>
              <a:t>模仿跟读</a:t>
            </a:r>
            <a:r>
              <a:rPr lang="en-US" altLang="zh-CN" sz="3200" dirty="0">
                <a:latin typeface="宋体" panose="02010600030101010101" pitchFamily="2" charset="-122"/>
              </a:rPr>
              <a:t>)</a:t>
            </a:r>
            <a:endParaRPr lang="en-US" altLang="zh-CN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33400" y="227410"/>
            <a:ext cx="64008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Task 5 </a:t>
            </a:r>
            <a:r>
              <a:rPr lang="zh-CN" altLang="en-US" sz="3600" dirty="0">
                <a:latin typeface="Times New Roman" panose="02020603050405020304" pitchFamily="18" charset="0"/>
              </a:rPr>
              <a:t>任务</a:t>
            </a:r>
            <a:r>
              <a:rPr lang="en-US" altLang="zh-CN" sz="3600" dirty="0">
                <a:latin typeface="Times New Roman" panose="02020603050405020304" pitchFamily="18" charset="0"/>
              </a:rPr>
              <a:t>5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Let’s talk(</a:t>
            </a:r>
            <a:r>
              <a:rPr lang="zh-CN" altLang="en-US" sz="3200" dirty="0">
                <a:latin typeface="Times New Roman" panose="02020603050405020304" pitchFamily="18" charset="0"/>
              </a:rPr>
              <a:t>两人一组做对话</a:t>
            </a:r>
            <a:r>
              <a:rPr lang="en-US" altLang="zh-CN" sz="3200" dirty="0">
                <a:latin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537882" y="1493325"/>
            <a:ext cx="528599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A: What are you doing,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Jenny</a:t>
            </a:r>
            <a:r>
              <a:rPr lang="en-US" altLang="zh-CN" sz="3200" dirty="0">
                <a:latin typeface="Times New Roman" panose="02020603050405020304" pitchFamily="18" charset="0"/>
              </a:rPr>
              <a:t>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B: I’m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cleaning the floor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533400" y="2686050"/>
            <a:ext cx="8229600" cy="2171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You can use these words: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drawing pictures,      playing the piano,    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cooking the meals,      washing clothes,   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playing basketball,     watering the flowers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8" name="Group 8"/>
          <p:cNvGrpSpPr/>
          <p:nvPr/>
        </p:nvGrpSpPr>
        <p:grpSpPr bwMode="auto">
          <a:xfrm>
            <a:off x="1295400" y="742951"/>
            <a:ext cx="5410200" cy="3815953"/>
            <a:chOff x="816" y="624"/>
            <a:chExt cx="3408" cy="3205"/>
          </a:xfrm>
        </p:grpSpPr>
        <p:sp>
          <p:nvSpPr>
            <p:cNvPr id="10245" name="Text Box 5"/>
            <p:cNvSpPr txBox="1">
              <a:spLocks noChangeArrowheads="1"/>
            </p:cNvSpPr>
            <p:nvPr/>
          </p:nvSpPr>
          <p:spPr bwMode="auto">
            <a:xfrm>
              <a:off x="864" y="2976"/>
              <a:ext cx="3312" cy="8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clean the shoes</a:t>
              </a:r>
              <a:endParaRPr lang="en-US" altLang="zh-CN" sz="60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10246" name="Picture 6" descr="0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16" y="624"/>
              <a:ext cx="3408" cy="2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457200" y="285750"/>
            <a:ext cx="78486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dirty="0">
                <a:latin typeface="Times New Roman" panose="02020603050405020304" pitchFamily="18" charset="0"/>
              </a:rPr>
              <a:t>I can do and say</a:t>
            </a:r>
            <a:r>
              <a:rPr lang="zh-CN" altLang="en-US" sz="3200" dirty="0">
                <a:latin typeface="Times New Roman" panose="02020603050405020304" pitchFamily="18" charset="0"/>
              </a:rPr>
              <a:t>（我会做也会说）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14300"/>
            <a:ext cx="8229600" cy="857250"/>
          </a:xfrm>
        </p:spPr>
        <p:txBody>
          <a:bodyPr/>
          <a:lstStyle/>
          <a:p>
            <a:r>
              <a:rPr lang="en-US" altLang="zh-CN" sz="5400" b="1" dirty="0">
                <a:latin typeface="Times New Roman" panose="02020603050405020304" pitchFamily="18" charset="0"/>
              </a:rPr>
              <a:t>Summary(</a:t>
            </a:r>
            <a:r>
              <a:rPr lang="zh-CN" altLang="en-US" sz="5400" b="1" dirty="0">
                <a:latin typeface="Times New Roman" panose="02020603050405020304" pitchFamily="18" charset="0"/>
              </a:rPr>
              <a:t>总结</a:t>
            </a:r>
            <a:r>
              <a:rPr lang="en-US" altLang="zh-CN" sz="5400" b="1" dirty="0">
                <a:latin typeface="Times New Roman" panose="02020603050405020304" pitchFamily="18" charset="0"/>
              </a:rPr>
              <a:t>)</a:t>
            </a:r>
            <a:endParaRPr lang="en-US" altLang="zh-CN" sz="5400" b="1" dirty="0">
              <a:latin typeface="Times New Roman" panose="02020603050405020304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43753" y="1085850"/>
            <a:ext cx="8686800" cy="40576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latin typeface="Times New Roman" panose="02020603050405020304" pitchFamily="18" charset="0"/>
              </a:rPr>
              <a:t>1. words</a:t>
            </a:r>
            <a:r>
              <a:rPr lang="en-US" altLang="zh-CN" sz="2800" dirty="0">
                <a:latin typeface="Times New Roman" panose="02020603050405020304" pitchFamily="18" charset="0"/>
              </a:rPr>
              <a:t>: 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clothes</a:t>
            </a:r>
            <a:r>
              <a:rPr lang="en-US" altLang="zh-CN" sz="2800" dirty="0">
                <a:latin typeface="Times New Roman" panose="02020603050405020304" pitchFamily="18" charset="0"/>
              </a:rPr>
              <a:t>, water, meal, flower.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2. sentences: What are you doing?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   I’m washing clothes.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   I’m cooking the chicken.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   I’m watering the flowers.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3. Help parents do housework.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0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85750"/>
            <a:ext cx="335280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52800" y="285750"/>
            <a:ext cx="2819400" cy="158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72200" y="285750"/>
            <a:ext cx="2819400" cy="158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277" name="Group 13"/>
          <p:cNvGrpSpPr/>
          <p:nvPr/>
        </p:nvGrpSpPr>
        <p:grpSpPr bwMode="auto">
          <a:xfrm>
            <a:off x="2209800" y="1885950"/>
            <a:ext cx="5105400" cy="1257300"/>
            <a:chOff x="1392" y="1584"/>
            <a:chExt cx="3216" cy="1056"/>
          </a:xfrm>
        </p:grpSpPr>
        <p:sp>
          <p:nvSpPr>
            <p:cNvPr id="11271" name="Line 7"/>
            <p:cNvSpPr>
              <a:spLocks noChangeShapeType="1"/>
            </p:cNvSpPr>
            <p:nvPr/>
          </p:nvSpPr>
          <p:spPr bwMode="auto">
            <a:xfrm>
              <a:off x="1392" y="1728"/>
              <a:ext cx="48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2" name="Line 8"/>
            <p:cNvSpPr>
              <a:spLocks noChangeShapeType="1"/>
            </p:cNvSpPr>
            <p:nvPr/>
          </p:nvSpPr>
          <p:spPr bwMode="auto">
            <a:xfrm flipH="1">
              <a:off x="2784" y="1584"/>
              <a:ext cx="144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3" name="Line 9"/>
            <p:cNvSpPr>
              <a:spLocks noChangeShapeType="1"/>
            </p:cNvSpPr>
            <p:nvPr/>
          </p:nvSpPr>
          <p:spPr bwMode="auto">
            <a:xfrm flipH="1">
              <a:off x="3600" y="1584"/>
              <a:ext cx="1008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2438400" y="3143250"/>
            <a:ext cx="38862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0000FF"/>
                </a:solidFill>
                <a:latin typeface="Times New Roman" panose="02020603050405020304" pitchFamily="18" charset="0"/>
              </a:rPr>
              <a:t>do housework</a:t>
            </a:r>
            <a:endParaRPr lang="en-US" altLang="zh-CN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1219200" y="4525566"/>
            <a:ext cx="6781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1447800" y="3771901"/>
            <a:ext cx="6324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自己能做的事情要自己做</a:t>
            </a:r>
            <a:endParaRPr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05979"/>
            <a:ext cx="3581400" cy="857250"/>
          </a:xfrm>
        </p:spPr>
        <p:txBody>
          <a:bodyPr/>
          <a:lstStyle/>
          <a:p>
            <a:pPr algn="l"/>
            <a:r>
              <a:rPr lang="en-US" altLang="zh-CN" sz="4800" b="1" dirty="0">
                <a:latin typeface="Times New Roman" panose="02020603050405020304" pitchFamily="18" charset="0"/>
              </a:rPr>
              <a:t>Homework:</a:t>
            </a:r>
            <a:endParaRPr lang="en-US" altLang="zh-CN" sz="4800" b="1" dirty="0">
              <a:latin typeface="Times New Roman" panose="02020603050405020304" pitchFamily="18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81150"/>
            <a:ext cx="8229600" cy="257175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zh-CN" sz="3200" dirty="0">
                <a:latin typeface="Times New Roman" panose="02020603050405020304" pitchFamily="18" charset="0"/>
              </a:rPr>
              <a:t>Imitation(</a:t>
            </a:r>
            <a:r>
              <a:rPr lang="zh-CN" altLang="en-US" sz="3200" dirty="0">
                <a:latin typeface="Times New Roman" panose="02020603050405020304" pitchFamily="18" charset="0"/>
              </a:rPr>
              <a:t>模仿跟读</a:t>
            </a:r>
            <a:r>
              <a:rPr lang="en-US" altLang="zh-CN" sz="3200" dirty="0">
                <a:latin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AutoNum type="arabicPeriod"/>
            </a:pPr>
            <a:r>
              <a:rPr lang="en-US" altLang="zh-CN" sz="3200" dirty="0">
                <a:latin typeface="Times New Roman" panose="02020603050405020304" pitchFamily="18" charset="0"/>
              </a:rPr>
              <a:t>Do group work according to what you’ve learnt in real situation.(</a:t>
            </a:r>
            <a:r>
              <a:rPr lang="zh-CN" altLang="en-US" sz="3200" dirty="0">
                <a:latin typeface="Times New Roman" panose="02020603050405020304" pitchFamily="18" charset="0"/>
              </a:rPr>
              <a:t>小组合作，运用所学知识创设情景，进行口语交际训练</a:t>
            </a:r>
            <a:r>
              <a:rPr lang="en-US" altLang="zh-CN" sz="3200" dirty="0">
                <a:latin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4" name="Group 8"/>
          <p:cNvGrpSpPr/>
          <p:nvPr/>
        </p:nvGrpSpPr>
        <p:grpSpPr bwMode="auto">
          <a:xfrm>
            <a:off x="914400" y="342901"/>
            <a:ext cx="5638800" cy="4387453"/>
            <a:chOff x="576" y="288"/>
            <a:chExt cx="3552" cy="3685"/>
          </a:xfrm>
        </p:grpSpPr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960" y="3120"/>
              <a:ext cx="3168" cy="8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clean the floor</a:t>
              </a:r>
              <a:endParaRPr lang="en-US" altLang="zh-CN" sz="60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9222" name="Picture 6" descr="0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6" y="288"/>
              <a:ext cx="3456" cy="2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971800" y="330994"/>
            <a:ext cx="5105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>
              <a:latin typeface="Times New Roman" panose="02020603050405020304" pitchFamily="18" charset="0"/>
            </a:endParaRPr>
          </a:p>
        </p:txBody>
      </p:sp>
      <p:grpSp>
        <p:nvGrpSpPr>
          <p:cNvPr id="8201" name="Group 9"/>
          <p:cNvGrpSpPr/>
          <p:nvPr/>
        </p:nvGrpSpPr>
        <p:grpSpPr bwMode="auto">
          <a:xfrm>
            <a:off x="685800" y="342900"/>
            <a:ext cx="6324600" cy="4146947"/>
            <a:chOff x="432" y="288"/>
            <a:chExt cx="3984" cy="3483"/>
          </a:xfrm>
        </p:grpSpPr>
        <p:sp>
          <p:nvSpPr>
            <p:cNvPr id="8199" name="Text Box 7"/>
            <p:cNvSpPr txBox="1">
              <a:spLocks noChangeArrowheads="1"/>
            </p:cNvSpPr>
            <p:nvPr/>
          </p:nvSpPr>
          <p:spPr bwMode="auto">
            <a:xfrm>
              <a:off x="432" y="2918"/>
              <a:ext cx="3984" cy="8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clean the windows</a:t>
              </a:r>
              <a:endParaRPr lang="en-US" altLang="zh-CN" sz="60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8200" name="Picture 8" descr="0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72" y="288"/>
              <a:ext cx="3456" cy="2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941294" y="3333750"/>
            <a:ext cx="721210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I’m clean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4800" b="1" dirty="0">
                <a:latin typeface="Times New Roman" panose="02020603050405020304" pitchFamily="18" charset="0"/>
              </a:rPr>
              <a:t> the windows.</a:t>
            </a:r>
            <a:endParaRPr lang="en-US" altLang="zh-CN" sz="4800" b="1" dirty="0">
              <a:latin typeface="Times New Roman" panose="02020603050405020304" pitchFamily="18" charset="0"/>
            </a:endParaRPr>
          </a:p>
        </p:txBody>
      </p:sp>
      <p:pic>
        <p:nvPicPr>
          <p:cNvPr id="48136" name="Picture 8" descr="IMG_20150323_090237_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52600" y="171450"/>
            <a:ext cx="4038600" cy="299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81001" y="285750"/>
            <a:ext cx="813261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dirty="0">
                <a:latin typeface="Times New Roman" panose="02020603050405020304" pitchFamily="18" charset="0"/>
              </a:rPr>
              <a:t>Let’s say and do. </a:t>
            </a:r>
            <a:r>
              <a:rPr lang="en-US" altLang="zh-CN" sz="3200" dirty="0">
                <a:latin typeface="Times New Roman" panose="02020603050405020304" pitchFamily="18" charset="0"/>
              </a:rPr>
              <a:t>(</a:t>
            </a:r>
            <a:r>
              <a:rPr lang="zh-CN" altLang="en-US" sz="3200" dirty="0">
                <a:latin typeface="Times New Roman" panose="02020603050405020304" pitchFamily="18" charset="0"/>
              </a:rPr>
              <a:t>一边说一边做</a:t>
            </a:r>
            <a:r>
              <a:rPr lang="en-US" altLang="zh-CN" sz="3200" dirty="0">
                <a:latin typeface="Times New Roman" panose="02020603050405020304" pitchFamily="18" charset="0"/>
              </a:rPr>
              <a:t>)</a:t>
            </a:r>
            <a:r>
              <a:rPr lang="en-US" altLang="zh-CN" sz="5400" dirty="0">
                <a:latin typeface="Times New Roman" panose="02020603050405020304" pitchFamily="18" charset="0"/>
              </a:rPr>
              <a:t>  </a:t>
            </a:r>
            <a:endParaRPr lang="en-US" altLang="zh-CN" sz="5400" dirty="0">
              <a:latin typeface="Times New Roman" panose="02020603050405020304" pitchFamily="18" charset="0"/>
            </a:endParaRP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571500" y="2502694"/>
            <a:ext cx="25908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6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9160" name="Picture 8" descr="0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" y="1200150"/>
            <a:ext cx="3200400" cy="1702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3" name="Picture 11" descr="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71800" y="1143001"/>
            <a:ext cx="2743200" cy="187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1524000" y="4480323"/>
            <a:ext cx="39624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6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9166" name="Picture 14" descr="0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62600" y="1065610"/>
            <a:ext cx="3276600" cy="184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838201" y="3067050"/>
            <a:ext cx="392767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0000FF"/>
                </a:solidFill>
                <a:latin typeface="Times New Roman" panose="02020603050405020304" pitchFamily="18" charset="0"/>
              </a:rPr>
              <a:t>I can clean… </a:t>
            </a:r>
            <a:endParaRPr lang="en-US" altLang="zh-CN" sz="4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4800" dirty="0">
                <a:solidFill>
                  <a:srgbClr val="0000FF"/>
                </a:solidFill>
                <a:latin typeface="Times New Roman" panose="02020603050405020304" pitchFamily="18" charset="0"/>
              </a:rPr>
              <a:t>I’m cleaning…</a:t>
            </a:r>
            <a:endParaRPr lang="en-US" altLang="zh-CN" sz="4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27" name="Group 15"/>
          <p:cNvGrpSpPr/>
          <p:nvPr/>
        </p:nvGrpSpPr>
        <p:grpSpPr bwMode="auto">
          <a:xfrm>
            <a:off x="711200" y="1412082"/>
            <a:ext cx="5842000" cy="3674268"/>
            <a:chOff x="672" y="968"/>
            <a:chExt cx="3680" cy="3086"/>
          </a:xfrm>
        </p:grpSpPr>
        <p:pic>
          <p:nvPicPr>
            <p:cNvPr id="13316" name="Picture 4" descr="K@{C%H3PKMB933T]@6]06%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08" y="1727"/>
              <a:ext cx="3344" cy="2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5" name="Rectangle 13"/>
            <p:cNvSpPr>
              <a:spLocks noChangeArrowheads="1"/>
            </p:cNvSpPr>
            <p:nvPr/>
          </p:nvSpPr>
          <p:spPr bwMode="auto">
            <a:xfrm>
              <a:off x="672" y="968"/>
              <a:ext cx="3643" cy="5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What are you doing, mum?</a:t>
              </a:r>
              <a:endParaRPr lang="en-US" altLang="zh-CN" sz="40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212725" y="147638"/>
            <a:ext cx="879106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Task1 </a:t>
            </a:r>
            <a:r>
              <a:rPr lang="zh-CN" altLang="en-US" sz="3600" dirty="0">
                <a:latin typeface="Times New Roman" panose="02020603050405020304" pitchFamily="18" charset="0"/>
              </a:rPr>
              <a:t>任务</a:t>
            </a:r>
            <a:r>
              <a:rPr lang="en-US" altLang="zh-CN" sz="3600" dirty="0">
                <a:latin typeface="Times New Roman" panose="02020603050405020304" pitchFamily="18" charset="0"/>
              </a:rPr>
              <a:t>1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</a:rPr>
              <a:t>Watch and answer the question</a:t>
            </a:r>
            <a:r>
              <a:rPr lang="en-US" altLang="zh-CN" sz="2800" dirty="0">
                <a:latin typeface="宋体" panose="02010600030101010101" pitchFamily="2" charset="-122"/>
                <a:sym typeface="Wingdings" panose="05000000000000000000" pitchFamily="2" charset="2"/>
              </a:rPr>
              <a:t>(</a:t>
            </a:r>
            <a:r>
              <a:rPr lang="zh-CN" altLang="en-US" sz="2800" dirty="0">
                <a:latin typeface="宋体" panose="02010600030101010101" pitchFamily="2" charset="-122"/>
                <a:sym typeface="Wingdings" panose="05000000000000000000" pitchFamily="2" charset="2"/>
              </a:rPr>
              <a:t>看视频回答问题</a:t>
            </a:r>
            <a:r>
              <a:rPr lang="en-US" altLang="zh-CN" sz="2800" dirty="0">
                <a:latin typeface="宋体" panose="02010600030101010101" pitchFamily="2" charset="-122"/>
                <a:sym typeface="Wingdings" panose="05000000000000000000" pitchFamily="2" charset="2"/>
              </a:rPr>
              <a:t>)</a:t>
            </a:r>
            <a:endParaRPr lang="en-US" altLang="zh-CN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5" name="Picture 11" descr="u=1666200139,4200396279&amp;fm=0&amp;gp=0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15200" y="1371600"/>
            <a:ext cx="131445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066800" y="1543050"/>
            <a:ext cx="1371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latin typeface="Times New Roman" panose="02020603050405020304" pitchFamily="18" charset="0"/>
              </a:rPr>
              <a:t>I’m</a:t>
            </a:r>
            <a:r>
              <a:rPr lang="en-US" altLang="zh-CN" sz="4800" dirty="0"/>
              <a:t> </a:t>
            </a:r>
            <a:endParaRPr lang="en-US" altLang="zh-CN" sz="4800" dirty="0"/>
          </a:p>
        </p:txBody>
      </p:sp>
      <p:grpSp>
        <p:nvGrpSpPr>
          <p:cNvPr id="31761" name="Group 17"/>
          <p:cNvGrpSpPr/>
          <p:nvPr/>
        </p:nvGrpSpPr>
        <p:grpSpPr bwMode="auto">
          <a:xfrm>
            <a:off x="2209800" y="1543050"/>
            <a:ext cx="5257800" cy="2914650"/>
            <a:chOff x="1392" y="1680"/>
            <a:chExt cx="3312" cy="2448"/>
          </a:xfrm>
        </p:grpSpPr>
        <p:pic>
          <p:nvPicPr>
            <p:cNvPr id="31754" name="Picture 10" descr="QQ截图2012031415410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824" y="2352"/>
              <a:ext cx="1299" cy="1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757" name="Text Box 13"/>
            <p:cNvSpPr txBox="1">
              <a:spLocks noChangeArrowheads="1"/>
            </p:cNvSpPr>
            <p:nvPr/>
          </p:nvSpPr>
          <p:spPr bwMode="auto">
            <a:xfrm>
              <a:off x="1392" y="1680"/>
              <a:ext cx="3312" cy="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 dirty="0">
                  <a:latin typeface="Times New Roman" panose="02020603050405020304" pitchFamily="18" charset="0"/>
                </a:rPr>
                <a:t>washing </a:t>
              </a:r>
              <a:r>
                <a:rPr lang="en-US" altLang="zh-CN" sz="48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clothes</a:t>
              </a:r>
              <a:r>
                <a:rPr lang="en-US" altLang="zh-CN" sz="4800" dirty="0">
                  <a:latin typeface="Times New Roman" panose="02020603050405020304" pitchFamily="18" charset="0"/>
                </a:rPr>
                <a:t>.</a:t>
              </a:r>
              <a:endParaRPr lang="en-US" altLang="zh-CN" sz="48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646114" y="628650"/>
            <a:ext cx="690124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0000FF"/>
                </a:solidFill>
                <a:latin typeface="Times New Roman" panose="02020603050405020304" pitchFamily="18" charset="0"/>
              </a:rPr>
              <a:t>What are you doing, mum?</a:t>
            </a:r>
            <a:endParaRPr lang="en-US" altLang="zh-CN" sz="4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 descr="4469205_151420629195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6800" y="228600"/>
            <a:ext cx="7239000" cy="307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3511550" y="3371850"/>
            <a:ext cx="222368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latin typeface="Times New Roman" panose="02020603050405020304" pitchFamily="18" charset="0"/>
              </a:rPr>
              <a:t>clothes</a:t>
            </a:r>
            <a:endParaRPr lang="en-US" altLang="zh-CN" sz="5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777803c1-788d-4bbb-904a-c3de1c0b77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BC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BC模板">
      <a:majorFont>
        <a:latin typeface="Arial"/>
        <a:ea typeface="微软雅黑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BC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BC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BC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主题38</Template>
  <TotalTime>0</TotalTime>
  <Words>1388</Words>
  <Application>WPS 演示</Application>
  <PresentationFormat>全屏显示(16:9)</PresentationFormat>
  <Paragraphs>104</Paragraphs>
  <Slides>22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Times New Roman</vt:lpstr>
      <vt:lpstr>Arial Unicode MS</vt:lpstr>
      <vt:lpstr>Monotype Corsiva</vt:lpstr>
      <vt:lpstr>Arial</vt:lpstr>
      <vt:lpstr>Segoe Print</vt:lpstr>
      <vt:lpstr>第一PPT模板网-WWW.1PPT.COM</vt:lpstr>
      <vt:lpstr>第一PPT模板网-WWW.1PPT.COM  </vt:lpstr>
      <vt:lpstr>Unit 2 Housework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Summary(总结)</vt:lpstr>
      <vt:lpstr>PowerPoint 演示文稿</vt:lpstr>
      <vt:lpstr>Homework: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34</cp:revision>
  <cp:lastPrinted>2113-01-01T00:00:00Z</cp:lastPrinted>
  <dcterms:created xsi:type="dcterms:W3CDTF">2113-01-01T00:00:00Z</dcterms:created>
  <dcterms:modified xsi:type="dcterms:W3CDTF">2023-03-06T04:49:18Z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C46593427298406C9E371145E1339023</vt:lpwstr>
  </property>
  <property fmtid="{D5CDD505-2E9C-101B-9397-08002B2CF9AE}" pid="4" name="KSOProductBuildVer">
    <vt:lpwstr>2052-11.1.0.13703</vt:lpwstr>
  </property>
</Properties>
</file>