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67" r:id="rId4"/>
    <p:sldId id="270" r:id="rId5"/>
    <p:sldId id="262" r:id="rId7"/>
    <p:sldId id="257" r:id="rId8"/>
    <p:sldId id="258" r:id="rId9"/>
    <p:sldId id="259" r:id="rId10"/>
    <p:sldId id="260" r:id="rId11"/>
    <p:sldId id="275" r:id="rId12"/>
    <p:sldId id="274" r:id="rId13"/>
    <p:sldId id="277" r:id="rId14"/>
    <p:sldId id="271" r:id="rId15"/>
    <p:sldId id="272" r:id="rId16"/>
    <p:sldId id="280" r:id="rId17"/>
    <p:sldId id="276" r:id="rId18"/>
    <p:sldId id="279" r:id="rId19"/>
    <p:sldId id="288" r:id="rId20"/>
    <p:sldId id="281" r:id="rId21"/>
    <p:sldId id="282" r:id="rId22"/>
    <p:sldId id="283" r:id="rId23"/>
    <p:sldId id="278" r:id="rId24"/>
    <p:sldId id="284" r:id="rId25"/>
    <p:sldId id="286" r:id="rId26"/>
    <p:sldId id="261" r:id="rId27"/>
    <p:sldId id="269" r:id="rId28"/>
    <p:sldId id="268" r:id="rId29"/>
    <p:sldId id="266" r:id="rId30"/>
    <p:sldId id="287" r:id="rId31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  <a:srgbClr val="BA125E"/>
    <a:srgbClr val="CC00CC"/>
    <a:srgbClr val="800080"/>
    <a:srgbClr val="FF0000"/>
    <a:srgbClr val="000099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1DDD6EC-6414-48E9-84A6-BE3636AB640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5D0A0BE-6316-466A-A31D-4C9B52B202E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D0A0BE-6316-466A-A31D-4C9B52B202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2"/>
          <p:cNvSpPr>
            <a:spLocks noChangeArrowheads="1"/>
          </p:cNvSpPr>
          <p:nvPr/>
        </p:nvSpPr>
        <p:spPr bwMode="auto">
          <a:xfrm>
            <a:off x="0" y="0"/>
            <a:ext cx="9150414" cy="5143500"/>
          </a:xfrm>
          <a:prstGeom prst="rect">
            <a:avLst/>
          </a:prstGeom>
          <a:gradFill rotWithShape="1">
            <a:gsLst>
              <a:gs pos="0">
                <a:srgbClr val="D9D9D9"/>
              </a:gs>
              <a:gs pos="85001">
                <a:srgbClr val="FFFFFF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5" name="组合 11"/>
          <p:cNvGrpSpPr/>
          <p:nvPr/>
        </p:nvGrpSpPr>
        <p:grpSpPr bwMode="auto">
          <a:xfrm>
            <a:off x="-39689" y="3357562"/>
            <a:ext cx="9207501" cy="1004888"/>
            <a:chOff x="0" y="0"/>
            <a:chExt cx="9187543" cy="1341120"/>
          </a:xfrm>
        </p:grpSpPr>
        <p:sp>
          <p:nvSpPr>
            <p:cNvPr id="6" name="任意多边形 13"/>
            <p:cNvSpPr/>
            <p:nvPr/>
          </p:nvSpPr>
          <p:spPr bwMode="auto">
            <a:xfrm>
              <a:off x="5434885" y="0"/>
              <a:ext cx="3752658" cy="1036031"/>
            </a:xfrm>
            <a:custGeom>
              <a:avLst/>
              <a:gdLst/>
              <a:ahLst/>
              <a:cxnLst>
                <a:cxn ang="0">
                  <a:pos x="0" y="1036320"/>
                </a:cxn>
                <a:cxn ang="0">
                  <a:pos x="3753395" y="0"/>
                </a:cxn>
              </a:cxnLst>
              <a:rect l="0" t="0" r="r" b="b"/>
              <a:pathLst>
                <a:path w="3753395" h="1036320">
                  <a:moveTo>
                    <a:pt x="0" y="1036320"/>
                  </a:moveTo>
                  <a:lnTo>
                    <a:pt x="3753395" y="0"/>
                  </a:lnTo>
                </a:path>
              </a:pathLst>
            </a:custGeom>
            <a:noFill/>
            <a:ln w="28575" cap="flat" cmpd="sng">
              <a:solidFill>
                <a:srgbClr val="D8E39E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任意多边形 14"/>
            <p:cNvSpPr/>
            <p:nvPr/>
          </p:nvSpPr>
          <p:spPr bwMode="auto">
            <a:xfrm>
              <a:off x="34718" y="351171"/>
              <a:ext cx="1794270" cy="98200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46700" y="285270"/>
                </a:cxn>
                <a:cxn ang="0">
                  <a:pos x="1724298" y="145933"/>
                </a:cxn>
                <a:cxn ang="0">
                  <a:pos x="0" y="982724"/>
                </a:cxn>
                <a:cxn ang="0">
                  <a:pos x="0" y="0"/>
                </a:cxn>
              </a:cxnLst>
              <a:rect l="0" t="0" r="r" b="b"/>
              <a:pathLst>
                <a:path w="1724298" h="982724">
                  <a:moveTo>
                    <a:pt x="0" y="0"/>
                  </a:moveTo>
                  <a:lnTo>
                    <a:pt x="1146700" y="285270"/>
                  </a:lnTo>
                  <a:lnTo>
                    <a:pt x="1724298" y="145933"/>
                  </a:lnTo>
                  <a:lnTo>
                    <a:pt x="0" y="9827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任意多边形 15"/>
            <p:cNvSpPr/>
            <p:nvPr/>
          </p:nvSpPr>
          <p:spPr bwMode="auto">
            <a:xfrm>
              <a:off x="0" y="157312"/>
              <a:ext cx="3212958" cy="1183808"/>
            </a:xfrm>
            <a:custGeom>
              <a:avLst/>
              <a:gdLst/>
              <a:ahLst/>
              <a:cxnLst>
                <a:cxn ang="0">
                  <a:pos x="0" y="1184366"/>
                </a:cxn>
                <a:cxn ang="0">
                  <a:pos x="3213463" y="209006"/>
                </a:cxn>
                <a:cxn ang="0">
                  <a:pos x="2473234" y="0"/>
                </a:cxn>
                <a:cxn ang="0">
                  <a:pos x="0" y="1184366"/>
                </a:cxn>
              </a:cxnLst>
              <a:rect l="0" t="0" r="r" b="b"/>
              <a:pathLst>
                <a:path w="3213463" h="1184366">
                  <a:moveTo>
                    <a:pt x="0" y="1184366"/>
                  </a:moveTo>
                  <a:lnTo>
                    <a:pt x="3213463" y="209006"/>
                  </a:lnTo>
                  <a:lnTo>
                    <a:pt x="2473234" y="0"/>
                  </a:lnTo>
                  <a:lnTo>
                    <a:pt x="0" y="1184366"/>
                  </a:lnTo>
                  <a:close/>
                </a:path>
              </a:pathLst>
            </a:custGeom>
            <a:solidFill>
              <a:srgbClr val="597F24"/>
            </a:solidFill>
            <a:ln w="9525">
              <a:noFill/>
              <a:round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任意多边形 16"/>
            <p:cNvSpPr/>
            <p:nvPr/>
          </p:nvSpPr>
          <p:spPr bwMode="auto">
            <a:xfrm>
              <a:off x="2464951" y="147778"/>
              <a:ext cx="6496927" cy="1140905"/>
            </a:xfrm>
            <a:custGeom>
              <a:avLst/>
              <a:gdLst/>
              <a:ahLst/>
              <a:cxnLst>
                <a:cxn ang="0">
                  <a:pos x="0" y="8708"/>
                </a:cxn>
                <a:cxn ang="0">
                  <a:pos x="4119154" y="1140823"/>
                </a:cxn>
                <a:cxn ang="0">
                  <a:pos x="6496594" y="539931"/>
                </a:cxn>
                <a:cxn ang="0">
                  <a:pos x="2107474" y="0"/>
                </a:cxn>
                <a:cxn ang="0">
                  <a:pos x="0" y="8708"/>
                </a:cxn>
              </a:cxnLst>
              <a:rect l="0" t="0" r="r" b="b"/>
              <a:pathLst>
                <a:path w="6496594" h="1140823">
                  <a:moveTo>
                    <a:pt x="0" y="8708"/>
                  </a:moveTo>
                  <a:lnTo>
                    <a:pt x="4119154" y="1140823"/>
                  </a:lnTo>
                  <a:lnTo>
                    <a:pt x="6496594" y="539931"/>
                  </a:lnTo>
                  <a:lnTo>
                    <a:pt x="2107474" y="0"/>
                  </a:lnTo>
                  <a:lnTo>
                    <a:pt x="0" y="870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任意多边形 19"/>
            <p:cNvSpPr/>
            <p:nvPr/>
          </p:nvSpPr>
          <p:spPr bwMode="auto">
            <a:xfrm>
              <a:off x="6670516" y="592699"/>
              <a:ext cx="2517027" cy="670560"/>
            </a:xfrm>
            <a:custGeom>
              <a:avLst/>
              <a:gdLst/>
              <a:ahLst/>
              <a:cxnLst>
                <a:cxn ang="0">
                  <a:pos x="0" y="670560"/>
                </a:cxn>
                <a:cxn ang="0">
                  <a:pos x="2516778" y="322217"/>
                </a:cxn>
                <a:cxn ang="0">
                  <a:pos x="2499360" y="0"/>
                </a:cxn>
                <a:cxn ang="0">
                  <a:pos x="0" y="670560"/>
                </a:cxn>
              </a:cxnLst>
              <a:rect l="0" t="0" r="r" b="b"/>
              <a:pathLst>
                <a:path w="2516778" h="670560">
                  <a:moveTo>
                    <a:pt x="0" y="670560"/>
                  </a:moveTo>
                  <a:lnTo>
                    <a:pt x="2516778" y="322217"/>
                  </a:lnTo>
                  <a:lnTo>
                    <a:pt x="2499360" y="0"/>
                  </a:lnTo>
                  <a:lnTo>
                    <a:pt x="0" y="670560"/>
                  </a:lnTo>
                  <a:close/>
                </a:path>
              </a:pathLst>
            </a:custGeom>
            <a:solidFill>
              <a:srgbClr val="597F24"/>
            </a:solidFill>
            <a:ln w="9525">
              <a:noFill/>
              <a:round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任意多边形 20"/>
            <p:cNvSpPr/>
            <p:nvPr/>
          </p:nvSpPr>
          <p:spPr bwMode="auto">
            <a:xfrm>
              <a:off x="1044685" y="17480"/>
              <a:ext cx="8125498" cy="1271204"/>
            </a:xfrm>
            <a:custGeom>
              <a:avLst/>
              <a:gdLst/>
              <a:ahLst/>
              <a:cxnLst>
                <a:cxn ang="0">
                  <a:pos x="0" y="600892"/>
                </a:cxn>
                <a:cxn ang="0">
                  <a:pos x="992777" y="0"/>
                </a:cxn>
                <a:cxn ang="0">
                  <a:pos x="5155475" y="1271452"/>
                </a:cxn>
                <a:cxn ang="0">
                  <a:pos x="8125097" y="365760"/>
                </a:cxn>
              </a:cxnLst>
              <a:rect l="0" t="0" r="r" b="b"/>
              <a:pathLst>
                <a:path w="8125097" h="1271452">
                  <a:moveTo>
                    <a:pt x="0" y="600892"/>
                  </a:moveTo>
                  <a:lnTo>
                    <a:pt x="992777" y="0"/>
                  </a:lnTo>
                  <a:lnTo>
                    <a:pt x="5155475" y="1271452"/>
                  </a:lnTo>
                  <a:lnTo>
                    <a:pt x="8125097" y="365760"/>
                  </a:lnTo>
                </a:path>
              </a:pathLst>
            </a:custGeom>
            <a:noFill/>
            <a:ln w="19050" cap="flat" cmpd="sng">
              <a:solidFill>
                <a:srgbClr val="597F24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任意多边形 21"/>
            <p:cNvSpPr/>
            <p:nvPr/>
          </p:nvSpPr>
          <p:spPr bwMode="auto">
            <a:xfrm>
              <a:off x="2037293" y="722998"/>
              <a:ext cx="3432310" cy="3050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52800" y="304800"/>
                </a:cxn>
              </a:cxnLst>
              <a:rect l="0" t="0" r="r" b="b"/>
              <a:pathLst>
                <a:path w="3352800" h="304800">
                  <a:moveTo>
                    <a:pt x="0" y="0"/>
                  </a:moveTo>
                  <a:lnTo>
                    <a:pt x="3352800" y="304800"/>
                  </a:lnTo>
                </a:path>
              </a:pathLst>
            </a:custGeom>
            <a:noFill/>
            <a:ln w="28575" cap="flat" cmpd="sng">
              <a:solidFill>
                <a:srgbClr val="D8E39E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059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2481264" y="1816894"/>
            <a:ext cx="4179887" cy="378619"/>
          </a:xfrm>
          <a:solidFill>
            <a:schemeClr val="accent1"/>
          </a:solidFill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2063" name="KSO_BT1"/>
          <p:cNvSpPr>
            <a:spLocks noGrp="1" noChangeArrowheads="1"/>
          </p:cNvSpPr>
          <p:nvPr>
            <p:ph type="ctrTitle"/>
          </p:nvPr>
        </p:nvSpPr>
        <p:spPr>
          <a:xfrm>
            <a:off x="1406526" y="1066800"/>
            <a:ext cx="6329363" cy="641747"/>
          </a:xfrm>
        </p:spPr>
        <p:txBody>
          <a:bodyPr/>
          <a:lstStyle>
            <a:lvl1pPr algn="ctr">
              <a:defRPr sz="4000">
                <a:solidFill>
                  <a:srgbClr val="48691D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13" name="KSO_FD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KSO_FT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5" name="KSO_FN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7CAF5C-C954-4B28-9190-822AAC3CF9B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98B02-9443-4D1D-9FB9-0571FCF4BD54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64313" y="117873"/>
            <a:ext cx="2074862" cy="472678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39725" y="117873"/>
            <a:ext cx="6072188" cy="472678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12057-47FC-46E1-918F-0078E97C0BCC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725" y="117872"/>
            <a:ext cx="7689850" cy="3845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1963" y="756048"/>
            <a:ext cx="4011612" cy="408860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5975" y="756048"/>
            <a:ext cx="4013200" cy="408860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A4564-D132-4C59-B0D7-6F3FC7A845B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62BF3-64D7-453F-A8E2-B35C7C955B05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FEB93-60E4-4799-896C-97C8CA41D45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1963" y="756048"/>
            <a:ext cx="4011612" cy="408860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5975" y="756048"/>
            <a:ext cx="4013200" cy="408860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80451-ADEA-4371-9D29-F253C493E337}" type="slidenum">
              <a:rPr lang="en-US" altLang="zh-CN" smtClean="0"/>
            </a:fld>
            <a:endParaRPr lang="en-US" altLang="zh-CN"/>
          </a:p>
        </p:txBody>
      </p:sp>
      <p:sp>
        <p:nvSpPr>
          <p:cNvPr id="8" name="矩形 7"/>
          <p:cNvSpPr/>
          <p:nvPr userDrawn="1"/>
        </p:nvSpPr>
        <p:spPr>
          <a:xfrm>
            <a:off x="5334000" y="318135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476DB-5850-4001-9105-3A9B355844D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DFAD5-727E-4195-AFC5-FFCC4A04DA0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4FDD6-B35A-41C0-BE6C-B890794059CE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81E84-3A31-441E-AD7C-C880698D0C8E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978A3-66CF-41CC-94E9-AA0C06B019C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2"/>
          <p:cNvSpPr>
            <a:spLocks noChangeArrowheads="1"/>
          </p:cNvSpPr>
          <p:nvPr/>
        </p:nvSpPr>
        <p:spPr bwMode="auto">
          <a:xfrm>
            <a:off x="0" y="0"/>
            <a:ext cx="9151938" cy="5143500"/>
          </a:xfrm>
          <a:prstGeom prst="rect">
            <a:avLst/>
          </a:prstGeom>
          <a:gradFill rotWithShape="1">
            <a:gsLst>
              <a:gs pos="0">
                <a:srgbClr val="D9D9D9"/>
              </a:gs>
              <a:gs pos="85001">
                <a:srgbClr val="FFFFFF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7" name="任意多边形 18"/>
          <p:cNvSpPr/>
          <p:nvPr/>
        </p:nvSpPr>
        <p:spPr bwMode="auto">
          <a:xfrm>
            <a:off x="6870700" y="234553"/>
            <a:ext cx="2273300" cy="404813"/>
          </a:xfrm>
          <a:custGeom>
            <a:avLst/>
            <a:gdLst/>
            <a:ahLst/>
            <a:cxnLst>
              <a:cxn ang="0">
                <a:pos x="0" y="478971"/>
              </a:cxn>
              <a:cxn ang="0">
                <a:pos x="2272937" y="478971"/>
              </a:cxn>
              <a:cxn ang="0">
                <a:pos x="2272937" y="0"/>
              </a:cxn>
              <a:cxn ang="0">
                <a:pos x="1271452" y="0"/>
              </a:cxn>
              <a:cxn ang="0">
                <a:pos x="17417" y="0"/>
              </a:cxn>
              <a:cxn ang="0">
                <a:pos x="0" y="478971"/>
              </a:cxn>
            </a:cxnLst>
            <a:rect l="0" t="0" r="r" b="b"/>
            <a:pathLst>
              <a:path w="2272937" h="478971">
                <a:moveTo>
                  <a:pt x="0" y="478971"/>
                </a:moveTo>
                <a:lnTo>
                  <a:pt x="2272937" y="478971"/>
                </a:lnTo>
                <a:lnTo>
                  <a:pt x="2272937" y="0"/>
                </a:lnTo>
                <a:lnTo>
                  <a:pt x="1271452" y="0"/>
                </a:lnTo>
                <a:lnTo>
                  <a:pt x="17417" y="0"/>
                </a:lnTo>
                <a:lnTo>
                  <a:pt x="0" y="478971"/>
                </a:lnTo>
                <a:close/>
              </a:path>
            </a:pathLst>
          </a:custGeom>
          <a:solidFill>
            <a:srgbClr val="AFD876"/>
          </a:solidFill>
          <a:ln w="9525">
            <a:noFill/>
            <a:round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28" name="KSO_BC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1963" y="756048"/>
            <a:ext cx="8177212" cy="408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</p:txBody>
      </p:sp>
      <p:sp>
        <p:nvSpPr>
          <p:cNvPr id="1029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92929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929292"/>
                </a:solidFill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1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07289" y="4887517"/>
            <a:ext cx="644525" cy="2583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AC8A4564-D132-4C59-B0D7-6F3FC7A845B8}" type="slidenum">
              <a:rPr lang="en-US" altLang="zh-CN" smtClean="0"/>
            </a:fld>
            <a:endParaRPr lang="en-US" altLang="zh-CN"/>
          </a:p>
        </p:txBody>
      </p:sp>
      <p:sp>
        <p:nvSpPr>
          <p:cNvPr id="1032" name="矩形 7"/>
          <p:cNvSpPr>
            <a:spLocks noChangeArrowheads="1"/>
          </p:cNvSpPr>
          <p:nvPr/>
        </p:nvSpPr>
        <p:spPr bwMode="auto">
          <a:xfrm>
            <a:off x="0" y="97631"/>
            <a:ext cx="8108950" cy="425054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33" name="任意多边形 17"/>
          <p:cNvSpPr/>
          <p:nvPr/>
        </p:nvSpPr>
        <p:spPr bwMode="auto">
          <a:xfrm>
            <a:off x="6804026" y="522685"/>
            <a:ext cx="1306513" cy="11787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06285" y="0"/>
              </a:cxn>
              <a:cxn ang="0">
                <a:pos x="17417" y="156754"/>
              </a:cxn>
              <a:cxn ang="0">
                <a:pos x="0" y="0"/>
              </a:cxn>
            </a:cxnLst>
            <a:rect l="0" t="0" r="r" b="b"/>
            <a:pathLst>
              <a:path w="1306285" h="156754">
                <a:moveTo>
                  <a:pt x="0" y="0"/>
                </a:moveTo>
                <a:lnTo>
                  <a:pt x="1306285" y="0"/>
                </a:lnTo>
                <a:lnTo>
                  <a:pt x="17417" y="156754"/>
                </a:lnTo>
                <a:lnTo>
                  <a:pt x="0" y="0"/>
                </a:lnTo>
                <a:close/>
              </a:path>
            </a:pathLst>
          </a:custGeom>
          <a:solidFill>
            <a:srgbClr val="3B5518"/>
          </a:solidFill>
          <a:ln w="9525">
            <a:noFill/>
            <a:round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34" name="KSO_BT1"/>
          <p:cNvSpPr>
            <a:spLocks noGrp="1" noChangeArrowheads="1"/>
          </p:cNvSpPr>
          <p:nvPr>
            <p:ph type="title"/>
          </p:nvPr>
        </p:nvSpPr>
        <p:spPr bwMode="auto">
          <a:xfrm>
            <a:off x="339725" y="117872"/>
            <a:ext cx="7689850" cy="384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9pPr>
    </p:titleStyle>
    <p:bodyStyle>
      <a:lvl1pPr marL="357505" indent="-357505" algn="just" rtl="0" eaLnBrk="1" fontAlgn="base" hangingPunct="1">
        <a:lnSpc>
          <a:spcPct val="110000"/>
        </a:lnSpc>
        <a:spcBef>
          <a:spcPts val="1800"/>
        </a:spcBef>
        <a:spcAft>
          <a:spcPct val="0"/>
        </a:spcAft>
        <a:buClr>
          <a:srgbClr val="3B5518"/>
        </a:buClr>
        <a:buSzPct val="60000"/>
        <a:buFont typeface="Wingdings" panose="05000000000000000000" pitchFamily="2" charset="2"/>
        <a:buChar char="q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357505" indent="-357505" algn="just" rtl="0" eaLnBrk="1" fontAlgn="base" hangingPunct="1">
        <a:lnSpc>
          <a:spcPct val="130000"/>
        </a:lnSpc>
        <a:spcBef>
          <a:spcPct val="0"/>
        </a:spcBef>
        <a:spcAft>
          <a:spcPts val="600"/>
        </a:spcAft>
        <a:buClr>
          <a:srgbClr val="D8E39E"/>
        </a:buClr>
        <a:buFont typeface="幼圆" pitchFamily="49" charset="-122"/>
        <a:buChar char=" "/>
        <a:defRPr sz="1600">
          <a:solidFill>
            <a:srgbClr val="7D7D7D"/>
          </a:solidFill>
          <a:latin typeface="幼圆" pitchFamily="49" charset="-122"/>
          <a:ea typeface="幼圆" pitchFamily="49" charset="-122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5pPr>
      <a:lvl6pPr marL="25146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6pPr>
      <a:lvl7pPr marL="2971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7pPr>
      <a:lvl8pPr marL="3429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8pPr>
      <a:lvl9pPr marL="3886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312753" y="819150"/>
            <a:ext cx="85344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4800" b="1" dirty="0"/>
              <a:t>Lesson3  </a:t>
            </a:r>
            <a:endParaRPr lang="en-US" altLang="zh-CN" sz="4800" b="1" dirty="0"/>
          </a:p>
          <a:p>
            <a:pPr algn="ctr" eaLnBrk="1" hangingPunct="1">
              <a:spcBef>
                <a:spcPct val="50000"/>
              </a:spcBef>
            </a:pPr>
            <a:r>
              <a:rPr lang="en-US" altLang="zh-CN" sz="4000" b="1" dirty="0"/>
              <a:t>Would you like something to drink?</a:t>
            </a:r>
            <a:endParaRPr lang="en-US" altLang="zh-CN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609600" y="692437"/>
            <a:ext cx="9220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/>
              <a:t>2 Li Ming would like two _________.</a:t>
            </a:r>
            <a:endParaRPr lang="en-US" altLang="zh-CN" sz="3600" b="1" dirty="0"/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762000" y="1714501"/>
            <a:ext cx="59436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 dirty="0"/>
              <a:t>A  </a:t>
            </a:r>
            <a:r>
              <a:rPr lang="en-US" altLang="zh-CN" sz="4800" b="1" dirty="0" smtClean="0"/>
              <a:t>cakes</a:t>
            </a:r>
            <a:endParaRPr lang="en-US" altLang="zh-CN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4800" b="1" dirty="0"/>
              <a:t>B   cake</a:t>
            </a:r>
            <a:r>
              <a:rPr lang="en-US" altLang="zh-CN" sz="3600" b="1" dirty="0"/>
              <a:t> </a:t>
            </a:r>
            <a:endParaRPr lang="en-US" altLang="zh-CN" sz="3600" b="1" dirty="0"/>
          </a:p>
        </p:txBody>
      </p:sp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6781800" y="457200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6172200" y="641866"/>
            <a:ext cx="2057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BA125E"/>
                </a:solidFill>
              </a:rPr>
              <a:t>cakes</a:t>
            </a:r>
            <a:endParaRPr lang="en-US" altLang="zh-CN" sz="3200" b="1" dirty="0">
              <a:solidFill>
                <a:srgbClr val="BA12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  <p:bldP spid="245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914400" y="914400"/>
            <a:ext cx="73914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600" b="1" dirty="0"/>
              <a:t>Read and choose.</a:t>
            </a:r>
            <a:endParaRPr lang="en-US" altLang="zh-CN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57200" y="1149340"/>
            <a:ext cx="80772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/>
              <a:t>1 Li Ming’s father would like ________ juice.</a:t>
            </a:r>
            <a:endParaRPr lang="en-US" altLang="zh-CN" sz="4400" b="1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981075" y="2724150"/>
            <a:ext cx="25908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 dirty="0"/>
              <a:t>A  </a:t>
            </a:r>
            <a:r>
              <a:rPr lang="en-US" altLang="zh-CN" sz="4800" b="1" dirty="0" smtClean="0"/>
              <a:t>pear</a:t>
            </a:r>
            <a:endParaRPr lang="en-US" altLang="zh-CN" sz="3200" b="1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4000" b="1" dirty="0"/>
              <a:t>B orange</a:t>
            </a:r>
            <a:endParaRPr lang="en-US" altLang="zh-CN" sz="4000" b="1" dirty="0"/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990600" y="1569631"/>
            <a:ext cx="214674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/>
              <a:t>pear</a:t>
            </a:r>
            <a:r>
              <a:rPr lang="en-US" altLang="zh-CN"/>
              <a:t>           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  <p:bldP spid="204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609600" y="400051"/>
            <a:ext cx="85344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2 Li Ming likes ____________.</a:t>
            </a:r>
            <a:endParaRPr lang="en-US" altLang="zh-CN" sz="4000" b="1"/>
          </a:p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  Danny likes _____________.</a:t>
            </a:r>
            <a:endParaRPr lang="en-US" altLang="zh-CN" sz="4000" b="1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762000" y="1771651"/>
            <a:ext cx="38862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/>
              <a:t>A  oranges</a:t>
            </a:r>
            <a:endParaRPr lang="en-US" altLang="zh-CN" sz="4800" b="1"/>
          </a:p>
          <a:p>
            <a:pPr eaLnBrk="1" hangingPunct="1">
              <a:spcBef>
                <a:spcPct val="50000"/>
              </a:spcBef>
            </a:pPr>
            <a:r>
              <a:rPr lang="en-US" altLang="zh-CN" sz="4800" b="1"/>
              <a:t>B  bananas</a:t>
            </a:r>
            <a:endParaRPr lang="en-US" altLang="zh-CN" sz="4800" b="1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4876801" y="400050"/>
            <a:ext cx="19970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oranges</a:t>
            </a:r>
            <a:endParaRPr lang="en-US" altLang="zh-CN" sz="3600" b="1"/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4419600" y="1085850"/>
            <a:ext cx="31470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 bananas</a:t>
            </a:r>
            <a:r>
              <a:rPr lang="en-US" altLang="zh-CN"/>
              <a:t>              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  <p:bldP spid="21511" grpId="0"/>
      <p:bldP spid="215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571500" y="1439406"/>
            <a:ext cx="8229600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 dirty="0"/>
              <a:t>Read and find.</a:t>
            </a:r>
            <a:endParaRPr lang="en-US" altLang="zh-CN" sz="4400" b="1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4400" b="1" dirty="0"/>
              <a:t>(</a:t>
            </a:r>
            <a:r>
              <a:rPr lang="zh-CN" altLang="en-US" sz="4400" b="1" dirty="0"/>
              <a:t>读课文，找到不明白的地方）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381000" y="628650"/>
            <a:ext cx="87630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 dirty="0"/>
              <a:t>Would you like something to drink?</a:t>
            </a:r>
            <a:endParaRPr lang="en-US" altLang="zh-CN" sz="4400" b="1" dirty="0"/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57200" y="2475996"/>
            <a:ext cx="7848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/>
              <a:t>你想要点喝的东西吗？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838200" y="956220"/>
            <a:ext cx="83058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 dirty="0"/>
              <a:t>Have some fruit</a:t>
            </a:r>
            <a:r>
              <a:rPr lang="zh-CN" altLang="en-US" sz="4400" b="1" dirty="0"/>
              <a:t>，</a:t>
            </a:r>
            <a:r>
              <a:rPr lang="en-US" altLang="zh-CN" sz="4400" b="1" dirty="0"/>
              <a:t>please.</a:t>
            </a:r>
            <a:endParaRPr lang="en-US" altLang="zh-CN" sz="4400" b="1" dirty="0"/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838200" y="2114550"/>
            <a:ext cx="7010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 dirty="0"/>
              <a:t>吃些水果吧。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8" name="WordArt 6"/>
          <p:cNvSpPr>
            <a:spLocks noChangeArrowheads="1" noChangeShapeType="1" noTextEdit="1"/>
          </p:cNvSpPr>
          <p:nvPr/>
        </p:nvSpPr>
        <p:spPr bwMode="auto">
          <a:xfrm>
            <a:off x="2057400" y="914400"/>
            <a:ext cx="5562600" cy="2045494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6847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Listen and imitate.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6" descr="03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2000" y="428625"/>
            <a:ext cx="7620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AutoShape 8"/>
          <p:cNvSpPr>
            <a:spLocks noChangeArrowheads="1"/>
          </p:cNvSpPr>
          <p:nvPr/>
        </p:nvSpPr>
        <p:spPr bwMode="auto">
          <a:xfrm>
            <a:off x="4495800" y="514350"/>
            <a:ext cx="3429000" cy="1143000"/>
          </a:xfrm>
          <a:prstGeom prst="wedgeEllipseCallout">
            <a:avLst>
              <a:gd name="adj1" fmla="val -43750"/>
              <a:gd name="adj2" fmla="val 3198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2800" b="1" dirty="0"/>
              <a:t>What would you like?</a:t>
            </a:r>
            <a:endParaRPr lang="en-US" altLang="zh-CN" sz="2800" b="1" dirty="0"/>
          </a:p>
        </p:txBody>
      </p:sp>
      <p:sp>
        <p:nvSpPr>
          <p:cNvPr id="21510" name="AutoShape 11"/>
          <p:cNvSpPr>
            <a:spLocks noChangeArrowheads="1"/>
          </p:cNvSpPr>
          <p:nvPr/>
        </p:nvSpPr>
        <p:spPr bwMode="auto">
          <a:xfrm>
            <a:off x="381000" y="228600"/>
            <a:ext cx="2971800" cy="857250"/>
          </a:xfrm>
          <a:prstGeom prst="wedgeEllipseCallout">
            <a:avLst>
              <a:gd name="adj1" fmla="val -19713"/>
              <a:gd name="adj2" fmla="val 6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2400" b="1" dirty="0"/>
              <a:t>A big pizza, please.</a:t>
            </a:r>
            <a:endParaRPr lang="en-US" altLang="zh-CN" sz="2400" b="1" dirty="0"/>
          </a:p>
        </p:txBody>
      </p:sp>
      <p:sp>
        <p:nvSpPr>
          <p:cNvPr id="21511" name="AutoShape 12"/>
          <p:cNvSpPr>
            <a:spLocks noChangeArrowheads="1"/>
          </p:cNvSpPr>
          <p:nvPr/>
        </p:nvSpPr>
        <p:spPr bwMode="auto">
          <a:xfrm>
            <a:off x="6934200" y="1200150"/>
            <a:ext cx="2209800" cy="914400"/>
          </a:xfrm>
          <a:prstGeom prst="wedgeEllipseCallout">
            <a:avLst>
              <a:gd name="adj1" fmla="val -43606"/>
              <a:gd name="adj2" fmla="val 820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2400" b="1" dirty="0"/>
              <a:t>And two small cakes</a:t>
            </a:r>
            <a:r>
              <a:rPr lang="en-US" altLang="zh-CN" dirty="0"/>
              <a:t>.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5" descr="03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2000" y="428625"/>
            <a:ext cx="7620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AutoShape 6"/>
          <p:cNvSpPr>
            <a:spLocks noChangeArrowheads="1"/>
          </p:cNvSpPr>
          <p:nvPr/>
        </p:nvSpPr>
        <p:spPr bwMode="auto">
          <a:xfrm>
            <a:off x="5791200" y="0"/>
            <a:ext cx="3581400" cy="1028700"/>
          </a:xfrm>
          <a:prstGeom prst="cloudCallout">
            <a:avLst>
              <a:gd name="adj1" fmla="val -75356"/>
              <a:gd name="adj2" fmla="val 1134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en-US" altLang="zh-CN" sz="2400" b="1" dirty="0"/>
              <a:t>Would you like something to drink?</a:t>
            </a:r>
            <a:endParaRPr lang="en-US" altLang="zh-CN" sz="2400" b="1" dirty="0"/>
          </a:p>
        </p:txBody>
      </p:sp>
      <p:sp>
        <p:nvSpPr>
          <p:cNvPr id="22534" name="AutoShape 7"/>
          <p:cNvSpPr>
            <a:spLocks noChangeArrowheads="1"/>
          </p:cNvSpPr>
          <p:nvPr/>
        </p:nvSpPr>
        <p:spPr bwMode="auto">
          <a:xfrm>
            <a:off x="0" y="0"/>
            <a:ext cx="3581400" cy="1028700"/>
          </a:xfrm>
          <a:prstGeom prst="wedgeEllipseCallout">
            <a:avLst>
              <a:gd name="adj1" fmla="val 16046"/>
              <a:gd name="adj2" fmla="val 8842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2400" b="1" dirty="0"/>
              <a:t>Yes. I’d like some pear juice</a:t>
            </a:r>
            <a:r>
              <a:rPr lang="en-US" altLang="zh-CN" dirty="0"/>
              <a:t>.</a:t>
            </a:r>
            <a:endParaRPr lang="en-US" altLang="zh-CN" dirty="0"/>
          </a:p>
        </p:txBody>
      </p:sp>
      <p:sp>
        <p:nvSpPr>
          <p:cNvPr id="22535" name="AutoShape 8"/>
          <p:cNvSpPr>
            <a:spLocks noChangeArrowheads="1"/>
          </p:cNvSpPr>
          <p:nvPr/>
        </p:nvSpPr>
        <p:spPr bwMode="auto">
          <a:xfrm>
            <a:off x="4495800" y="3771900"/>
            <a:ext cx="2209800" cy="800100"/>
          </a:xfrm>
          <a:prstGeom prst="wedgeEllipseCallout">
            <a:avLst>
              <a:gd name="adj1" fmla="val 43245"/>
              <a:gd name="adj2" fmla="val -7887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3200" b="1" dirty="0"/>
              <a:t>Me, too.</a:t>
            </a:r>
            <a:endParaRPr lang="en-US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762000" y="1123950"/>
            <a:ext cx="78486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/>
              <a:t>Everyday we eat many food. I like eating. Let’s have a look.</a:t>
            </a:r>
            <a:endParaRPr lang="en-US" altLang="zh-CN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5" descr="03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2000" y="428625"/>
            <a:ext cx="7620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AutoShape 6"/>
          <p:cNvSpPr>
            <a:spLocks noChangeArrowheads="1"/>
          </p:cNvSpPr>
          <p:nvPr/>
        </p:nvSpPr>
        <p:spPr bwMode="auto">
          <a:xfrm>
            <a:off x="3048000" y="228600"/>
            <a:ext cx="3352800" cy="971550"/>
          </a:xfrm>
          <a:prstGeom prst="wedgeEllipseCallout">
            <a:avLst>
              <a:gd name="adj1" fmla="val -45171"/>
              <a:gd name="adj2" fmla="val 6997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2400" b="1"/>
              <a:t>Have some fruit, please.</a:t>
            </a:r>
            <a:endParaRPr lang="en-US" altLang="zh-CN" sz="2400" b="1"/>
          </a:p>
        </p:txBody>
      </p:sp>
      <p:sp>
        <p:nvSpPr>
          <p:cNvPr id="23558" name="AutoShape 7"/>
          <p:cNvSpPr>
            <a:spLocks noChangeArrowheads="1"/>
          </p:cNvSpPr>
          <p:nvPr/>
        </p:nvSpPr>
        <p:spPr bwMode="auto">
          <a:xfrm>
            <a:off x="6248400" y="228600"/>
            <a:ext cx="3124200" cy="1085850"/>
          </a:xfrm>
          <a:prstGeom prst="wedgeEllipseCallout">
            <a:avLst>
              <a:gd name="adj1" fmla="val -32773"/>
              <a:gd name="adj2" fmla="val 573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3200" b="1"/>
              <a:t>OK! I like bananas</a:t>
            </a:r>
            <a:r>
              <a:rPr lang="en-US" altLang="zh-CN"/>
              <a:t>.</a:t>
            </a:r>
            <a:endParaRPr lang="en-US" altLang="zh-CN"/>
          </a:p>
        </p:txBody>
      </p:sp>
      <p:sp>
        <p:nvSpPr>
          <p:cNvPr id="23559" name="AutoShape 8"/>
          <p:cNvSpPr>
            <a:spLocks noChangeArrowheads="1"/>
          </p:cNvSpPr>
          <p:nvPr/>
        </p:nvSpPr>
        <p:spPr bwMode="auto">
          <a:xfrm>
            <a:off x="3429000" y="3257550"/>
            <a:ext cx="3352800" cy="857250"/>
          </a:xfrm>
          <a:prstGeom prst="wedgeEllipseCallout">
            <a:avLst>
              <a:gd name="adj1" fmla="val 40532"/>
              <a:gd name="adj2" fmla="val -451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2800" b="1"/>
              <a:t>I like oranges</a:t>
            </a:r>
            <a:r>
              <a:rPr lang="en-US" altLang="zh-CN"/>
              <a:t>.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066800" y="1009650"/>
            <a:ext cx="5181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 b="1" dirty="0">
                <a:solidFill>
                  <a:srgbClr val="0000FF"/>
                </a:solidFill>
              </a:rPr>
              <a:t>Let’s role-play.</a:t>
            </a:r>
            <a:endParaRPr lang="en-US" altLang="zh-CN" sz="5400" b="1" dirty="0">
              <a:solidFill>
                <a:srgbClr val="0000FF"/>
              </a:solidFill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143000" y="2495550"/>
            <a:ext cx="5867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 dirty="0">
                <a:solidFill>
                  <a:srgbClr val="008000"/>
                </a:solidFill>
              </a:rPr>
              <a:t>Let’s perform.</a:t>
            </a:r>
            <a:endParaRPr lang="en-US" altLang="zh-CN" sz="4800" b="1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5" descr="t011c52ee33827184d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3401" y="0"/>
            <a:ext cx="7858125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Text Box 7"/>
          <p:cNvSpPr txBox="1">
            <a:spLocks noChangeArrowheads="1"/>
          </p:cNvSpPr>
          <p:nvPr/>
        </p:nvSpPr>
        <p:spPr bwMode="auto">
          <a:xfrm>
            <a:off x="990600" y="3829050"/>
            <a:ext cx="67056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/>
              <a:t>Welcome to KFC.</a:t>
            </a:r>
            <a:endParaRPr lang="en-US" altLang="zh-CN" sz="4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381000" y="1047750"/>
            <a:ext cx="6477000" cy="335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-----What would you like</a:t>
            </a:r>
            <a:r>
              <a:rPr lang="en-US" altLang="zh-CN" sz="2800" b="1" dirty="0" smtClean="0"/>
              <a:t>?</a:t>
            </a:r>
            <a:endParaRPr lang="en-US" altLang="zh-CN" sz="2800" b="1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-----I’d like some potato chips</a:t>
            </a:r>
            <a:r>
              <a:rPr lang="en-US" altLang="zh-CN" sz="2800" b="1" dirty="0" smtClean="0"/>
              <a:t>.</a:t>
            </a:r>
            <a:endParaRPr lang="en-US" altLang="zh-CN" sz="2800" b="1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----Would you like something to drink? </a:t>
            </a:r>
            <a:endParaRPr lang="en-US" altLang="zh-CN" sz="2800" b="1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----I’d like____________. </a:t>
            </a:r>
            <a:r>
              <a:rPr lang="en-US" altLang="zh-CN" sz="4000" b="1" dirty="0">
                <a:solidFill>
                  <a:srgbClr val="CC00CC"/>
                </a:solidFill>
              </a:rPr>
              <a:t>( juice milk coffee)</a:t>
            </a:r>
            <a:endParaRPr lang="en-US" altLang="zh-CN" sz="4000" b="1" dirty="0">
              <a:solidFill>
                <a:srgbClr val="CC00CC"/>
              </a:solidFill>
            </a:endParaRPr>
          </a:p>
        </p:txBody>
      </p:sp>
      <p:pic>
        <p:nvPicPr>
          <p:cNvPr id="26629" name="图片 5" descr="QQ截图2017090409283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81800" y="628650"/>
            <a:ext cx="1828800" cy="167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IMG_093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19325" y="1126331"/>
            <a:ext cx="6553200" cy="401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04800" y="497681"/>
            <a:ext cx="3048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6600FF"/>
                </a:solidFill>
              </a:rPr>
              <a:t>I can write.</a:t>
            </a:r>
            <a:endParaRPr lang="en-US" altLang="zh-CN" sz="3600" b="1" dirty="0">
              <a:solidFill>
                <a:srgbClr val="6600FF"/>
              </a:solidFill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2895600" y="1028700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4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800" y="3505200"/>
            <a:ext cx="2514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 descr="4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9000" y="3619500"/>
            <a:ext cx="251460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7" descr="4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72200" y="3562350"/>
            <a:ext cx="23622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Text Box 8"/>
          <p:cNvSpPr txBox="1">
            <a:spLocks noChangeArrowheads="1"/>
          </p:cNvSpPr>
          <p:nvPr/>
        </p:nvSpPr>
        <p:spPr bwMode="auto">
          <a:xfrm rot="20584350">
            <a:off x="1371600" y="3944452"/>
            <a:ext cx="21224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name</a:t>
            </a:r>
            <a:endParaRPr lang="en-US" altLang="zh-CN" sz="3200" b="1">
              <a:solidFill>
                <a:srgbClr val="0000FF"/>
              </a:solidFill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 rot="20335637">
            <a:off x="4419601" y="4108341"/>
            <a:ext cx="17573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</a:rPr>
              <a:t>drink</a:t>
            </a:r>
            <a:endParaRPr lang="en-US" altLang="zh-CN" sz="3600" b="1">
              <a:solidFill>
                <a:srgbClr val="0000FF"/>
              </a:solidFill>
            </a:endParaRP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 rot="20761933">
            <a:off x="7315200" y="4051191"/>
            <a:ext cx="990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</a:rPr>
              <a:t>eat</a:t>
            </a:r>
            <a:endParaRPr lang="en-US" altLang="zh-CN" sz="3600" b="1">
              <a:solidFill>
                <a:srgbClr val="0000FF"/>
              </a:solidFill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609600" y="1390650"/>
            <a:ext cx="77764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/>
              <a:t>-------What would you like</a:t>
            </a:r>
            <a:r>
              <a:rPr lang="en-US" altLang="zh-CN" sz="3600" b="1" dirty="0" smtClean="0"/>
              <a:t>,______?</a:t>
            </a:r>
            <a:endParaRPr lang="en-US" altLang="zh-CN" sz="3600" b="1" dirty="0"/>
          </a:p>
          <a:p>
            <a:pPr eaLnBrk="1" hangingPunct="1"/>
            <a:r>
              <a:rPr lang="en-US" altLang="zh-CN" sz="3600" b="1" dirty="0"/>
              <a:t>-------I would like______ and _____.</a:t>
            </a:r>
            <a:endParaRPr lang="en-US" altLang="zh-CN" sz="3600" b="1" dirty="0"/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533400" y="590550"/>
            <a:ext cx="4572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0099"/>
                </a:solidFill>
              </a:rPr>
              <a:t>Magic boxes.</a:t>
            </a:r>
            <a:endParaRPr lang="en-US" altLang="zh-CN" sz="4000" b="1" dirty="0">
              <a:solidFill>
                <a:srgbClr val="000099"/>
              </a:solidFill>
            </a:endParaRP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609600" y="2819400"/>
            <a:ext cx="74676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CC00CC"/>
                </a:solidFill>
              </a:rPr>
              <a:t>三名学生分别从盒子里取出卡片，其余同学分成两组对话。</a:t>
            </a:r>
            <a:endParaRPr lang="zh-CN" altLang="en-US" sz="3200" b="1">
              <a:solidFill>
                <a:srgbClr val="CC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  <p:bldP spid="18441" grpId="0"/>
      <p:bldP spid="18442" grpId="0"/>
      <p:bldP spid="18444" grpId="0"/>
      <p:bldP spid="18445" grpId="0"/>
      <p:bldP spid="184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700" name="Text Box 6"/>
          <p:cNvSpPr txBox="1">
            <a:spLocks noChangeArrowheads="1"/>
          </p:cNvSpPr>
          <p:nvPr/>
        </p:nvSpPr>
        <p:spPr bwMode="auto">
          <a:xfrm>
            <a:off x="990600" y="571500"/>
            <a:ext cx="6400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solidFill>
                  <a:srgbClr val="CC00CC"/>
                </a:solidFill>
              </a:rPr>
              <a:t>Who can be the best?</a:t>
            </a:r>
            <a:endParaRPr lang="en-US" altLang="zh-CN" sz="4800" b="1">
              <a:solidFill>
                <a:srgbClr val="CC00CC"/>
              </a:solidFill>
            </a:endParaRPr>
          </a:p>
        </p:txBody>
      </p:sp>
      <p:sp>
        <p:nvSpPr>
          <p:cNvPr id="29701" name="Text Box 7"/>
          <p:cNvSpPr txBox="1">
            <a:spLocks noChangeArrowheads="1"/>
          </p:cNvSpPr>
          <p:nvPr/>
        </p:nvSpPr>
        <p:spPr bwMode="auto">
          <a:xfrm>
            <a:off x="990600" y="1714500"/>
            <a:ext cx="6553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/>
              <a:t>展示学生的写字作品，请学生评价。</a:t>
            </a:r>
            <a:endParaRPr lang="zh-CN" altLang="en-US" sz="4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1447800" y="1276350"/>
            <a:ext cx="6705600" cy="20597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2700">
                  <a:noFill/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Learn to share.</a:t>
            </a:r>
            <a:endParaRPr lang="en-US" altLang="zh-CN" sz="3600" b="1" kern="10" dirty="0">
              <a:ln w="12700">
                <a:noFill/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 sz="3600" b="1" kern="10" dirty="0">
                <a:ln w="12700">
                  <a:noFill/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Learn to be friendly.</a:t>
            </a:r>
            <a:endParaRPr lang="zh-CN" altLang="en-US" sz="3600" b="1" kern="10" dirty="0">
              <a:ln w="12700">
                <a:noFill/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Text Box 5"/>
          <p:cNvSpPr txBox="1">
            <a:spLocks noChangeArrowheads="1"/>
          </p:cNvSpPr>
          <p:nvPr/>
        </p:nvSpPr>
        <p:spPr bwMode="auto">
          <a:xfrm>
            <a:off x="762000" y="1276350"/>
            <a:ext cx="79248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 smtClean="0"/>
              <a:t>Homework</a:t>
            </a:r>
            <a:endParaRPr lang="en-US" altLang="zh-CN" sz="3600" b="1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3600" b="1" dirty="0"/>
              <a:t>1 Write the sentences at your best.</a:t>
            </a:r>
            <a:endParaRPr lang="en-US" altLang="zh-CN" sz="3600" b="1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3600" b="1" dirty="0"/>
              <a:t>2 Make a dialogue .(I am the waiter today)</a:t>
            </a:r>
            <a:endParaRPr lang="en-US" altLang="zh-CN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9" descr="0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76800" y="300684"/>
            <a:ext cx="3429000" cy="24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10" descr="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300684"/>
            <a:ext cx="3581400" cy="268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841899" y="3002317"/>
            <a:ext cx="6781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200" b="1" dirty="0"/>
              <a:t>   </a:t>
            </a:r>
            <a:r>
              <a:rPr lang="en-US" altLang="zh-CN" sz="4000" b="1" dirty="0">
                <a:solidFill>
                  <a:srgbClr val="FF00FF"/>
                </a:solidFill>
              </a:rPr>
              <a:t>something</a:t>
            </a:r>
            <a:r>
              <a:rPr lang="en-US" altLang="zh-CN" sz="4000" b="1" dirty="0"/>
              <a:t>   to   eat</a:t>
            </a:r>
            <a:endParaRPr lang="en-US" altLang="zh-CN" sz="4000" b="1" dirty="0"/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460899" y="4202467"/>
            <a:ext cx="8382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/>
              <a:t>I’d like </a:t>
            </a:r>
            <a:r>
              <a:rPr lang="en-US" altLang="zh-CN" sz="4000" b="1" dirty="0">
                <a:solidFill>
                  <a:srgbClr val="FF00FF"/>
                </a:solidFill>
              </a:rPr>
              <a:t>something</a:t>
            </a:r>
            <a:r>
              <a:rPr lang="en-US" altLang="zh-CN" sz="4000" b="1" dirty="0"/>
              <a:t> to eat.</a:t>
            </a:r>
            <a:endParaRPr lang="en-US" altLang="zh-CN" sz="4000" b="1" dirty="0"/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1527699" y="3802418"/>
            <a:ext cx="3048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/>
              <a:t>某些事物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7" grpId="0"/>
      <p:bldP spid="19468" grpId="0"/>
      <p:bldP spid="194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6" descr="t0158a9a84164d6bf4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48200" y="590550"/>
            <a:ext cx="3962400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200" y="59055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838200" y="571500"/>
            <a:ext cx="7239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5257800" y="2686050"/>
            <a:ext cx="3124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/>
              <a:t>banana</a:t>
            </a:r>
            <a:endParaRPr lang="en-US" altLang="zh-CN" sz="3200" b="1"/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1828800" y="3429001"/>
            <a:ext cx="6096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000"/>
              <a:t>They are   </a:t>
            </a:r>
            <a:r>
              <a:rPr lang="en-US" altLang="zh-CN" sz="6000">
                <a:solidFill>
                  <a:srgbClr val="CC00CC"/>
                </a:solidFill>
              </a:rPr>
              <a:t>fruits</a:t>
            </a:r>
            <a:r>
              <a:rPr lang="en-US" altLang="zh-CN" sz="6000"/>
              <a:t>.</a:t>
            </a:r>
            <a:endParaRPr lang="en-US" altLang="zh-CN" sz="6000"/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1676400" y="2743200"/>
            <a:ext cx="266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/>
              <a:t>pear</a:t>
            </a:r>
            <a:endParaRPr lang="en-US" altLang="zh-CN" sz="3600" b="1"/>
          </a:p>
        </p:txBody>
      </p:sp>
      <p:pic>
        <p:nvPicPr>
          <p:cNvPr id="7176" name="图片 10" descr="2345_image_file_copy_1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0600" y="0"/>
            <a:ext cx="34417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图片 11" descr="QQ截图2017090409095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9201" y="400050"/>
            <a:ext cx="298132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  <p:bldP spid="61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990600" y="571500"/>
            <a:ext cx="7924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/>
              <a:t>Jenny</a:t>
            </a:r>
            <a:r>
              <a:rPr lang="en-US" altLang="zh-CN" sz="3200" b="1" dirty="0"/>
              <a:t>: </a:t>
            </a:r>
            <a:r>
              <a:rPr lang="en-US" altLang="zh-CN" sz="3600" b="1" dirty="0"/>
              <a:t>Do you like fruits, Danny?</a:t>
            </a:r>
            <a:endParaRPr lang="en-US" altLang="zh-CN" sz="3600" b="1" dirty="0"/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219200" y="1428750"/>
            <a:ext cx="4648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/>
              <a:t>Danny: Yes, I do</a:t>
            </a:r>
            <a:r>
              <a:rPr lang="en-US" altLang="zh-CN" b="1" dirty="0"/>
              <a:t>.</a:t>
            </a:r>
            <a:endParaRPr lang="en-US" altLang="zh-CN" b="1" dirty="0"/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838200" y="2171701"/>
            <a:ext cx="77724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/>
              <a:t>Danny likes ______.</a:t>
            </a:r>
            <a:endParaRPr lang="en-US" altLang="zh-CN" sz="4000" b="1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4000" b="1" dirty="0"/>
              <a:t>He likes _______              best.</a:t>
            </a:r>
            <a:endParaRPr lang="en-US" altLang="zh-CN" sz="4000" b="1" dirty="0"/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4191000" y="2171700"/>
            <a:ext cx="1600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FF"/>
                </a:solidFill>
              </a:rPr>
              <a:t>fruits</a:t>
            </a:r>
            <a:endParaRPr lang="en-US" altLang="zh-CN" sz="3600" b="1">
              <a:solidFill>
                <a:srgbClr val="FF00FF"/>
              </a:solidFill>
            </a:endParaRP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2971800" y="2914650"/>
            <a:ext cx="1981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FF"/>
                </a:solidFill>
              </a:rPr>
              <a:t>bananas</a:t>
            </a:r>
            <a:endParaRPr lang="en-US" altLang="zh-CN" sz="3200" b="1">
              <a:solidFill>
                <a:srgbClr val="FF00FF"/>
              </a:solidFill>
            </a:endParaRPr>
          </a:p>
        </p:txBody>
      </p:sp>
      <p:pic>
        <p:nvPicPr>
          <p:cNvPr id="8201" name="图片 10" descr="2345_image_file_copy_1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76800" y="2628900"/>
            <a:ext cx="1981200" cy="1579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6" grpId="0"/>
      <p:bldP spid="7177" grpId="0"/>
      <p:bldP spid="7179" grpId="0"/>
      <p:bldP spid="71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8197" name="Picture 5" descr="t013460cb64bc484e7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5801" y="228600"/>
            <a:ext cx="3916363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066800" y="2800350"/>
            <a:ext cx="3962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/>
              <a:t>pizza</a:t>
            </a:r>
            <a:endParaRPr lang="en-US" altLang="zh-CN" sz="4800" b="1"/>
          </a:p>
        </p:txBody>
      </p:sp>
      <p:pic>
        <p:nvPicPr>
          <p:cNvPr id="8199" name="Picture 7" descr="t0127675b46015b00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285750"/>
            <a:ext cx="3352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5638800" y="2800350"/>
            <a:ext cx="3505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/>
              <a:t>cake</a:t>
            </a:r>
            <a:endParaRPr lang="en-US" altLang="zh-CN" sz="4800" b="1"/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066800" y="3714751"/>
            <a:ext cx="6629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000" b="1"/>
              <a:t>I like _________.</a:t>
            </a:r>
            <a:endParaRPr lang="en-US" altLang="zh-CN" sz="6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200" grpId="0"/>
      <p:bldP spid="82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1143000" y="800101"/>
            <a:ext cx="7010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4000" b="1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1219200" y="1828800"/>
            <a:ext cx="69342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5400" b="1"/>
          </a:p>
        </p:txBody>
      </p:sp>
      <p:pic>
        <p:nvPicPr>
          <p:cNvPr id="10246" name="Picture 7" descr="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14400" y="228600"/>
            <a:ext cx="3657600" cy="2487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8" descr="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29200" y="171450"/>
            <a:ext cx="35052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828800" y="2914650"/>
            <a:ext cx="6248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 something to </a:t>
            </a:r>
            <a:r>
              <a:rPr lang="en-US" altLang="zh-CN" sz="4000" b="1">
                <a:solidFill>
                  <a:srgbClr val="FF0000"/>
                </a:solidFill>
              </a:rPr>
              <a:t>drink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609600" y="3600451"/>
            <a:ext cx="8077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I’d like something to ________.</a:t>
            </a:r>
            <a:endParaRPr lang="en-US" altLang="zh-CN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609600" y="457200"/>
            <a:ext cx="89916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 b="1" dirty="0"/>
              <a:t>1 Li Ming’s father would like a big_______.</a:t>
            </a:r>
            <a:endParaRPr lang="en-US" altLang="zh-CN" sz="5400" b="1" dirty="0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990600" y="2286000"/>
            <a:ext cx="7467600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000" b="1" dirty="0"/>
              <a:t>A pizza   </a:t>
            </a:r>
            <a:endParaRPr lang="en-US" altLang="zh-CN" sz="6000" b="1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6000" b="1" dirty="0"/>
              <a:t>B cake</a:t>
            </a:r>
            <a:endParaRPr lang="en-US" altLang="zh-CN" sz="6000" b="1" dirty="0"/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3886200" y="1028701"/>
            <a:ext cx="2286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000" b="1">
                <a:solidFill>
                  <a:srgbClr val="800080"/>
                </a:solidFill>
              </a:rPr>
              <a:t>pizza</a:t>
            </a:r>
            <a:endParaRPr lang="en-US" altLang="zh-CN" sz="6000" b="1">
              <a:solidFill>
                <a:srgbClr val="8000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  <p:bldP spid="25607" grpId="0"/>
    </p:bldLst>
  </p:timing>
</p:sld>
</file>

<file path=ppt/tags/tag1.xml><?xml version="1.0" encoding="utf-8"?>
<p:tagLst xmlns:p="http://schemas.openxmlformats.org/presentationml/2006/main">
  <p:tag name="KSO_WPP_MARK_KEY" val="b1545d22-852d-4862-b0ac-ebc8150783b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53cd863eb1f09 1">
      <a:dk1>
        <a:srgbClr val="3F3F3F"/>
      </a:dk1>
      <a:lt1>
        <a:srgbClr val="FFFFFF"/>
      </a:lt1>
      <a:dk2>
        <a:srgbClr val="3B7273"/>
      </a:dk2>
      <a:lt2>
        <a:srgbClr val="E7E6E6"/>
      </a:lt2>
      <a:accent1>
        <a:srgbClr val="76AA30"/>
      </a:accent1>
      <a:accent2>
        <a:srgbClr val="BED15D"/>
      </a:accent2>
      <a:accent3>
        <a:srgbClr val="FFFFFF"/>
      </a:accent3>
      <a:accent4>
        <a:srgbClr val="343434"/>
      </a:accent4>
      <a:accent5>
        <a:srgbClr val="BDD2AD"/>
      </a:accent5>
      <a:accent6>
        <a:srgbClr val="ACBD53"/>
      </a:accent6>
      <a:hlink>
        <a:srgbClr val="0070C0"/>
      </a:hlink>
      <a:folHlink>
        <a:srgbClr val="7F7F7F"/>
      </a:folHlink>
    </a:clrScheme>
    <a:fontScheme name="53cd863eb1f09">
      <a:majorFont>
        <a:latin typeface="华文中宋"/>
        <a:ea typeface="华文中宋"/>
        <a:cs typeface=""/>
      </a:majorFont>
      <a:minorFont>
        <a:latin typeface="华文中宋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3cd863eb1f09 1">
        <a:dk1>
          <a:srgbClr val="3F3F3F"/>
        </a:dk1>
        <a:lt1>
          <a:srgbClr val="FFFFFF"/>
        </a:lt1>
        <a:dk2>
          <a:srgbClr val="3B7273"/>
        </a:dk2>
        <a:lt2>
          <a:srgbClr val="E7E6E6"/>
        </a:lt2>
        <a:accent1>
          <a:srgbClr val="76AA30"/>
        </a:accent1>
        <a:accent2>
          <a:srgbClr val="BED15D"/>
        </a:accent2>
        <a:accent3>
          <a:srgbClr val="FFFFFF"/>
        </a:accent3>
        <a:accent4>
          <a:srgbClr val="343434"/>
        </a:accent4>
        <a:accent5>
          <a:srgbClr val="BDD2AD"/>
        </a:accent5>
        <a:accent6>
          <a:srgbClr val="ACBD53"/>
        </a:accent6>
        <a:hlink>
          <a:srgbClr val="0070C0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主题62</Template>
  <TotalTime>0</TotalTime>
  <Words>1483</Words>
  <Application>WPS 演示</Application>
  <PresentationFormat>全屏显示(16:9)</PresentationFormat>
  <Paragraphs>139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Wingdings</vt:lpstr>
      <vt:lpstr>华文中宋</vt:lpstr>
      <vt:lpstr>幼圆</vt:lpstr>
      <vt:lpstr>Calibri</vt:lpstr>
      <vt:lpstr>Calibri</vt:lpstr>
      <vt:lpstr>微软雅黑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106</cp:revision>
  <cp:lastPrinted>2113-01-01T00:00:00Z</cp:lastPrinted>
  <dcterms:created xsi:type="dcterms:W3CDTF">2113-01-01T00:00:00Z</dcterms:created>
  <dcterms:modified xsi:type="dcterms:W3CDTF">2023-03-06T04:54:36Z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A537F886CA7C4851A002F55496D95AB1</vt:lpwstr>
  </property>
  <property fmtid="{D5CDD505-2E9C-101B-9397-08002B2CF9AE}" pid="4" name="KSOProductBuildVer">
    <vt:lpwstr>2052-11.1.0.13703</vt:lpwstr>
  </property>
</Properties>
</file>