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8" r:id="rId3"/>
    <p:sldId id="348" r:id="rId4"/>
    <p:sldId id="347" r:id="rId5"/>
    <p:sldId id="340" r:id="rId7"/>
    <p:sldId id="284" r:id="rId8"/>
    <p:sldId id="350" r:id="rId9"/>
    <p:sldId id="349" r:id="rId10"/>
    <p:sldId id="287" r:id="rId11"/>
    <p:sldId id="301" r:id="rId12"/>
    <p:sldId id="302" r:id="rId13"/>
    <p:sldId id="321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0066FF"/>
    <a:srgbClr val="800080"/>
    <a:srgbClr val="CC00CC"/>
    <a:srgbClr val="FF0000"/>
    <a:srgbClr val="FFFF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2" autoAdjust="0"/>
    <p:restoredTop sz="94660"/>
  </p:normalViewPr>
  <p:slideViewPr>
    <p:cSldViewPr>
      <p:cViewPr>
        <p:scale>
          <a:sx n="100" d="100"/>
          <a:sy n="100" d="100"/>
        </p:scale>
        <p:origin x="-264" y="-8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6349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41A4E26-9D73-4392-BD71-F9BF87482D65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A4E26-9D73-4392-BD71-F9BF87482D6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"/>
          <p:cNvGraphicFramePr>
            <a:graphicFrameLocks noGrp="1"/>
          </p:cNvGraphicFramePr>
          <p:nvPr/>
        </p:nvGraphicFramePr>
        <p:xfrm>
          <a:off x="369888" y="200026"/>
          <a:ext cx="1122362" cy="661988"/>
        </p:xfrm>
        <a:graphic>
          <a:graphicData uri="http://schemas.openxmlformats.org/drawingml/2006/table">
            <a:tbl>
              <a:tblPr/>
              <a:tblGrid>
                <a:gridCol w="1122362"/>
              </a:tblGrid>
              <a:tr h="661988">
                <a:tc>
                  <a:txBody>
                    <a:bodyPr/>
                    <a:lstStyle/>
                    <a:p>
                      <a:pPr marL="0" marR="0" lvl="0" indent="0" algn="l" defTabSz="86550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anklin Gothic Medium" panose="020B0603020102020204" pitchFamily="34" charset="0"/>
                          <a:ea typeface="微软雅黑" panose="020B0503020204020204" pitchFamily="34" charset="-122"/>
                        </a:rPr>
                        <a:t>LOGO</a:t>
                      </a:r>
                      <a:endParaRPr kumimoji="0" lang="en-US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716F70"/>
                        </a:solidFill>
                        <a:effectLst/>
                        <a:latin typeface="Franklin Gothic Medium" panose="020B06030201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86360" marR="86360" marT="32385" marB="3238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1200" y="2727724"/>
            <a:ext cx="7772400" cy="896540"/>
          </a:xfrm>
        </p:spPr>
        <p:txBody>
          <a:bodyPr/>
          <a:lstStyle>
            <a:lvl1pPr algn="ctr">
              <a:defRPr sz="3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3200" y="3705233"/>
            <a:ext cx="6402387" cy="669131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3000"/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7169"/>
            <a:ext cx="2057400" cy="438745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7169"/>
            <a:ext cx="6019800" cy="438745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矩形 3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5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10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2" y="7"/>
            <a:ext cx="9153525" cy="48601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6545" tIns="43273" rIns="86545" bIns="43273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70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339" name="矩形 7"/>
          <p:cNvSpPr>
            <a:spLocks noChangeArrowheads="1"/>
          </p:cNvSpPr>
          <p:nvPr/>
        </p:nvSpPr>
        <p:spPr bwMode="auto">
          <a:xfrm>
            <a:off x="3263913" y="4843462"/>
            <a:ext cx="5880087" cy="300038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</a:ln>
        </p:spPr>
        <p:txBody>
          <a:bodyPr lIns="86545" tIns="43273" rIns="86545" bIns="43273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70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340" name="矩形 6"/>
          <p:cNvSpPr>
            <a:spLocks noChangeArrowheads="1"/>
          </p:cNvSpPr>
          <p:nvPr/>
        </p:nvSpPr>
        <p:spPr bwMode="auto">
          <a:xfrm>
            <a:off x="13" y="4843462"/>
            <a:ext cx="6588125" cy="300038"/>
          </a:xfrm>
          <a:prstGeom prst="rect">
            <a:avLst/>
          </a:prstGeom>
          <a:solidFill>
            <a:srgbClr val="43BBE1"/>
          </a:solidFill>
          <a:ln w="9525">
            <a:noFill/>
            <a:miter lim="800000"/>
          </a:ln>
        </p:spPr>
        <p:txBody>
          <a:bodyPr lIns="86545" tIns="43273" rIns="86545" bIns="43273"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700">
              <a:solidFill>
                <a:srgbClr val="FFFFFF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716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545" tIns="43273" rIns="86545" bIns="43273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6545" tIns="43273" rIns="86545" bIns="43273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+mj-lt"/>
          <a:ea typeface="+mj-ea"/>
          <a:cs typeface="+mj-cs"/>
        </a:defRPr>
      </a:lvl1pPr>
      <a:lvl2pPr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defTabSz="865505" rtl="0" eaLnBrk="1" fontAlgn="base" hangingPunct="1">
        <a:spcBef>
          <a:spcPct val="0"/>
        </a:spcBef>
        <a:spcAft>
          <a:spcPct val="0"/>
        </a:spcAft>
        <a:defRPr sz="3000">
          <a:solidFill>
            <a:srgbClr val="716F7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23850" indent="-323850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200">
          <a:solidFill>
            <a:srgbClr val="716F70"/>
          </a:solidFill>
          <a:latin typeface="+mn-lt"/>
          <a:ea typeface="+mn-ea"/>
          <a:cs typeface="+mn-cs"/>
        </a:defRPr>
      </a:lvl1pPr>
      <a:lvl2pPr marL="703580" indent="-271780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rgbClr val="716F70"/>
          </a:solidFill>
          <a:latin typeface="+mn-lt"/>
          <a:ea typeface="+mn-ea"/>
        </a:defRPr>
      </a:lvl2pPr>
      <a:lvl3pPr marL="1082675" indent="-217805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700">
          <a:solidFill>
            <a:srgbClr val="716F70"/>
          </a:solidFill>
          <a:latin typeface="+mn-lt"/>
          <a:ea typeface="+mn-ea"/>
        </a:defRPr>
      </a:lvl3pPr>
      <a:lvl4pPr marL="1514475" indent="-215900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700">
          <a:solidFill>
            <a:srgbClr val="716F70"/>
          </a:solidFill>
          <a:latin typeface="+mn-lt"/>
          <a:ea typeface="+mn-ea"/>
        </a:defRPr>
      </a:lvl4pPr>
      <a:lvl5pPr marL="1948180" indent="-217805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>
          <a:solidFill>
            <a:srgbClr val="716F70"/>
          </a:solidFill>
          <a:latin typeface="+mn-lt"/>
          <a:ea typeface="+mn-ea"/>
        </a:defRPr>
      </a:lvl5pPr>
      <a:lvl6pPr marL="2405380" indent="-217805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>
          <a:solidFill>
            <a:srgbClr val="716F70"/>
          </a:solidFill>
          <a:latin typeface="+mn-lt"/>
          <a:ea typeface="+mn-ea"/>
        </a:defRPr>
      </a:lvl6pPr>
      <a:lvl7pPr marL="2862580" indent="-217805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>
          <a:solidFill>
            <a:srgbClr val="716F70"/>
          </a:solidFill>
          <a:latin typeface="+mn-lt"/>
          <a:ea typeface="+mn-ea"/>
        </a:defRPr>
      </a:lvl7pPr>
      <a:lvl8pPr marL="3319780" indent="-217805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>
          <a:solidFill>
            <a:srgbClr val="716F70"/>
          </a:solidFill>
          <a:latin typeface="+mn-lt"/>
          <a:ea typeface="+mn-ea"/>
        </a:defRPr>
      </a:lvl8pPr>
      <a:lvl9pPr marL="3776980" indent="-217805" algn="l" defTabSz="865505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>
          <a:solidFill>
            <a:srgbClr val="716F7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hyperlink" Target="U4L1_1.swf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0" y="1897111"/>
            <a:ext cx="91535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4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Sometimes </a:t>
            </a:r>
            <a:r>
              <a:rPr lang="en-US" altLang="zh-CN" sz="4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do housework.</a:t>
            </a:r>
            <a:endParaRPr lang="en-US" altLang="zh-CN" sz="4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云形 18"/>
          <p:cNvSpPr/>
          <p:nvPr/>
        </p:nvSpPr>
        <p:spPr bwMode="auto">
          <a:xfrm rot="11219064">
            <a:off x="4572001" y="342900"/>
            <a:ext cx="1325563" cy="567929"/>
          </a:xfrm>
          <a:prstGeom prst="cloud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CN" altLang="en-US">
              <a:ln w="76200">
                <a:solidFill>
                  <a:schemeClr val="bg1"/>
                </a:solidFill>
              </a:ln>
              <a:latin typeface="Arial" panose="020B0604020202020204" pitchFamily="34" charset="0"/>
            </a:endParaRPr>
          </a:p>
        </p:txBody>
      </p:sp>
      <p:sp>
        <p:nvSpPr>
          <p:cNvPr id="3" name="云形 18"/>
          <p:cNvSpPr/>
          <p:nvPr/>
        </p:nvSpPr>
        <p:spPr bwMode="auto">
          <a:xfrm rot="11219064">
            <a:off x="6553201" y="685800"/>
            <a:ext cx="1173163" cy="453629"/>
          </a:xfrm>
          <a:prstGeom prst="cloud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CN" altLang="en-US">
              <a:ln w="76200">
                <a:solidFill>
                  <a:schemeClr val="bg1"/>
                </a:solidFill>
              </a:ln>
              <a:latin typeface="Arial" panose="020B0604020202020204" pitchFamily="34" charset="0"/>
            </a:endParaRPr>
          </a:p>
        </p:txBody>
      </p:sp>
      <p:sp>
        <p:nvSpPr>
          <p:cNvPr id="26631" name="Text Box 15"/>
          <p:cNvSpPr txBox="1">
            <a:spLocks noChangeArrowheads="1"/>
          </p:cNvSpPr>
          <p:nvPr/>
        </p:nvSpPr>
        <p:spPr bwMode="auto">
          <a:xfrm>
            <a:off x="9525" y="721550"/>
            <a:ext cx="9144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US" altLang="zh-CN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U4  Weekend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76400" y="1543051"/>
            <a:ext cx="5975350" cy="150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37" name="Picture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1001" y="800100"/>
            <a:ext cx="865822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838" name="Text Box 14"/>
          <p:cNvSpPr txBox="1">
            <a:spLocks noChangeArrowheads="1"/>
          </p:cNvSpPr>
          <p:nvPr/>
        </p:nvSpPr>
        <p:spPr bwMode="auto">
          <a:xfrm>
            <a:off x="381000" y="2343150"/>
            <a:ext cx="8443337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/>
              <a:t>What do you do at the weekend?</a:t>
            </a:r>
            <a:endParaRPr lang="en-US" altLang="zh-CN" sz="4400" dirty="0"/>
          </a:p>
          <a:p>
            <a:r>
              <a:rPr lang="en-US" altLang="zh-CN" sz="4400" dirty="0"/>
              <a:t>I often________.</a:t>
            </a:r>
            <a:endParaRPr lang="en-US" altLang="zh-CN" sz="4400" dirty="0"/>
          </a:p>
          <a:p>
            <a:r>
              <a:rPr lang="en-US" altLang="zh-CN" sz="4400" dirty="0"/>
              <a:t>Sometimes I __________.</a:t>
            </a:r>
            <a:endParaRPr lang="en-US" altLang="zh-CN" sz="4400" dirty="0"/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2425" y="495300"/>
            <a:ext cx="27432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1859" name="Picture 3" descr="play computer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00425" y="2647950"/>
            <a:ext cx="2819400" cy="1751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860" name="Picture 4" descr="H}D[TEP([UX%)~{FF1YJ]UX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48025" y="533400"/>
            <a:ext cx="3124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861" name="Picture 5" descr="read a book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24625" y="2762250"/>
            <a:ext cx="2514600" cy="165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862" name="Picture 6" descr="01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625" y="2705100"/>
            <a:ext cx="2590800" cy="181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86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8425" y="476250"/>
            <a:ext cx="259080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52" name="Text Box 20"/>
          <p:cNvSpPr txBox="1">
            <a:spLocks noChangeArrowheads="1"/>
          </p:cNvSpPr>
          <p:nvPr/>
        </p:nvSpPr>
        <p:spPr bwMode="auto">
          <a:xfrm>
            <a:off x="673662" y="144959"/>
            <a:ext cx="252768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CC00CC"/>
                </a:solidFill>
              </a:rPr>
              <a:t>watch TV</a:t>
            </a:r>
            <a:endParaRPr lang="en-US" altLang="zh-CN" sz="4400" dirty="0">
              <a:solidFill>
                <a:srgbClr val="CC00CC"/>
              </a:solidFill>
            </a:endParaRPr>
          </a:p>
        </p:txBody>
      </p:sp>
      <p:sp>
        <p:nvSpPr>
          <p:cNvPr id="120853" name="Text Box 21"/>
          <p:cNvSpPr txBox="1">
            <a:spLocks noChangeArrowheads="1"/>
          </p:cNvSpPr>
          <p:nvPr/>
        </p:nvSpPr>
        <p:spPr bwMode="auto">
          <a:xfrm>
            <a:off x="673662" y="945059"/>
            <a:ext cx="344838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0066FF"/>
                </a:solidFill>
              </a:rPr>
              <a:t>wash clothes</a:t>
            </a:r>
            <a:endParaRPr lang="en-US" altLang="zh-CN" sz="4400" dirty="0">
              <a:solidFill>
                <a:srgbClr val="0066FF"/>
              </a:solidFill>
            </a:endParaRPr>
          </a:p>
        </p:txBody>
      </p:sp>
      <p:sp>
        <p:nvSpPr>
          <p:cNvPr id="120854" name="Text Box 22"/>
          <p:cNvSpPr txBox="1">
            <a:spLocks noChangeArrowheads="1"/>
          </p:cNvSpPr>
          <p:nvPr/>
        </p:nvSpPr>
        <p:spPr bwMode="auto">
          <a:xfrm>
            <a:off x="597462" y="1688009"/>
            <a:ext cx="391966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</a:rPr>
              <a:t>clean the room</a:t>
            </a:r>
            <a:endParaRPr lang="en-US" altLang="zh-CN" sz="4400" dirty="0">
              <a:solidFill>
                <a:srgbClr val="FF0000"/>
              </a:solidFill>
            </a:endParaRPr>
          </a:p>
        </p:txBody>
      </p:sp>
      <p:sp>
        <p:nvSpPr>
          <p:cNvPr id="120855" name="Text Box 23"/>
          <p:cNvSpPr txBox="1">
            <a:spLocks noChangeArrowheads="1"/>
          </p:cNvSpPr>
          <p:nvPr/>
        </p:nvSpPr>
        <p:spPr bwMode="auto">
          <a:xfrm>
            <a:off x="673662" y="2430959"/>
            <a:ext cx="319831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009900"/>
                </a:solidFill>
              </a:rPr>
              <a:t>play football</a:t>
            </a:r>
            <a:endParaRPr lang="en-US" altLang="zh-CN" sz="4400" dirty="0">
              <a:solidFill>
                <a:srgbClr val="009900"/>
              </a:solidFill>
            </a:endParaRPr>
          </a:p>
        </p:txBody>
      </p:sp>
      <p:sp>
        <p:nvSpPr>
          <p:cNvPr id="120856" name="Text Box 24"/>
          <p:cNvSpPr txBox="1">
            <a:spLocks noChangeArrowheads="1"/>
          </p:cNvSpPr>
          <p:nvPr/>
        </p:nvSpPr>
        <p:spPr bwMode="auto">
          <a:xfrm>
            <a:off x="673662" y="3231059"/>
            <a:ext cx="558197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CC00CC"/>
                </a:solidFill>
              </a:rPr>
              <a:t>play computer games</a:t>
            </a:r>
            <a:endParaRPr lang="en-US" altLang="zh-CN" sz="4400" dirty="0">
              <a:solidFill>
                <a:srgbClr val="CC00CC"/>
              </a:solidFill>
            </a:endParaRPr>
          </a:p>
        </p:txBody>
      </p:sp>
      <p:sp>
        <p:nvSpPr>
          <p:cNvPr id="120857" name="Text Box 25"/>
          <p:cNvSpPr txBox="1">
            <a:spLocks noChangeArrowheads="1"/>
          </p:cNvSpPr>
          <p:nvPr/>
        </p:nvSpPr>
        <p:spPr bwMode="auto">
          <a:xfrm>
            <a:off x="673662" y="4088309"/>
            <a:ext cx="316785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rgbClr val="0066FF"/>
                </a:solidFill>
              </a:rPr>
              <a:t>read a book</a:t>
            </a:r>
            <a:endParaRPr lang="en-US" altLang="zh-CN" sz="44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0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0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0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0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0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52" grpId="0"/>
      <p:bldP spid="120853" grpId="0"/>
      <p:bldP spid="120854" grpId="0"/>
      <p:bldP spid="120855" grpId="0"/>
      <p:bldP spid="120856" grpId="0"/>
      <p:bldP spid="1208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5800" y="285750"/>
            <a:ext cx="20574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04" name="Picture 4" descr="play computer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3028950"/>
            <a:ext cx="21336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5" name="Picture 5" descr="H}D[TEP([UX%)~{FF1YJ]UX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342900"/>
            <a:ext cx="3124200" cy="144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6" name="Picture 6" descr="read a book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3028950"/>
            <a:ext cx="1905000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7" name="Picture 7" descr="01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9600" y="3028950"/>
            <a:ext cx="205740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1800" y="342900"/>
            <a:ext cx="1752600" cy="1437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11" name="Text Box 11"/>
          <p:cNvSpPr txBox="1">
            <a:spLocks noChangeArrowheads="1"/>
          </p:cNvSpPr>
          <p:nvPr/>
        </p:nvSpPr>
        <p:spPr bwMode="auto">
          <a:xfrm>
            <a:off x="762000" y="1885950"/>
            <a:ext cx="66294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</a:rPr>
              <a:t>What do you do at the weekend?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I </a:t>
            </a:r>
            <a:r>
              <a:rPr lang="en-US" altLang="zh-CN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often</a:t>
            </a:r>
            <a:r>
              <a:rPr lang="en-US" altLang="zh-CN" sz="3200" b="1" dirty="0">
                <a:latin typeface="Times New Roman" panose="02020603050405020304" pitchFamily="18" charset="0"/>
              </a:rPr>
              <a:t> …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96443" y="590550"/>
            <a:ext cx="875111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</a:rPr>
              <a:t>What does Li Ming do at the </a:t>
            </a:r>
            <a:r>
              <a:rPr lang="en-US" altLang="zh-CN" sz="4000" b="1" dirty="0">
                <a:solidFill>
                  <a:srgbClr val="CC00CC"/>
                </a:solidFill>
                <a:latin typeface="Times New Roman" panose="02020603050405020304" pitchFamily="18" charset="0"/>
              </a:rPr>
              <a:t>weekend</a:t>
            </a:r>
            <a:r>
              <a:rPr lang="en-US" altLang="zh-CN" sz="4000" b="1" dirty="0">
                <a:latin typeface="Times New Roman" panose="02020603050405020304" pitchFamily="18" charset="0"/>
              </a:rPr>
              <a:t>?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32774" name="WordArt 6"/>
          <p:cNvSpPr>
            <a:spLocks noChangeArrowheads="1" noChangeShapeType="1" noTextEdit="1"/>
          </p:cNvSpPr>
          <p:nvPr/>
        </p:nvSpPr>
        <p:spPr bwMode="auto">
          <a:xfrm>
            <a:off x="225018" y="133350"/>
            <a:ext cx="457200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Watch and  answer: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32787" name="Group 19"/>
          <p:cNvGrpSpPr/>
          <p:nvPr/>
        </p:nvGrpSpPr>
        <p:grpSpPr bwMode="auto">
          <a:xfrm>
            <a:off x="838200" y="1028700"/>
            <a:ext cx="6248400" cy="3371850"/>
            <a:chOff x="528" y="864"/>
            <a:chExt cx="3936" cy="2832"/>
          </a:xfrm>
        </p:grpSpPr>
        <p:pic>
          <p:nvPicPr>
            <p:cNvPr id="32782" name="Picture 14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28" y="1296"/>
              <a:ext cx="1392" cy="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2786" name="Group 18"/>
            <p:cNvGrpSpPr/>
            <p:nvPr/>
          </p:nvGrpSpPr>
          <p:grpSpPr bwMode="auto">
            <a:xfrm>
              <a:off x="1680" y="864"/>
              <a:ext cx="2784" cy="2496"/>
              <a:chOff x="1680" y="864"/>
              <a:chExt cx="2784" cy="2496"/>
            </a:xfrm>
          </p:grpSpPr>
          <p:sp>
            <p:nvSpPr>
              <p:cNvPr id="32783" name="Line 15"/>
              <p:cNvSpPr>
                <a:spLocks noChangeShapeType="1"/>
              </p:cNvSpPr>
              <p:nvPr/>
            </p:nvSpPr>
            <p:spPr bwMode="auto">
              <a:xfrm flipH="1">
                <a:off x="1728" y="864"/>
                <a:ext cx="2736" cy="1200"/>
              </a:xfrm>
              <a:prstGeom prst="line">
                <a:avLst/>
              </a:prstGeom>
              <a:noFill/>
              <a:ln w="57150">
                <a:solidFill>
                  <a:srgbClr val="3366FF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5" name="Line 17"/>
              <p:cNvSpPr>
                <a:spLocks noChangeShapeType="1"/>
              </p:cNvSpPr>
              <p:nvPr/>
            </p:nvSpPr>
            <p:spPr bwMode="auto">
              <a:xfrm flipH="1">
                <a:off x="1680" y="912"/>
                <a:ext cx="2784" cy="2448"/>
              </a:xfrm>
              <a:prstGeom prst="line">
                <a:avLst/>
              </a:prstGeom>
              <a:noFill/>
              <a:ln w="57150">
                <a:solidFill>
                  <a:srgbClr val="3366FF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 Box 2"/>
          <p:cNvSpPr txBox="1">
            <a:spLocks noChangeArrowheads="1"/>
          </p:cNvSpPr>
          <p:nvPr/>
        </p:nvSpPr>
        <p:spPr bwMode="auto">
          <a:xfrm>
            <a:off x="0" y="571501"/>
            <a:ext cx="875111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</a:rPr>
              <a:t>What does Li Ming do at the weekend?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123907" name="WordArt 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457200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Watch and  answer: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pic>
        <p:nvPicPr>
          <p:cNvPr id="123908" name="Picture 4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00200" y="1581150"/>
            <a:ext cx="5943600" cy="3263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0" y="742951"/>
            <a:ext cx="875111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Times New Roman" panose="02020603050405020304" pitchFamily="18" charset="0"/>
              </a:rPr>
              <a:t>What does Li Ming do at the weekend?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  <p:sp>
        <p:nvSpPr>
          <p:cNvPr id="122883" name="WordArt 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457200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Watch and  answer: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pic>
        <p:nvPicPr>
          <p:cNvPr id="122884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" y="1771650"/>
            <a:ext cx="3886200" cy="2834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885" name="AutoShape 5"/>
          <p:cNvSpPr>
            <a:spLocks noChangeArrowheads="1"/>
          </p:cNvSpPr>
          <p:nvPr/>
        </p:nvSpPr>
        <p:spPr bwMode="auto">
          <a:xfrm>
            <a:off x="3657600" y="1600200"/>
            <a:ext cx="5486400" cy="1943100"/>
          </a:xfrm>
          <a:prstGeom prst="wedgeEllipseCallout">
            <a:avLst>
              <a:gd name="adj1" fmla="val -65625"/>
              <a:gd name="adj2" fmla="val 81250"/>
            </a:avLst>
          </a:prstGeom>
          <a:solidFill>
            <a:schemeClr val="accent1">
              <a:alpha val="32001"/>
            </a:schemeClr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zh-CN"/>
          </a:p>
        </p:txBody>
      </p:sp>
      <p:sp>
        <p:nvSpPr>
          <p:cNvPr id="122886" name="Text Box 6"/>
          <p:cNvSpPr txBox="1">
            <a:spLocks noChangeArrowheads="1"/>
          </p:cNvSpPr>
          <p:nvPr/>
        </p:nvSpPr>
        <p:spPr bwMode="auto">
          <a:xfrm>
            <a:off x="4191000" y="1885950"/>
            <a:ext cx="498245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dirty="0"/>
              <a:t>I often </a:t>
            </a:r>
            <a:r>
              <a:rPr lang="en-US" altLang="zh-CN" sz="4800" dirty="0">
                <a:solidFill>
                  <a:srgbClr val="CC00CC"/>
                </a:solidFill>
              </a:rPr>
              <a:t>visit</a:t>
            </a:r>
            <a:r>
              <a:rPr lang="en-US" altLang="zh-CN" sz="4800" dirty="0"/>
              <a:t> </a:t>
            </a:r>
            <a:endParaRPr lang="en-US" altLang="zh-CN" sz="4800" dirty="0"/>
          </a:p>
          <a:p>
            <a:r>
              <a:rPr lang="en-US" altLang="zh-CN" sz="4800" dirty="0"/>
              <a:t>my </a:t>
            </a:r>
            <a:r>
              <a:rPr lang="en-US" altLang="zh-CN" sz="4800" dirty="0">
                <a:solidFill>
                  <a:srgbClr val="CC00CC"/>
                </a:solidFill>
              </a:rPr>
              <a:t>grandparent</a:t>
            </a:r>
            <a:r>
              <a:rPr lang="en-US" altLang="zh-CN" sz="4800" dirty="0"/>
              <a:t>s.</a:t>
            </a:r>
            <a:endParaRPr lang="en-US" altLang="zh-CN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WordArt 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3733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800" b="1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Listen and  answer:</a:t>
            </a:r>
            <a:endParaRPr lang="zh-CN" altLang="en-US" sz="2800" b="1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381000" y="514350"/>
            <a:ext cx="6858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</a:rPr>
              <a:t>What does  Tom do  at the weekend?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" y="971550"/>
            <a:ext cx="2971800" cy="167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53" name="Picture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2800350"/>
            <a:ext cx="2971800" cy="1789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3276600" y="1543050"/>
            <a:ext cx="533992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C00CC"/>
                </a:solidFill>
                <a:latin typeface="Times New Roman" panose="02020603050405020304" pitchFamily="18" charset="0"/>
              </a:rPr>
              <a:t>Sometimes</a:t>
            </a:r>
            <a:r>
              <a:rPr lang="en-US" altLang="zh-CN" sz="3600" dirty="0">
                <a:latin typeface="Times New Roman" panose="02020603050405020304" pitchFamily="18" charset="0"/>
              </a:rPr>
              <a:t> I do housework.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3200400" y="3371850"/>
            <a:ext cx="603242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C00CC"/>
                </a:solidFill>
                <a:latin typeface="Times New Roman" panose="02020603050405020304" pitchFamily="18" charset="0"/>
              </a:rPr>
              <a:t>Sometimes</a:t>
            </a:r>
            <a:r>
              <a:rPr lang="en-US" altLang="zh-CN" sz="3600" dirty="0">
                <a:latin typeface="Times New Roman" panose="02020603050405020304" pitchFamily="18" charset="0"/>
              </a:rPr>
              <a:t> I go to the museum.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WordArt 3"/>
          <p:cNvSpPr>
            <a:spLocks noChangeArrowheads="1" noChangeShapeType="1" noTextEdit="1"/>
          </p:cNvSpPr>
          <p:nvPr/>
        </p:nvSpPr>
        <p:spPr bwMode="auto">
          <a:xfrm>
            <a:off x="1895475" y="1714500"/>
            <a:ext cx="5410200" cy="1200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Arial Black" panose="020B0A04020102020204"/>
              </a:rPr>
              <a:t>Listen and repeat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1422f52a-b09c-44e5-9c8e-6a530f893de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公司入职培训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公司入职培训">
      <a:majorFont>
        <a:latin typeface="微软雅黑"/>
        <a:ea typeface="微软雅黑"/>
        <a:cs typeface=""/>
      </a:majorFont>
      <a:minorFont>
        <a:latin typeface="Franklin Gothic Medium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公司入职培训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537</Words>
  <Application>WPS 演示</Application>
  <PresentationFormat>全屏显示(16:9)</PresentationFormat>
  <Paragraphs>48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Franklin Gothic Medium</vt:lpstr>
      <vt:lpstr>微软雅黑</vt:lpstr>
      <vt:lpstr>Calibri</vt:lpstr>
      <vt:lpstr>Times New Roman</vt:lpstr>
      <vt:lpstr>Arial</vt:lpstr>
      <vt:lpstr>Arial Black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140</cp:revision>
  <cp:lastPrinted>2113-01-01T00:00:00Z</cp:lastPrinted>
  <dcterms:created xsi:type="dcterms:W3CDTF">2113-01-01T00:00:00Z</dcterms:created>
  <dcterms:modified xsi:type="dcterms:W3CDTF">2023-03-06T04:55:25Z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4205C7D1D2A649CAB576372C44BBBAB8</vt:lpwstr>
  </property>
  <property fmtid="{D5CDD505-2E9C-101B-9397-08002B2CF9AE}" pid="4" name="KSOProductBuildVer">
    <vt:lpwstr>2052-11.1.0.13703</vt:lpwstr>
  </property>
</Properties>
</file>