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73" r:id="rId4"/>
    <p:sldId id="267" r:id="rId5"/>
    <p:sldId id="263" r:id="rId6"/>
    <p:sldId id="279" r:id="rId8"/>
    <p:sldId id="269" r:id="rId9"/>
    <p:sldId id="282" r:id="rId10"/>
    <p:sldId id="268" r:id="rId11"/>
    <p:sldId id="283" r:id="rId12"/>
    <p:sldId id="272" r:id="rId13"/>
    <p:sldId id="261" r:id="rId14"/>
    <p:sldId id="277" r:id="rId15"/>
    <p:sldId id="278" r:id="rId16"/>
    <p:sldId id="270" r:id="rId17"/>
    <p:sldId id="274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400" b="1" kern="1200">
        <a:solidFill>
          <a:schemeClr val="tx1"/>
        </a:solidFill>
        <a:latin typeface="NewTiffany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D5736-D141-4E8E-B792-4C36E801CE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131EF2-6EC7-4E0B-A922-1D1FAFDCD3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131EF2-6EC7-4E0B-A922-1D1FAFDCD3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AD8E9-BC45-4C4A-AE00-8DA7627BAD2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CC58D-BE65-47B1-BA7F-C88606EDC8E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4A802-6BA7-4951-91F5-39EFB17E051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1435E-65D7-4802-87C2-88DF16A4B9F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28CB5-16DF-4CC7-896A-98ED6B9004B3}" type="slidenum">
              <a:rPr lang="en-US" altLang="zh-CN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E6465-5F1A-4F09-912B-D0F8B4FA26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8A0CF-A04F-4116-871F-1A2B8E1DBDF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6C988-AAB6-41D6-A6B3-5D540102E3F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30426-0F95-4148-89BF-235F07A763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8F733-0326-40A5-B259-6B309201CAB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3AFBA-9DB9-4B65-B53D-6BDA955EF6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8F9105F-9A1D-402C-8174-7D06C44231F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 dir="in"/>
    <p:sndAc>
      <p:stSnd>
        <p:snd r:embed="rId13" name="变出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79926">
            <a:off x="6947624" y="2378710"/>
            <a:ext cx="1864893" cy="131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971600" y="771550"/>
            <a:ext cx="46085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dirty="0"/>
              <a:t>UNIT 5  </a:t>
            </a:r>
            <a:r>
              <a:rPr lang="en-US" altLang="zh-CN" sz="5400" dirty="0" smtClean="0"/>
              <a:t>Lesson </a:t>
            </a:r>
            <a:r>
              <a:rPr lang="en-US" altLang="zh-CN" sz="5400" dirty="0"/>
              <a:t>3</a:t>
            </a:r>
            <a:endParaRPr lang="en-US" altLang="zh-CN" sz="5400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10792" y="2019885"/>
            <a:ext cx="546199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dirty="0"/>
              <a:t>How much is this shirt?</a:t>
            </a:r>
            <a:endParaRPr lang="en-US" altLang="zh-CN" sz="6000" dirty="0"/>
          </a:p>
        </p:txBody>
      </p:sp>
      <p:pic>
        <p:nvPicPr>
          <p:cNvPr id="2053" name="Picture 5" descr="W02013070561894780999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297657"/>
            <a:ext cx="2158752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  <p:sndAc>
      <p:stSnd>
        <p:snd r:embed="rId3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762001" y="114300"/>
            <a:ext cx="663892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6000" kern="10">
                <a:ln w="9525">
                  <a:solidFill>
                    <a:srgbClr val="FF00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Watch and answer</a:t>
            </a:r>
            <a:endParaRPr lang="zh-CN" altLang="en-US" sz="6000" kern="10">
              <a:ln w="9525">
                <a:solidFill>
                  <a:srgbClr val="FF00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77875" y="1716881"/>
            <a:ext cx="569579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1.</a:t>
            </a:r>
            <a:r>
              <a:rPr lang="en-US" altLang="zh-CN" dirty="0">
                <a:solidFill>
                  <a:srgbClr val="0000FF"/>
                </a:solidFill>
              </a:rPr>
              <a:t>How much is the shirt? </a:t>
            </a:r>
            <a:endParaRPr lang="en-US" altLang="zh-CN" dirty="0">
              <a:solidFill>
                <a:srgbClr val="0000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2.</a:t>
            </a:r>
            <a:r>
              <a:rPr lang="en-US" altLang="zh-CN" dirty="0">
                <a:solidFill>
                  <a:srgbClr val="0000FF"/>
                </a:solidFill>
              </a:rPr>
              <a:t>How much are the trousers?</a:t>
            </a:r>
            <a:r>
              <a:rPr lang="en-US" altLang="zh-CN" dirty="0">
                <a:solidFill>
                  <a:srgbClr val="0000FF"/>
                </a:solidFill>
                <a:latin typeface="Century" pitchFamily="18" charset="0"/>
              </a:rPr>
              <a:t>   </a:t>
            </a:r>
            <a:endParaRPr lang="en-US" altLang="zh-CN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zoom dir="in"/>
    <p:sndAc>
      <p:stSnd>
        <p:snd r:embed="rId1" name="变出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1040929" y="555526"/>
            <a:ext cx="3733800" cy="6929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7200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Questions</a:t>
            </a:r>
            <a:endParaRPr lang="zh-CN" altLang="en-US" sz="7200" i="1" kern="10" dirty="0">
              <a:ln w="9525">
                <a:solidFill>
                  <a:srgbClr val="000000"/>
                </a:solidFill>
                <a:round/>
              </a:ln>
              <a:solidFill>
                <a:srgbClr val="FF00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91245" y="1428752"/>
            <a:ext cx="5381601" cy="334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1.</a:t>
            </a:r>
            <a:r>
              <a:rPr lang="en-US" altLang="zh-CN" dirty="0"/>
              <a:t>How much is the shirt?</a:t>
            </a:r>
            <a:endParaRPr lang="en-US" altLang="zh-CN" dirty="0"/>
          </a:p>
          <a:p>
            <a:pPr eaLnBrk="1" hangingPunct="1">
              <a:lnSpc>
                <a:spcPct val="12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  </a:t>
            </a:r>
            <a:r>
              <a:rPr lang="en-US" altLang="zh-CN" dirty="0">
                <a:solidFill>
                  <a:srgbClr val="0000FF"/>
                </a:solidFill>
              </a:rPr>
              <a:t>It‘s one hundred </a:t>
            </a:r>
            <a:r>
              <a:rPr lang="en-US" altLang="zh-CN" dirty="0" err="1">
                <a:solidFill>
                  <a:srgbClr val="0000FF"/>
                </a:solidFill>
              </a:rPr>
              <a:t>yuan</a:t>
            </a:r>
            <a:r>
              <a:rPr lang="en-US" altLang="zh-CN" dirty="0">
                <a:solidFill>
                  <a:srgbClr val="0000FF"/>
                </a:solidFill>
              </a:rPr>
              <a:t>.</a:t>
            </a:r>
            <a:endParaRPr lang="en-US" altLang="zh-CN" dirty="0">
              <a:solidFill>
                <a:srgbClr val="0000FF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2.</a:t>
            </a:r>
            <a:r>
              <a:rPr lang="en-US" altLang="zh-CN" dirty="0"/>
              <a:t>How much are the trousers?</a:t>
            </a:r>
            <a:r>
              <a:rPr lang="en-US" altLang="zh-CN" dirty="0">
                <a:latin typeface="Century" pitchFamily="18" charset="0"/>
              </a:rPr>
              <a:t> </a:t>
            </a:r>
            <a:endParaRPr lang="en-US" altLang="zh-CN" dirty="0">
              <a:latin typeface="Century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dirty="0">
                <a:latin typeface="Century" pitchFamily="18" charset="0"/>
              </a:rPr>
              <a:t>  </a:t>
            </a:r>
            <a:r>
              <a:rPr lang="en-US" altLang="zh-CN" dirty="0">
                <a:solidFill>
                  <a:srgbClr val="0000FF"/>
                </a:solidFill>
              </a:rPr>
              <a:t>They‘re fifty-eight </a:t>
            </a:r>
            <a:r>
              <a:rPr lang="en-US" altLang="zh-CN" dirty="0" err="1">
                <a:solidFill>
                  <a:srgbClr val="0000FF"/>
                </a:solidFill>
              </a:rPr>
              <a:t>yuan</a:t>
            </a:r>
            <a:r>
              <a:rPr lang="en-US" altLang="zh-CN" dirty="0">
                <a:solidFill>
                  <a:srgbClr val="0000FF"/>
                </a:solidFill>
              </a:rPr>
              <a:t>.</a:t>
            </a:r>
            <a:endParaRPr lang="en-US" altLang="zh-CN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zoom dir="in"/>
    <p:sndAc>
      <p:stSnd>
        <p:snd r:embed="rId1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1371601" y="1314450"/>
            <a:ext cx="663892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6000" kern="10">
                <a:ln w="9525">
                  <a:solidFill>
                    <a:srgbClr val="FF00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Watch and repeat</a:t>
            </a:r>
            <a:endParaRPr lang="zh-CN" altLang="en-US" sz="6000" kern="10">
              <a:ln w="9525">
                <a:solidFill>
                  <a:srgbClr val="FF00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  <p:sndAc>
      <p:stSnd>
        <p:snd r:embed="rId1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990600" y="342900"/>
            <a:ext cx="3657600" cy="6929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7200" i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Pairwork</a:t>
            </a:r>
            <a:endParaRPr lang="zh-CN" altLang="en-US" sz="7200" i="1" kern="10" dirty="0">
              <a:ln w="9525">
                <a:solidFill>
                  <a:srgbClr val="000000"/>
                </a:solidFill>
                <a:round/>
              </a:ln>
              <a:solidFill>
                <a:srgbClr val="0000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838200" y="1540669"/>
            <a:ext cx="760977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/>
              <a:t>Read the text in roles and</a:t>
            </a:r>
            <a:endParaRPr lang="en-US" altLang="zh-CN" sz="4800" dirty="0"/>
          </a:p>
          <a:p>
            <a:pPr eaLnBrk="1" hangingPunct="1"/>
            <a:r>
              <a:rPr lang="en-US" altLang="zh-CN" sz="4800" dirty="0"/>
              <a:t>show in the class. </a:t>
            </a:r>
            <a:endParaRPr lang="en-US" altLang="zh-CN" sz="4800" dirty="0"/>
          </a:p>
          <a:p>
            <a:pPr eaLnBrk="1" hangingPunct="1"/>
            <a:r>
              <a:rPr lang="zh-CN" altLang="en-US" sz="4800" dirty="0">
                <a:latin typeface="Times New Roman" panose="02020603050405020304" pitchFamily="18" charset="0"/>
              </a:rPr>
              <a:t>小组内分角色朗读课文，并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800" dirty="0">
                <a:latin typeface="Times New Roman" panose="02020603050405020304" pitchFamily="18" charset="0"/>
              </a:rPr>
              <a:t>在班里展示。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 dir="in"/>
    <p:sndAc>
      <p:stSnd>
        <p:snd r:embed="rId1" name="变出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1143000" y="514350"/>
            <a:ext cx="6343650" cy="685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5400" kern="10">
                <a:ln w="9525">
                  <a:solidFill>
                    <a:srgbClr val="FF00FF"/>
                  </a:solidFill>
                  <a:round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Welcome to my shop</a:t>
            </a:r>
            <a:endParaRPr lang="zh-CN" altLang="en-US" sz="5400" kern="10">
              <a:ln w="9525">
                <a:solidFill>
                  <a:srgbClr val="FF00FF"/>
                </a:solidFill>
                <a:round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22325" y="1394222"/>
            <a:ext cx="4988866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---Excuse me, do you have---?</a:t>
            </a:r>
            <a:endParaRPr lang="en-US" altLang="zh-CN"/>
          </a:p>
          <a:p>
            <a:pPr eaLnBrk="1" hangingPunct="1"/>
            <a:r>
              <a:rPr lang="en-US" altLang="zh-CN"/>
              <a:t>---Yes, we do.</a:t>
            </a:r>
            <a:endParaRPr lang="en-US" altLang="zh-CN"/>
          </a:p>
          <a:p>
            <a:pPr eaLnBrk="1" hangingPunct="1"/>
            <a:r>
              <a:rPr lang="en-US" altLang="zh-CN"/>
              <a:t>---How much is/are the---?</a:t>
            </a:r>
            <a:endParaRPr lang="en-US" altLang="zh-CN"/>
          </a:p>
          <a:p>
            <a:pPr eaLnBrk="1" hangingPunct="1"/>
            <a:r>
              <a:rPr lang="en-US" altLang="zh-CN"/>
              <a:t>---It's / They're …</a:t>
            </a:r>
            <a:endParaRPr lang="en-US" altLang="zh-CN"/>
          </a:p>
          <a:p>
            <a:pPr eaLnBrk="1" hangingPunct="1"/>
            <a:r>
              <a:rPr lang="en-US" altLang="zh-CN"/>
              <a:t>---OK, I'll take it./them.</a:t>
            </a:r>
            <a:endParaRPr lang="en-US" altLang="zh-CN"/>
          </a:p>
        </p:txBody>
      </p:sp>
    </p:spTree>
  </p:cSld>
  <p:clrMapOvr>
    <a:masterClrMapping/>
  </p:clrMapOvr>
  <p:transition>
    <p:zoom dir="in"/>
    <p:sndAc>
      <p:stSnd>
        <p:snd r:embed="rId1" name="变出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990600" y="628650"/>
            <a:ext cx="4284432" cy="7909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 dirty="0">
                <a:ln w="12700">
                  <a:solidFill>
                    <a:srgbClr val="FFFF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Homework</a:t>
            </a:r>
            <a:endParaRPr lang="zh-CN" altLang="en-US" sz="9600" kern="10" dirty="0">
              <a:ln w="12700">
                <a:solidFill>
                  <a:srgbClr val="FFFF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55576" y="1772686"/>
            <a:ext cx="7982271" cy="252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Read the text after the </a:t>
            </a:r>
            <a:r>
              <a:rPr lang="en-US" altLang="zh-CN" dirty="0" smtClean="0"/>
              <a:t>tape</a:t>
            </a:r>
            <a:r>
              <a:rPr lang="en-US" altLang="zh-CN" dirty="0"/>
              <a:t>.</a:t>
            </a:r>
            <a:endParaRPr lang="en-US" altLang="zh-CN" dirty="0"/>
          </a:p>
          <a:p>
            <a:pPr eaLnBrk="1" hangingPunct="1">
              <a:lnSpc>
                <a:spcPct val="12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Use “How much is---/How much are ---?” to ask and answer.</a:t>
            </a:r>
            <a:endParaRPr lang="en-US" altLang="zh-CN" dirty="0"/>
          </a:p>
        </p:txBody>
      </p:sp>
    </p:spTree>
  </p:cSld>
  <p:clrMapOvr>
    <a:masterClrMapping/>
  </p:clrMapOvr>
  <p:transition>
    <p:zoom dir="in"/>
    <p:sndAc>
      <p:stSnd>
        <p:snd r:embed="rId1" name="变出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457201" y="0"/>
            <a:ext cx="5762625" cy="7643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0" kern="10" dirty="0">
                <a:ln w="12700">
                  <a:solidFill>
                    <a:srgbClr val="FFFF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sing a song</a:t>
            </a:r>
            <a:endParaRPr lang="zh-CN" altLang="en-US" sz="8000" kern="10" dirty="0">
              <a:ln w="12700">
                <a:solidFill>
                  <a:srgbClr val="FFFF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914650"/>
            <a:ext cx="9144000" cy="4228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Eleven, twelve, thirteen little </a:t>
            </a:r>
            <a:endParaRPr lang="en-US" altLang="zh-CN" sz="3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pandas</a:t>
            </a:r>
            <a:endParaRPr lang="en-US" altLang="zh-CN" sz="3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Fourteen, fifteen, sixteen little </a:t>
            </a:r>
            <a:endParaRPr lang="en-US" altLang="zh-CN" sz="3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pandas.</a:t>
            </a:r>
            <a:endParaRPr lang="en-US" altLang="zh-CN" sz="3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Seventeen, eighteen, nineteen little</a:t>
            </a:r>
            <a:endParaRPr lang="en-US" altLang="zh-CN" sz="3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pandas.</a:t>
            </a:r>
            <a:endParaRPr lang="en-US" altLang="zh-CN" sz="3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Twenty little pandas dance.</a:t>
            </a:r>
            <a:endParaRPr lang="en-US" altLang="zh-CN" sz="3200" dirty="0"/>
          </a:p>
        </p:txBody>
      </p:sp>
    </p:spTree>
  </p:cSld>
  <p:clrMapOvr>
    <a:masterClrMapping/>
  </p:clrMapOvr>
  <p:transition>
    <p:zoom dir="in"/>
    <p:sndAc>
      <p:stSnd>
        <p:snd r:embed="rId1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0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419475" y="627460"/>
            <a:ext cx="1596912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</a:rPr>
              <a:t>￥</a:t>
            </a:r>
            <a:r>
              <a:rPr lang="en-US" altLang="zh-CN">
                <a:latin typeface="Times New Roman" panose="02020603050405020304" pitchFamily="18" charset="0"/>
              </a:rPr>
              <a:t>100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258888" y="3704094"/>
            <a:ext cx="4527201" cy="144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How much</a:t>
            </a:r>
            <a:r>
              <a:rPr lang="en-US" altLang="zh-CN" dirty="0">
                <a:solidFill>
                  <a:srgbClr val="0000FF"/>
                </a:solidFill>
              </a:rPr>
              <a:t> is this shirt</a:t>
            </a:r>
            <a:r>
              <a:rPr lang="zh-CN" altLang="en-US" dirty="0">
                <a:solidFill>
                  <a:srgbClr val="0000FF"/>
                </a:solidFill>
              </a:rPr>
              <a:t>？</a:t>
            </a:r>
            <a:endParaRPr lang="zh-CN" altLang="en-US" dirty="0">
              <a:solidFill>
                <a:srgbClr val="0000FF"/>
              </a:solidFill>
            </a:endParaRPr>
          </a:p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It‘s</a:t>
            </a:r>
            <a:r>
              <a:rPr lang="en-US" altLang="zh-CN" dirty="0">
                <a:solidFill>
                  <a:srgbClr val="0000FF"/>
                </a:solidFill>
              </a:rPr>
              <a:t> one hundred </a:t>
            </a:r>
            <a:r>
              <a:rPr lang="en-US" altLang="zh-CN" dirty="0" err="1">
                <a:solidFill>
                  <a:srgbClr val="0000FF"/>
                </a:solidFill>
              </a:rPr>
              <a:t>yuan</a:t>
            </a:r>
            <a:r>
              <a:rPr lang="en-US" altLang="zh-CN" dirty="0">
                <a:solidFill>
                  <a:srgbClr val="0000FF"/>
                </a:solidFill>
              </a:rPr>
              <a:t>.</a:t>
            </a:r>
            <a:endParaRPr lang="en-US" altLang="zh-CN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 animBg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874713" y="1943101"/>
            <a:ext cx="4653838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How much, how much</a:t>
            </a:r>
            <a:endParaRPr lang="en-US" altLang="zh-CN" dirty="0"/>
          </a:p>
          <a:p>
            <a:pPr eaLnBrk="1" hangingPunct="1"/>
            <a:r>
              <a:rPr lang="en-US" altLang="zh-CN" dirty="0"/>
              <a:t>How much is this shirt?</a:t>
            </a:r>
            <a:endParaRPr lang="en-US" altLang="zh-CN" dirty="0"/>
          </a:p>
          <a:p>
            <a:pPr eaLnBrk="1" hangingPunct="1"/>
            <a:r>
              <a:rPr lang="en-US" altLang="zh-CN" dirty="0"/>
              <a:t>One hundred, one hundred</a:t>
            </a:r>
            <a:endParaRPr lang="en-US" altLang="zh-CN" dirty="0"/>
          </a:p>
          <a:p>
            <a:pPr eaLnBrk="1" hangingPunct="1"/>
            <a:r>
              <a:rPr lang="en-US" altLang="zh-CN" dirty="0"/>
              <a:t>It‘s one hundred </a:t>
            </a:r>
            <a:r>
              <a:rPr lang="en-US" altLang="zh-CN" dirty="0" err="1"/>
              <a:t>yuan</a:t>
            </a:r>
            <a:r>
              <a:rPr lang="en-US" altLang="zh-CN" dirty="0"/>
              <a:t>.</a:t>
            </a:r>
            <a:endParaRPr lang="en-US" altLang="zh-CN" dirty="0"/>
          </a:p>
        </p:txBody>
      </p:sp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1140371" y="523875"/>
            <a:ext cx="2286000" cy="10715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altLang="zh-CN" sz="7200" kern="10" dirty="0">
                <a:ln w="12700">
                  <a:solidFill>
                    <a:srgbClr val="000000"/>
                  </a:solidFill>
                  <a:round/>
                </a:ln>
                <a:solidFill>
                  <a:srgbClr val="FF00FF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仿宋_GB2312"/>
              </a:rPr>
              <a:t>Chant</a:t>
            </a:r>
            <a:endParaRPr lang="zh-CN" altLang="en-US" sz="7200" kern="10" dirty="0">
              <a:ln w="12700">
                <a:solidFill>
                  <a:srgbClr val="000000"/>
                </a:solidFill>
                <a:round/>
              </a:ln>
              <a:solidFill>
                <a:srgbClr val="FF00FF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仿宋_GB2312"/>
            </a:endParaRPr>
          </a:p>
        </p:txBody>
      </p:sp>
    </p:spTree>
  </p:cSld>
  <p:clrMapOvr>
    <a:masterClrMapping/>
  </p:clrMapOvr>
  <p:transition>
    <p:zoom dir="in"/>
    <p:sndAc>
      <p:stSnd>
        <p:snd r:embed="rId1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1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28600"/>
            <a:ext cx="44958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728077" y="2628900"/>
            <a:ext cx="131478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latin typeface="Times New Roman" panose="02020603050405020304" pitchFamily="18" charset="0"/>
              </a:rPr>
              <a:t>￥</a:t>
            </a:r>
            <a:r>
              <a:rPr lang="en-US" altLang="zh-CN">
                <a:latin typeface="Times New Roman" panose="02020603050405020304" pitchFamily="18" charset="0"/>
              </a:rPr>
              <a:t>58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066800" y="3161110"/>
            <a:ext cx="448872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How much is the sweater?</a:t>
            </a:r>
            <a:endParaRPr lang="en-US" altLang="zh-CN" dirty="0"/>
          </a:p>
          <a:p>
            <a:pPr eaLnBrk="1" hangingPunct="1"/>
            <a:r>
              <a:rPr lang="en-US" altLang="zh-CN" dirty="0"/>
              <a:t>It‘s </a:t>
            </a:r>
            <a:r>
              <a:rPr lang="en-US" altLang="zh-CN" dirty="0">
                <a:solidFill>
                  <a:srgbClr val="FF0000"/>
                </a:solidFill>
              </a:rPr>
              <a:t>fifty-eight</a:t>
            </a:r>
            <a:r>
              <a:rPr lang="en-US" altLang="zh-CN" dirty="0"/>
              <a:t> </a:t>
            </a:r>
            <a:r>
              <a:rPr lang="en-US" altLang="zh-CN" dirty="0" err="1"/>
              <a:t>yuan</a:t>
            </a:r>
            <a:endParaRPr lang="en-US" altLang="zh-CN" dirty="0"/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635250" y="865585"/>
            <a:ext cx="184731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480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480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480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1371600" y="742950"/>
            <a:ext cx="78105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60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63</a:t>
            </a:r>
            <a:endParaRPr lang="zh-CN" altLang="en-US" sz="60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6400800" y="857250"/>
            <a:ext cx="781050" cy="95607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altLang="zh-CN" sz="6000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78</a:t>
            </a:r>
            <a:endParaRPr lang="zh-CN" altLang="en-US" sz="6000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4038600" y="2000250"/>
            <a:ext cx="781050" cy="87511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60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59</a:t>
            </a:r>
            <a:endParaRPr lang="zh-CN" altLang="en-US" sz="60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6" name="WordArt 6" descr="白色大理石"/>
          <p:cNvSpPr>
            <a:spLocks noChangeArrowheads="1" noChangeShapeType="1" noTextEdit="1"/>
          </p:cNvSpPr>
          <p:nvPr/>
        </p:nvSpPr>
        <p:spPr bwMode="auto">
          <a:xfrm>
            <a:off x="1752600" y="3600450"/>
            <a:ext cx="7810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altLang="zh-CN" sz="6000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47</a:t>
            </a:r>
            <a:endParaRPr lang="zh-CN" altLang="en-US" sz="6000" kern="1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6477000" y="3371850"/>
            <a:ext cx="78105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60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92</a:t>
            </a:r>
            <a:endParaRPr lang="zh-CN" altLang="en-US" sz="60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8" name="Picture 8" descr="201988-120H3132550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514350"/>
            <a:ext cx="22860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6841">
            <a:off x="1676400" y="742951"/>
            <a:ext cx="1290638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0" descr="201988-120H3132550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514350"/>
            <a:ext cx="22860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6841">
            <a:off x="6781800" y="742951"/>
            <a:ext cx="1290638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2" descr="201988-120H3132550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1657350"/>
            <a:ext cx="22860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6841">
            <a:off x="4419600" y="1885951"/>
            <a:ext cx="1290638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14" descr="201988-120H3132550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2914650"/>
            <a:ext cx="22860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6841">
            <a:off x="1981200" y="3086101"/>
            <a:ext cx="1290638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16" descr="201988-120H3132550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2857500"/>
            <a:ext cx="22860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6841">
            <a:off x="6629400" y="3086101"/>
            <a:ext cx="1290638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  <p:sndAc>
      <p:stSnd>
        <p:snd r:embed="rId4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77778E-6 C 0.0316 -0.03635 0.06337 -0.07246 0.05833 -0.06482 C 0.0533 -0.05718 -0.0158 0.02777 -0.03056 0.04629 " pathEditMode="relative" ptsTypes="aaA">
                                      <p:cBhvr>
                                        <p:cTn id="6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跳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跳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跳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77778E-6 C 0.0316 -0.03635 0.06337 -0.07246 0.05833 -0.06482 C 0.0533 -0.05718 -0.0158 0.02777 -0.03056 0.04629 " pathEditMode="relative" ptsTypes="aaA">
                                      <p:cBhvr>
                                        <p:cTn id="18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跳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77778E-6 C 0.0316 -0.03635 0.06337 -0.07246 0.05833 -0.06482 C 0.0533 -0.05718 -0.0158 0.02777 -0.03056 0.04629 " pathEditMode="relative" ptsTypes="aaA">
                                      <p:cBhvr>
                                        <p:cTn id="40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102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跳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77778E-6 C 0.0316 -0.03635 0.06337 -0.07246 0.05833 -0.06482 C 0.0533 -0.05718 -0.0158 0.02777 -0.03056 0.04629 " pathEditMode="relative" ptsTypes="aaA">
                                      <p:cBhvr>
                                        <p:cTn id="54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3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67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跳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77778E-6 C 0.0316 -0.03635 0.06337 -0.07246 0.05833 -0.06482 C 0.0533 -0.05718 -0.0158 0.02777 -0.03056 0.04629 " pathEditMode="relative" ptsTypes="aaA">
                                      <p:cBhvr>
                                        <p:cTn id="72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跳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7"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  <p:bldP spid="102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0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445294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  <p:sndAc>
      <p:stSnd>
        <p:snd r:embed="rId2" name="变出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195514" y="3188494"/>
            <a:ext cx="1314784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</a:rPr>
              <a:t>￥</a:t>
            </a:r>
            <a:r>
              <a:rPr lang="en-US" altLang="zh-CN">
                <a:latin typeface="Times New Roman" panose="02020603050405020304" pitchFamily="18" charset="0"/>
              </a:rPr>
              <a:t>67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409701" y="33338"/>
            <a:ext cx="7483475" cy="144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FF"/>
                </a:solidFill>
              </a:rPr>
              <a:t>How much </a:t>
            </a:r>
            <a:r>
              <a:rPr lang="en-US" altLang="zh-CN" dirty="0">
                <a:solidFill>
                  <a:srgbClr val="FF0000"/>
                </a:solidFill>
              </a:rPr>
              <a:t>are</a:t>
            </a:r>
            <a:r>
              <a:rPr lang="en-US" altLang="zh-CN" dirty="0">
                <a:solidFill>
                  <a:srgbClr val="0000FF"/>
                </a:solidFill>
              </a:rPr>
              <a:t> the </a:t>
            </a:r>
            <a:r>
              <a:rPr lang="en-US" altLang="zh-CN" dirty="0">
                <a:solidFill>
                  <a:srgbClr val="FF0000"/>
                </a:solidFill>
              </a:rPr>
              <a:t>trousers</a:t>
            </a:r>
            <a:r>
              <a:rPr lang="en-US" altLang="zh-CN" dirty="0">
                <a:solidFill>
                  <a:srgbClr val="0000FF"/>
                </a:solidFill>
              </a:rPr>
              <a:t>?</a:t>
            </a:r>
            <a:endParaRPr lang="en-US" altLang="zh-CN" dirty="0">
              <a:solidFill>
                <a:srgbClr val="0000FF"/>
              </a:solidFill>
            </a:endParaRPr>
          </a:p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They‘re</a:t>
            </a:r>
            <a:r>
              <a:rPr lang="en-US" altLang="zh-CN" dirty="0">
                <a:solidFill>
                  <a:srgbClr val="0000FF"/>
                </a:solidFill>
              </a:rPr>
              <a:t> sixty-seven </a:t>
            </a:r>
            <a:r>
              <a:rPr lang="en-US" altLang="zh-CN" dirty="0" err="1">
                <a:solidFill>
                  <a:srgbClr val="0000FF"/>
                </a:solidFill>
              </a:rPr>
              <a:t>yuan</a:t>
            </a:r>
            <a:r>
              <a:rPr lang="en-US" altLang="zh-CN" dirty="0">
                <a:solidFill>
                  <a:srgbClr val="0000FF"/>
                </a:solidFill>
              </a:rPr>
              <a:t>.</a:t>
            </a:r>
            <a:endParaRPr lang="en-US" altLang="zh-CN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zoom dir="in"/>
    <p:sndAc>
      <p:stSnd>
        <p:snd r:embed="rId2" name="变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>
            <a:off x="990600" y="342900"/>
            <a:ext cx="3657600" cy="6929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7200" i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Pairwork</a:t>
            </a:r>
            <a:endParaRPr lang="zh-CN" altLang="en-US" sz="7200" i="1" kern="10" dirty="0">
              <a:ln w="9525">
                <a:solidFill>
                  <a:srgbClr val="000000"/>
                </a:solidFill>
                <a:round/>
              </a:ln>
              <a:solidFill>
                <a:srgbClr val="0000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1371600" y="3650456"/>
            <a:ext cx="452880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NewTiffany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FF"/>
                </a:solidFill>
                <a:latin typeface="Century" pitchFamily="18" charset="0"/>
              </a:rPr>
              <a:t>---</a:t>
            </a:r>
            <a:r>
              <a:rPr lang="en-US" altLang="zh-CN" dirty="0">
                <a:solidFill>
                  <a:srgbClr val="0000FF"/>
                </a:solidFill>
              </a:rPr>
              <a:t>How much are the</a:t>
            </a:r>
            <a:r>
              <a:rPr lang="en-US" altLang="zh-CN" dirty="0">
                <a:solidFill>
                  <a:srgbClr val="0000FF"/>
                </a:solidFill>
                <a:latin typeface="Century" pitchFamily="18" charset="0"/>
              </a:rPr>
              <a:t>…</a:t>
            </a:r>
            <a:r>
              <a:rPr lang="en-US" altLang="zh-CN" dirty="0">
                <a:solidFill>
                  <a:srgbClr val="0000FF"/>
                </a:solidFill>
              </a:rPr>
              <a:t>?</a:t>
            </a:r>
            <a:endParaRPr lang="en-US" altLang="zh-CN" dirty="0">
              <a:solidFill>
                <a:srgbClr val="0000FF"/>
              </a:solidFill>
            </a:endParaRPr>
          </a:p>
          <a:p>
            <a:pPr eaLnBrk="1" hangingPunct="1"/>
            <a:r>
              <a:rPr lang="en-US" altLang="zh-CN" dirty="0">
                <a:solidFill>
                  <a:srgbClr val="0000FF"/>
                </a:solidFill>
                <a:latin typeface="Century" pitchFamily="18" charset="0"/>
              </a:rPr>
              <a:t>---</a:t>
            </a:r>
            <a:r>
              <a:rPr lang="en-US" altLang="zh-CN" dirty="0">
                <a:solidFill>
                  <a:srgbClr val="0000FF"/>
                </a:solidFill>
              </a:rPr>
              <a:t>They‘re </a:t>
            </a:r>
            <a:r>
              <a:rPr lang="en-US" altLang="zh-CN" dirty="0">
                <a:solidFill>
                  <a:srgbClr val="0000FF"/>
                </a:solidFill>
                <a:latin typeface="Century" pitchFamily="18" charset="0"/>
              </a:rPr>
              <a:t>… </a:t>
            </a:r>
            <a:r>
              <a:rPr lang="en-US" altLang="zh-CN" dirty="0" err="1">
                <a:solidFill>
                  <a:srgbClr val="0000FF"/>
                </a:solidFill>
              </a:rPr>
              <a:t>yuan</a:t>
            </a:r>
            <a:r>
              <a:rPr lang="en-US" altLang="zh-CN" dirty="0">
                <a:solidFill>
                  <a:srgbClr val="0000FF"/>
                </a:solidFill>
              </a:rPr>
              <a:t>.</a:t>
            </a:r>
            <a:endParaRPr lang="en-US" altLang="zh-CN" dirty="0">
              <a:solidFill>
                <a:srgbClr val="0000FF"/>
              </a:solidFill>
            </a:endParaRPr>
          </a:p>
        </p:txBody>
      </p:sp>
      <p:pic>
        <p:nvPicPr>
          <p:cNvPr id="10244" name="Picture 9" descr="01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085851"/>
            <a:ext cx="1981200" cy="82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" descr="01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571500"/>
            <a:ext cx="23622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1" descr="0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914400"/>
            <a:ext cx="2057400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2" descr="29c49f11ce69d6d851cdbbe6cc5742aevSXc6w_468x46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400301"/>
            <a:ext cx="1676400" cy="84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3" descr="2032024143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4400" y="2343150"/>
            <a:ext cx="1905000" cy="96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  <p:sndAc>
      <p:stSnd>
        <p:snd r:embed="rId6" name="变出.wav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dffbf46e-6ffa-4b00-aefb-817dba2a1fa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ewTiffany" pitchFamily="2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ewTiffany" pitchFamily="2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1002</Words>
  <Application>WPS 演示</Application>
  <PresentationFormat>全屏显示(16:9)</PresentationFormat>
  <Paragraphs>89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NewTiffany</vt:lpstr>
      <vt:lpstr>Segoe Print</vt:lpstr>
      <vt:lpstr>Calibri</vt:lpstr>
      <vt:lpstr>微软雅黑</vt:lpstr>
      <vt:lpstr>黑体</vt:lpstr>
      <vt:lpstr>Times New Roman</vt:lpstr>
      <vt:lpstr>仿宋_GB2312</vt:lpstr>
      <vt:lpstr>仿宋</vt:lpstr>
      <vt:lpstr>Century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39</cp:revision>
  <dcterms:created xsi:type="dcterms:W3CDTF">2016-03-25T01:30:00Z</dcterms:created>
  <dcterms:modified xsi:type="dcterms:W3CDTF">2023-03-06T04:59:51Z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C4372967B44F4A7B9242327A92277B96</vt:lpwstr>
  </property>
  <property fmtid="{D5CDD505-2E9C-101B-9397-08002B2CF9AE}" pid="4" name="KSOProductBuildVer">
    <vt:lpwstr>2052-11.1.0.13703</vt:lpwstr>
  </property>
</Properties>
</file>