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8" r:id="rId3"/>
    <p:sldId id="408" r:id="rId4"/>
    <p:sldId id="385" r:id="rId5"/>
    <p:sldId id="409" r:id="rId6"/>
    <p:sldId id="379" r:id="rId7"/>
    <p:sldId id="384" r:id="rId9"/>
    <p:sldId id="387" r:id="rId10"/>
    <p:sldId id="388" r:id="rId11"/>
    <p:sldId id="295" r:id="rId12"/>
    <p:sldId id="296" r:id="rId13"/>
    <p:sldId id="391" r:id="rId14"/>
    <p:sldId id="389" r:id="rId15"/>
    <p:sldId id="334" r:id="rId16"/>
    <p:sldId id="390" r:id="rId17"/>
    <p:sldId id="380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00"/>
    <a:srgbClr val="FF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40C890-4953-4294-A4F8-8E912EC644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D8D52-2C88-4247-B13A-2CFBB72503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D8D52-2C88-4247-B13A-2CFBB72503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 bwMode="auto">
          <a:xfrm>
            <a:off x="0" y="0"/>
            <a:ext cx="9144000" cy="5143500"/>
            <a:chOff x="0" y="0"/>
            <a:chExt cx="9144000" cy="6858000"/>
          </a:xfrm>
        </p:grpSpPr>
        <p:pic>
          <p:nvPicPr>
            <p:cNvPr id="5" name="图片 13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3819525"/>
              <a:ext cx="9144000" cy="303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 userDrawn="1"/>
          </p:nvSpPr>
          <p:spPr>
            <a:xfrm>
              <a:off x="0" y="0"/>
              <a:ext cx="9144000" cy="5444089"/>
            </a:xfrm>
            <a:prstGeom prst="rect">
              <a:avLst/>
            </a:prstGeom>
            <a:gradFill flip="none" rotWithShape="1">
              <a:gsLst>
                <a:gs pos="70000">
                  <a:srgbClr val="EDE6C9"/>
                </a:gs>
                <a:gs pos="22000">
                  <a:srgbClr val="EDE6C9"/>
                </a:gs>
                <a:gs pos="100000">
                  <a:srgbClr val="ECDCAE">
                    <a:shade val="100000"/>
                    <a:satMod val="115000"/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7037" y="960835"/>
            <a:ext cx="7089688" cy="85052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200" b="0" i="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7037" y="1872076"/>
            <a:ext cx="7089688" cy="359095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7806C-510D-4BD6-A17B-4B97CBAB963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7EA11-817F-4FC6-A6AB-ADC62E89DF1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10C17-D92C-4002-8C4D-E8027704113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2">
            <a:hlinkClick r:id="" action="ppaction://hlinkshowjump?jump=endshow"/>
          </p:cNvPr>
          <p:cNvSpPr/>
          <p:nvPr/>
        </p:nvSpPr>
        <p:spPr>
          <a:xfrm>
            <a:off x="8181474" y="4421605"/>
            <a:ext cx="962526" cy="721895"/>
          </a:xfrm>
          <a:prstGeom prst="teardrop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/>
              <a:t>退出</a:t>
            </a:r>
            <a:endParaRPr lang="zh-CN" altLang="en-US" sz="2400" dirty="0"/>
          </a:p>
        </p:txBody>
      </p:sp>
      <p:grpSp>
        <p:nvGrpSpPr>
          <p:cNvPr id="4" name="组合 9"/>
          <p:cNvGrpSpPr/>
          <p:nvPr/>
        </p:nvGrpSpPr>
        <p:grpSpPr bwMode="auto">
          <a:xfrm>
            <a:off x="1528764" y="1107281"/>
            <a:ext cx="6243637" cy="3395663"/>
            <a:chOff x="1576555" y="1472409"/>
            <a:chExt cx="5861050" cy="4249737"/>
          </a:xfrm>
        </p:grpSpPr>
        <p:sp>
          <p:nvSpPr>
            <p:cNvPr id="5" name="任意多边形 11"/>
            <p:cNvSpPr/>
            <p:nvPr userDrawn="1"/>
          </p:nvSpPr>
          <p:spPr bwMode="auto">
            <a:xfrm>
              <a:off x="1813500" y="1472409"/>
              <a:ext cx="3879053" cy="3191773"/>
            </a:xfrm>
            <a:custGeom>
              <a:avLst/>
              <a:gdLst>
                <a:gd name="T0" fmla="*/ 0 w 3718560"/>
                <a:gd name="T1" fmla="*/ 0 h 3518262"/>
                <a:gd name="T2" fmla="*/ 0 w 3718560"/>
                <a:gd name="T3" fmla="*/ 413807 h 3518262"/>
                <a:gd name="T4" fmla="*/ 9463633 w 3718560"/>
                <a:gd name="T5" fmla="*/ 414833 h 3518262"/>
                <a:gd name="T6" fmla="*/ 9463633 w 3718560"/>
                <a:gd name="T7" fmla="*/ 414833 h 35182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18560" h="3518262">
                  <a:moveTo>
                    <a:pt x="0" y="0"/>
                  </a:moveTo>
                  <a:lnTo>
                    <a:pt x="0" y="3509554"/>
                  </a:lnTo>
                  <a:lnTo>
                    <a:pt x="3718560" y="3518262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" name="任意多边形 12"/>
            <p:cNvSpPr/>
            <p:nvPr userDrawn="1"/>
          </p:nvSpPr>
          <p:spPr bwMode="auto">
            <a:xfrm>
              <a:off x="1576555" y="1759997"/>
              <a:ext cx="5464650" cy="3911486"/>
            </a:xfrm>
            <a:custGeom>
              <a:avLst/>
              <a:gdLst>
                <a:gd name="T0" fmla="*/ 9545328 w 5320937"/>
                <a:gd name="T1" fmla="*/ 407383 h 4188823"/>
                <a:gd name="T2" fmla="*/ 9545328 w 5320937"/>
                <a:gd name="T3" fmla="*/ 0 h 4188823"/>
                <a:gd name="T4" fmla="*/ 0 w 5320937"/>
                <a:gd name="T5" fmla="*/ 0 h 4188823"/>
                <a:gd name="T6" fmla="*/ 0 w 5320937"/>
                <a:gd name="T7" fmla="*/ 754913 h 4188823"/>
                <a:gd name="T8" fmla="*/ 4874211 w 5320937"/>
                <a:gd name="T9" fmla="*/ 754913 h 4188823"/>
                <a:gd name="T10" fmla="*/ 6280234 w 5320937"/>
                <a:gd name="T11" fmla="*/ 928678 h 4188823"/>
                <a:gd name="T12" fmla="*/ 6311475 w 5320937"/>
                <a:gd name="T13" fmla="*/ 928678 h 41888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20937" h="4188823">
                  <a:moveTo>
                    <a:pt x="5320937" y="1837508"/>
                  </a:moveTo>
                  <a:lnTo>
                    <a:pt x="5320937" y="0"/>
                  </a:lnTo>
                  <a:lnTo>
                    <a:pt x="0" y="0"/>
                  </a:lnTo>
                  <a:lnTo>
                    <a:pt x="0" y="3405051"/>
                  </a:lnTo>
                  <a:lnTo>
                    <a:pt x="2717075" y="3405051"/>
                  </a:lnTo>
                  <a:lnTo>
                    <a:pt x="3500847" y="4188823"/>
                  </a:lnTo>
                  <a:lnTo>
                    <a:pt x="3518263" y="4188823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</p:spPr>
          <p:txBody>
            <a:bodyPr lIns="612000" tIns="180000" rIns="324000" bIns="0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" name="KSO_Shape"/>
            <p:cNvSpPr/>
            <p:nvPr userDrawn="1"/>
          </p:nvSpPr>
          <p:spPr bwMode="auto">
            <a:xfrm>
              <a:off x="5156073" y="3364823"/>
              <a:ext cx="2281532" cy="2357323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2031080" y="1606420"/>
            <a:ext cx="4930862" cy="1635740"/>
          </a:xfrm>
        </p:spPr>
        <p:txBody>
          <a:bodyPr>
            <a:noAutofit/>
          </a:bodyPr>
          <a:lstStyle>
            <a:lvl1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8DBDD-DE5F-47F8-962B-9EF3248BAE3C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067A0-307E-4677-8718-7C9CCEA605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7505" indent="-357505">
              <a:buSzPct val="100000"/>
              <a:buFont typeface="Wingdings" panose="05000000000000000000" pitchFamily="2" charset="2"/>
              <a:buChar char="±"/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BC2BF-9C7B-4243-9D17-AB22F507523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76" y="2039231"/>
            <a:ext cx="6996110" cy="717845"/>
          </a:xfrm>
        </p:spPr>
        <p:txBody>
          <a:bodyPr anchor="b"/>
          <a:lstStyle>
            <a:lvl1pPr>
              <a:defRPr sz="4000" b="0">
                <a:solidFill>
                  <a:schemeClr val="accent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76" y="2901416"/>
            <a:ext cx="6996110" cy="46369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9DD58-0FF0-4A74-A614-C6D1F985798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45976-D550-418D-88B8-BA334A9B060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A4D11-4331-4248-ADD6-BFCDBA492A1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08242-1190-4B96-84BD-53CA21122722}" type="slidenum">
              <a:rPr lang="zh-CN" altLang="zh-CN"/>
            </a:fld>
            <a:endParaRPr lang="zh-CN" altLang="zh-CN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3D4BE-DF63-45E3-A6BB-ACAD7CC478B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F1091-D2D7-439D-B982-EEE65393BC1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2E7AF-355F-4F19-9ADE-FF62841029A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wave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A6A6A6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449D697-8FBB-4427-8053-082CCAF18AE4}" type="slidenum">
              <a:rPr lang="zh-CN" altLang="zh-CN"/>
            </a:fld>
            <a:endParaRPr lang="zh-CN" altLang="zh-CN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38263"/>
            <a:ext cx="805815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606426" y="707231"/>
            <a:ext cx="8080375" cy="510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31" name="Forme libre 6"/>
          <p:cNvSpPr/>
          <p:nvPr/>
        </p:nvSpPr>
        <p:spPr bwMode="auto">
          <a:xfrm>
            <a:off x="-9525" y="-5953"/>
            <a:ext cx="9163050" cy="781051"/>
          </a:xfrm>
          <a:custGeom>
            <a:avLst/>
            <a:gdLst>
              <a:gd name="T0" fmla="*/ 2147483646 w 5772"/>
              <a:gd name="T1" fmla="*/ 2147483646 h 656"/>
              <a:gd name="T2" fmla="*/ 2147483646 w 5772"/>
              <a:gd name="T3" fmla="*/ 0 h 656"/>
              <a:gd name="T4" fmla="*/ 2147483646 w 5772"/>
              <a:gd name="T5" fmla="*/ 2147483646 h 656"/>
              <a:gd name="T6" fmla="*/ 2147483646 w 5772"/>
              <a:gd name="T7" fmla="*/ 2147483646 h 656"/>
              <a:gd name="T8" fmla="*/ 2147483646 w 5772"/>
              <a:gd name="T9" fmla="*/ 2147483646 h 656"/>
              <a:gd name="T10" fmla="*/ 2147483646 w 5772"/>
              <a:gd name="T11" fmla="*/ 2147483646 h 656"/>
              <a:gd name="T12" fmla="*/ 2147483646 w 5772"/>
              <a:gd name="T13" fmla="*/ 2147483646 h 656"/>
              <a:gd name="T14" fmla="*/ 0 w 5772"/>
              <a:gd name="T15" fmla="*/ 2147483646 h 656"/>
              <a:gd name="T16" fmla="*/ 2147483646 w 5772"/>
              <a:gd name="T17" fmla="*/ 2147483646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BF7825">
                  <a:alpha val="45000"/>
                </a:srgbClr>
              </a:gs>
              <a:gs pos="100000">
                <a:srgbClr val="FFC400">
                  <a:alpha val="54999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3" name="Forme libre 7"/>
          <p:cNvSpPr/>
          <p:nvPr/>
        </p:nvSpPr>
        <p:spPr bwMode="auto">
          <a:xfrm>
            <a:off x="4381500" y="-5953"/>
            <a:ext cx="4762500" cy="4786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7BC29">
                  <a:shade val="50000"/>
                  <a:alpha val="30000"/>
                  <a:satMod val="130000"/>
                </a:srgbClr>
              </a:gs>
              <a:gs pos="80000">
                <a:srgbClr val="F3A447">
                  <a:shade val="75000"/>
                  <a:alpha val="45000"/>
                  <a:satMod val="140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kern="0" smtClean="0">
              <a:solidFill>
                <a:prstClr val="black"/>
              </a:solidFill>
              <a:latin typeface="Constantia" panose="02030602050306030303" pitchFamily="18" charset="0"/>
            </a:endParaRPr>
          </a:p>
        </p:txBody>
      </p:sp>
      <p:grpSp>
        <p:nvGrpSpPr>
          <p:cNvPr id="1035" name="Groupe 1"/>
          <p:cNvGrpSpPr/>
          <p:nvPr/>
        </p:nvGrpSpPr>
        <p:grpSpPr bwMode="auto">
          <a:xfrm>
            <a:off x="-19050" y="152400"/>
            <a:ext cx="9180513" cy="485775"/>
            <a:chOff x="-19045" y="216550"/>
            <a:chExt cx="9180548" cy="649224"/>
          </a:xfrm>
        </p:grpSpPr>
        <p:sp>
          <p:nvSpPr>
            <p:cNvPr id="55" name="Forme libre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rgbClr val="E7BC29">
                      <a:shade val="75000"/>
                    </a:srgbClr>
                  </a:gs>
                  <a:gs pos="86000">
                    <a:sysClr val="windowText" lastClr="000000">
                      <a:alpha val="29000"/>
                    </a:sysClr>
                  </a:gs>
                  <a:gs pos="16000">
                    <a:srgbClr val="F3A447">
                      <a:shade val="75000"/>
                      <a:alpha val="5600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altLang="zh-CN" kern="0">
                <a:solidFill>
                  <a:prstClr val="black"/>
                </a:solidFill>
                <a:latin typeface="Constantia" panose="02030602050306030303" pitchFamily="18" charset="0"/>
              </a:endParaRPr>
            </a:p>
          </p:txBody>
        </p:sp>
        <p:sp>
          <p:nvSpPr>
            <p:cNvPr id="56" name="Forme libre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rgbClr val="D092A7"/>
                  </a:gs>
                  <a:gs pos="44000">
                    <a:srgbClr val="A5B592"/>
                  </a:gs>
                  <a:gs pos="33000">
                    <a:srgbClr val="F3A447">
                      <a:alpha val="5600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altLang="zh-CN" kern="0">
                <a:solidFill>
                  <a:prstClr val="black"/>
                </a:solidFill>
                <a:latin typeface="Constantia" panose="02030602050306030303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357505" algn="l" rtl="0" eaLnBrk="1" fontAlgn="base" hangingPunct="1">
        <a:lnSpc>
          <a:spcPct val="90000"/>
        </a:lnSpc>
        <a:spcBef>
          <a:spcPts val="1800"/>
        </a:spcBef>
        <a:spcAft>
          <a:spcPct val="0"/>
        </a:spcAft>
        <a:buClr>
          <a:srgbClr val="6D514A"/>
        </a:buClr>
        <a:buSzPct val="90000"/>
        <a:buFont typeface="Wingdings" panose="05000000000000000000" pitchFamily="2" charset="2"/>
        <a:buChar char="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357505" indent="-35750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755650" y="444789"/>
            <a:ext cx="38163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</a:rPr>
              <a:t>Unit </a:t>
            </a:r>
            <a:r>
              <a:rPr lang="en-US" altLang="zh-CN" sz="2800" b="1" dirty="0" smtClean="0">
                <a:solidFill>
                  <a:schemeClr val="accent2"/>
                </a:solidFill>
              </a:rPr>
              <a:t>1  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Lesson </a:t>
            </a:r>
            <a:r>
              <a:rPr lang="zh-CN" altLang="en-US" sz="2800" b="1" dirty="0">
                <a:solidFill>
                  <a:schemeClr val="accent2"/>
                </a:solidFill>
              </a:rPr>
              <a:t>2</a:t>
            </a:r>
            <a:endParaRPr lang="zh-CN" altLang="en-US" sz="2800" b="1" dirty="0">
              <a:solidFill>
                <a:schemeClr val="accent2"/>
              </a:solidFill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0" y="1059582"/>
            <a:ext cx="91440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5400" b="1" dirty="0"/>
              <a:t>I  didn’t  </a:t>
            </a:r>
            <a:r>
              <a:rPr lang="en-US" altLang="zh-CN" sz="5400" b="1" dirty="0">
                <a:solidFill>
                  <a:srgbClr val="FF0000"/>
                </a:solidFill>
              </a:rPr>
              <a:t>ski</a:t>
            </a:r>
            <a:r>
              <a:rPr lang="en-US" altLang="zh-CN" sz="5400" b="1" dirty="0"/>
              <a:t>.</a:t>
            </a:r>
            <a:endParaRPr lang="en-US" altLang="zh-CN" sz="5400" b="1" dirty="0"/>
          </a:p>
        </p:txBody>
      </p:sp>
      <p:sp>
        <p:nvSpPr>
          <p:cNvPr id="2052" name="AutoShape 4" descr="u=237905748,2072161535&amp;fm=90&amp;gp=0"/>
          <p:cNvSpPr>
            <a:spLocks noChangeAspect="1" noChangeArrowheads="1"/>
          </p:cNvSpPr>
          <p:nvPr/>
        </p:nvSpPr>
        <p:spPr bwMode="auto">
          <a:xfrm>
            <a:off x="4419600" y="2457450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600"/>
          </a:p>
        </p:txBody>
      </p:sp>
      <p:pic>
        <p:nvPicPr>
          <p:cNvPr id="2053" name="Picture 5" descr="t01860c9d687d4a485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00320" y="2067694"/>
            <a:ext cx="434336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360" y="2565723"/>
            <a:ext cx="91523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Read in roles.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sp>
        <p:nvSpPr>
          <p:cNvPr id="11267" name="文本框 2"/>
          <p:cNvSpPr txBox="1">
            <a:spLocks noChangeArrowheads="1"/>
          </p:cNvSpPr>
          <p:nvPr/>
        </p:nvSpPr>
        <p:spPr bwMode="auto">
          <a:xfrm>
            <a:off x="395288" y="3381376"/>
            <a:ext cx="48244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6000"/>
              <a:t>（</a:t>
            </a:r>
            <a:r>
              <a:rPr lang="zh-CN" altLang="en-US" sz="4800"/>
              <a:t>分角色朗读</a:t>
            </a:r>
            <a:r>
              <a:rPr lang="zh-CN" altLang="en-US" sz="6000"/>
              <a:t>）</a:t>
            </a:r>
            <a:endParaRPr lang="zh-CN" altLang="en-US" sz="6000"/>
          </a:p>
        </p:txBody>
      </p:sp>
      <p:sp>
        <p:nvSpPr>
          <p:cNvPr id="8" name="矩形 7"/>
          <p:cNvSpPr/>
          <p:nvPr/>
        </p:nvSpPr>
        <p:spPr>
          <a:xfrm>
            <a:off x="827584" y="866469"/>
            <a:ext cx="816374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Practise</a:t>
            </a:r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in pairs.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269" name="文本框 8"/>
          <p:cNvSpPr txBox="1">
            <a:spLocks noChangeArrowheads="1"/>
          </p:cNvSpPr>
          <p:nvPr/>
        </p:nvSpPr>
        <p:spPr bwMode="auto">
          <a:xfrm>
            <a:off x="395288" y="1579960"/>
            <a:ext cx="48244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6000"/>
              <a:t>（</a:t>
            </a:r>
            <a:r>
              <a:rPr lang="zh-CN" altLang="en-US" sz="4800"/>
              <a:t>同桌练读</a:t>
            </a:r>
            <a:r>
              <a:rPr lang="zh-CN" altLang="en-US" sz="6000"/>
              <a:t>）</a:t>
            </a:r>
            <a:endParaRPr lang="zh-CN" altLang="en-US" sz="6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703514" y="951310"/>
            <a:ext cx="36925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6000" b="1" dirty="0"/>
              <a:t>Let’s talk</a:t>
            </a:r>
            <a:endParaRPr lang="en-US" altLang="zh-CN" sz="6000" b="1" dirty="0"/>
          </a:p>
        </p:txBody>
      </p:sp>
      <p:pic>
        <p:nvPicPr>
          <p:cNvPr id="12291" name="Picture 3" descr="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84850" y="1896666"/>
            <a:ext cx="2736850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438" y="1869282"/>
            <a:ext cx="2736850" cy="193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6238" y="1924050"/>
            <a:ext cx="2881312" cy="182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79388" y="141685"/>
            <a:ext cx="25193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800" b="1"/>
              <a:t>Let’s talk</a:t>
            </a:r>
            <a:endParaRPr lang="en-US" altLang="zh-CN" sz="2800" b="1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79388" y="2733675"/>
            <a:ext cx="5801588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 b="1" dirty="0"/>
              <a:t>A:  I went ice fishing.</a:t>
            </a:r>
            <a:endParaRPr lang="en-US" altLang="zh-CN" sz="3600" b="1" dirty="0"/>
          </a:p>
          <a:p>
            <a:endParaRPr lang="en-US" altLang="zh-CN" sz="1600" b="1" dirty="0"/>
          </a:p>
          <a:p>
            <a:r>
              <a:rPr lang="en-US" altLang="zh-CN" sz="3600" b="1" dirty="0"/>
              <a:t>B:  I didn’t  go ice fishing.</a:t>
            </a:r>
            <a:endParaRPr lang="en-US" altLang="zh-CN" sz="3600" b="1" dirty="0"/>
          </a:p>
          <a:p>
            <a:r>
              <a:rPr lang="en-US" altLang="zh-CN" sz="3600" b="1" dirty="0"/>
              <a:t>      I went skating.</a:t>
            </a:r>
            <a:endParaRPr lang="en-US" altLang="zh-CN" sz="3600" b="1" dirty="0"/>
          </a:p>
          <a:p>
            <a:endParaRPr lang="en-US" altLang="zh-CN" sz="3600" b="1" dirty="0"/>
          </a:p>
        </p:txBody>
      </p:sp>
      <p:pic>
        <p:nvPicPr>
          <p:cNvPr id="13316" name="Picture 4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151" y="38101"/>
            <a:ext cx="5851525" cy="280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266701"/>
            <a:ext cx="5524500" cy="2346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79388" y="141685"/>
            <a:ext cx="25193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800" b="1"/>
              <a:t>Let’s talk</a:t>
            </a:r>
            <a:endParaRPr lang="en-US" altLang="zh-CN" sz="2800" b="1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3851" y="2487216"/>
            <a:ext cx="5824030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4000" b="1" dirty="0"/>
              <a:t>A: I went  to skate .</a:t>
            </a:r>
            <a:endParaRPr lang="en-US" altLang="zh-CN" sz="4000" b="1" dirty="0"/>
          </a:p>
          <a:p>
            <a:endParaRPr lang="en-US" altLang="zh-CN" sz="1600" b="1" dirty="0"/>
          </a:p>
          <a:p>
            <a:r>
              <a:rPr lang="en-US" altLang="zh-CN" sz="4000" b="1" dirty="0"/>
              <a:t>B: I didn’t  ski.</a:t>
            </a:r>
            <a:endParaRPr lang="en-US" altLang="zh-CN" sz="4000" b="1" dirty="0"/>
          </a:p>
          <a:p>
            <a:r>
              <a:rPr lang="en-US" altLang="zh-CN" sz="4000" b="1" dirty="0"/>
              <a:t>     I went dog sledding.</a:t>
            </a:r>
            <a:endParaRPr lang="en-US" altLang="zh-CN" sz="4000" b="1" dirty="0"/>
          </a:p>
          <a:p>
            <a:endParaRPr lang="en-US" altLang="zh-CN" sz="4000" b="1" dirty="0"/>
          </a:p>
        </p:txBody>
      </p:sp>
      <p:pic>
        <p:nvPicPr>
          <p:cNvPr id="14340" name="Picture 4" descr="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150" y="27385"/>
            <a:ext cx="57610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79388" y="141685"/>
            <a:ext cx="25193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800" b="1"/>
              <a:t>Let’s talk</a:t>
            </a:r>
            <a:endParaRPr lang="en-US" altLang="zh-CN" sz="2800" b="1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938" y="2571750"/>
            <a:ext cx="6815071" cy="2831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4000" b="1" dirty="0"/>
              <a:t>A: I went to the library.</a:t>
            </a:r>
            <a:endParaRPr lang="en-US" altLang="zh-CN" sz="4000" b="1" dirty="0"/>
          </a:p>
          <a:p>
            <a:endParaRPr lang="en-US" altLang="zh-CN" b="1" dirty="0"/>
          </a:p>
          <a:p>
            <a:r>
              <a:rPr lang="en-US" altLang="zh-CN" sz="4000" b="1" dirty="0"/>
              <a:t>B: I didn’t  go to the library.</a:t>
            </a:r>
            <a:endParaRPr lang="en-US" altLang="zh-CN" sz="4000" b="1" dirty="0"/>
          </a:p>
          <a:p>
            <a:r>
              <a:rPr lang="en-US" altLang="zh-CN" sz="4000" b="1" dirty="0"/>
              <a:t>     I played ice hockey.</a:t>
            </a:r>
            <a:endParaRPr lang="en-US" altLang="zh-CN" sz="4000" b="1" dirty="0"/>
          </a:p>
          <a:p>
            <a:endParaRPr lang="en-US" altLang="zh-CN" sz="4000" b="1" dirty="0"/>
          </a:p>
        </p:txBody>
      </p:sp>
      <p:pic>
        <p:nvPicPr>
          <p:cNvPr id="15364" name="Picture 4" descr="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150" y="21431"/>
            <a:ext cx="5689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407988" y="33755"/>
            <a:ext cx="8712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200" dirty="0"/>
              <a:t>In the holidays, …_______.</a:t>
            </a:r>
            <a:endParaRPr lang="en-US" altLang="zh-CN" sz="3200" dirty="0"/>
          </a:p>
          <a:p>
            <a:r>
              <a:rPr lang="en-US" altLang="zh-CN" sz="3200" dirty="0"/>
              <a:t>She / He didn’t __________.</a:t>
            </a:r>
            <a:endParaRPr lang="en-US" altLang="zh-CN" sz="3200" dirty="0"/>
          </a:p>
          <a:p>
            <a:r>
              <a:rPr lang="en-US" altLang="zh-CN" sz="3200" dirty="0"/>
              <a:t>She / He _______________.</a:t>
            </a:r>
            <a:endParaRPr lang="zh-CN" altLang="en-US" sz="3200" dirty="0"/>
          </a:p>
        </p:txBody>
      </p:sp>
      <p:pic>
        <p:nvPicPr>
          <p:cNvPr id="16387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16501" y="3456385"/>
            <a:ext cx="2549525" cy="1352550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89514" y="1700213"/>
            <a:ext cx="2370137" cy="1333500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图片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1226" y="3456385"/>
            <a:ext cx="2682875" cy="1310878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图片 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2488" y="1741885"/>
            <a:ext cx="2741612" cy="1296590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1" name="文本框 1"/>
          <p:cNvSpPr txBox="1">
            <a:spLocks noChangeArrowheads="1"/>
          </p:cNvSpPr>
          <p:nvPr/>
        </p:nvSpPr>
        <p:spPr bwMode="auto">
          <a:xfrm>
            <a:off x="1214439" y="2980135"/>
            <a:ext cx="2016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>
                <a:solidFill>
                  <a:srgbClr val="FF0000"/>
                </a:solidFill>
              </a:rPr>
              <a:t>go to ski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6392" name="文本框 7"/>
          <p:cNvSpPr txBox="1">
            <a:spLocks noChangeArrowheads="1"/>
          </p:cNvSpPr>
          <p:nvPr/>
        </p:nvSpPr>
        <p:spPr bwMode="auto">
          <a:xfrm>
            <a:off x="4686300" y="2971800"/>
            <a:ext cx="3589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>
                <a:solidFill>
                  <a:srgbClr val="FF0000"/>
                </a:solidFill>
              </a:rPr>
              <a:t>visit my friends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6393" name="文本框 8"/>
          <p:cNvSpPr txBox="1">
            <a:spLocks noChangeArrowheads="1"/>
          </p:cNvSpPr>
          <p:nvPr/>
        </p:nvSpPr>
        <p:spPr bwMode="auto">
          <a:xfrm>
            <a:off x="468313" y="4658916"/>
            <a:ext cx="4032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>
                <a:solidFill>
                  <a:srgbClr val="FF0000"/>
                </a:solidFill>
              </a:rPr>
              <a:t>take the pictures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6394" name="文本框 9"/>
          <p:cNvSpPr txBox="1">
            <a:spLocks noChangeArrowheads="1"/>
          </p:cNvSpPr>
          <p:nvPr/>
        </p:nvSpPr>
        <p:spPr bwMode="auto">
          <a:xfrm>
            <a:off x="5283200" y="4694635"/>
            <a:ext cx="2457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>
                <a:solidFill>
                  <a:srgbClr val="FF0000"/>
                </a:solidFill>
              </a:rPr>
              <a:t>go skating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14758" y="905688"/>
            <a:ext cx="882173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3600" b="1" dirty="0">
                <a:latin typeface="Times New Roman" panose="02020603050405020304" pitchFamily="18" charset="0"/>
              </a:rPr>
              <a:t>1. Li Ming learned _______________.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2. Wang Hong _______ to Hainan.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3. Did Wang Hong _______ in the sea? 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    Yes, she did. She______ a good time.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4</a:t>
            </a:r>
            <a:r>
              <a:rPr lang="zh-CN" altLang="en-US" sz="3600" b="1" dirty="0">
                <a:latin typeface="Times New Roman" panose="02020603050405020304" pitchFamily="18" charset="0"/>
              </a:rPr>
              <a:t>. Peter _______ back to Canada. 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    He _______ his friends and ______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many   pictures.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96875" y="267691"/>
            <a:ext cx="4248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zh-CN" sz="36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Fill in the </a:t>
            </a:r>
            <a:r>
              <a:rPr lang="en-US" altLang="zh-CN" sz="36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blanks</a:t>
            </a:r>
            <a:r>
              <a:rPr lang="zh-CN" altLang="zh-CN" sz="36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. </a:t>
            </a:r>
            <a:endParaRPr lang="zh-CN" altLang="zh-CN" sz="3600" b="1" dirty="0">
              <a:solidFill>
                <a:srgbClr val="66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139058" y="914022"/>
            <a:ext cx="34496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Beijing Opera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519933" y="1392653"/>
            <a:ext cx="34496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281933" y="1917719"/>
            <a:ext cx="17287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swim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4207321" y="2465407"/>
            <a:ext cx="16557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had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221358" y="2972613"/>
            <a:ext cx="34496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546672" y="3508394"/>
            <a:ext cx="34512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visited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6153596" y="3523872"/>
            <a:ext cx="1727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took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utoUpdateAnimBg="0"/>
      <p:bldP spid="5125" grpId="0" bldLvl="0" autoUpdateAnimBg="0"/>
      <p:bldP spid="5126" grpId="0" bldLvl="0" autoUpdateAnimBg="0"/>
      <p:bldP spid="5127" grpId="0" bldLvl="0" autoUpdateAnimBg="0"/>
      <p:bldP spid="5128" grpId="0" bldLvl="0" autoUpdateAnimBg="0"/>
      <p:bldP spid="5129" grpId="0" bldLvl="0" autoUpdateAnimBg="0"/>
      <p:bldP spid="5130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21119312">
            <a:off x="5000625" y="2814638"/>
            <a:ext cx="360045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83201">
            <a:off x="611188" y="2733675"/>
            <a:ext cx="3097212" cy="22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695712">
            <a:off x="5154614" y="254794"/>
            <a:ext cx="35274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838940">
            <a:off x="496889" y="291704"/>
            <a:ext cx="3455987" cy="1996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11188" y="681037"/>
            <a:ext cx="4411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>
                <a:solidFill>
                  <a:srgbClr val="FF0000"/>
                </a:solidFill>
              </a:rPr>
              <a:t>1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7885113" y="519112"/>
            <a:ext cx="4411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>
                <a:solidFill>
                  <a:srgbClr val="FF0000"/>
                </a:solidFill>
              </a:rPr>
              <a:t>2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116014" y="2787253"/>
            <a:ext cx="4524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>
                <a:solidFill>
                  <a:srgbClr val="FF0000"/>
                </a:solidFill>
              </a:rPr>
              <a:t>3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7812089" y="2680097"/>
            <a:ext cx="4524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>
                <a:solidFill>
                  <a:srgbClr val="FF0000"/>
                </a:solidFill>
              </a:rPr>
              <a:t>4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2700338" y="2140744"/>
            <a:ext cx="348204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4400" dirty="0">
                <a:solidFill>
                  <a:srgbClr val="FF0000"/>
                </a:solidFill>
              </a:rPr>
              <a:t>So</a:t>
            </a:r>
            <a:r>
              <a:rPr lang="en-US" altLang="zh-CN" sz="4400" dirty="0"/>
              <a:t> beautiful !</a:t>
            </a:r>
            <a:endParaRPr lang="en-US" altLang="zh-CN" sz="4400" dirty="0"/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1" y="0"/>
            <a:ext cx="41052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</a:rPr>
              <a:t>Watch</a:t>
            </a:r>
            <a:r>
              <a:rPr lang="zh-CN" altLang="en-US" sz="2800" b="1" dirty="0">
                <a:solidFill>
                  <a:schemeClr val="accent2"/>
                </a:solidFill>
              </a:rPr>
              <a:t> and answer</a:t>
            </a:r>
            <a:endParaRPr lang="zh-CN" altLang="en-US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21119312">
            <a:off x="5000625" y="2814638"/>
            <a:ext cx="360045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83201">
            <a:off x="233363" y="2817019"/>
            <a:ext cx="3097212" cy="22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695712">
            <a:off x="5037139" y="47625"/>
            <a:ext cx="35274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838940">
            <a:off x="180975" y="104775"/>
            <a:ext cx="3455988" cy="1996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611188" y="681037"/>
            <a:ext cx="4411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>
                <a:solidFill>
                  <a:srgbClr val="FF0000"/>
                </a:solidFill>
              </a:rPr>
              <a:t>1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7885113" y="519112"/>
            <a:ext cx="4411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>
                <a:solidFill>
                  <a:srgbClr val="FF0000"/>
                </a:solidFill>
              </a:rPr>
              <a:t>2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116014" y="2787253"/>
            <a:ext cx="4524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>
                <a:solidFill>
                  <a:srgbClr val="FF0000"/>
                </a:solidFill>
              </a:rPr>
              <a:t>3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7812089" y="2680097"/>
            <a:ext cx="4524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>
                <a:solidFill>
                  <a:srgbClr val="FF0000"/>
                </a:solidFill>
              </a:rPr>
              <a:t>4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2700338" y="2140744"/>
            <a:ext cx="348204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4400">
                <a:solidFill>
                  <a:srgbClr val="FF0000"/>
                </a:solidFill>
              </a:rPr>
              <a:t>So</a:t>
            </a:r>
            <a:r>
              <a:rPr lang="en-US" altLang="zh-CN" sz="4400"/>
              <a:t> beautiful !</a:t>
            </a:r>
            <a:endParaRPr lang="en-US" altLang="zh-CN" sz="4400"/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" y="0"/>
            <a:ext cx="41052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</a:rPr>
              <a:t>Watch</a:t>
            </a:r>
            <a:r>
              <a:rPr lang="zh-CN" altLang="en-US" sz="2800" b="1">
                <a:solidFill>
                  <a:schemeClr val="accent2"/>
                </a:solidFill>
              </a:rPr>
              <a:t> and answer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835150" y="2085976"/>
            <a:ext cx="582723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4400" b="1" i="1" dirty="0">
                <a:latin typeface="Times New Roman" panose="02020603050405020304" pitchFamily="18" charset="0"/>
              </a:rPr>
              <a:t>I took </a:t>
            </a:r>
            <a:r>
              <a:rPr lang="en-US" altLang="zh-CN" sz="4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them</a:t>
            </a:r>
            <a:r>
              <a:rPr lang="en-US" altLang="zh-CN" sz="4400" b="1" i="1" dirty="0">
                <a:latin typeface="Times New Roman" panose="02020603050405020304" pitchFamily="18" charset="0"/>
              </a:rPr>
              <a:t> in </a:t>
            </a:r>
            <a:r>
              <a:rPr lang="en-US" altLang="zh-CN" sz="4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Ottawa</a:t>
            </a:r>
            <a:r>
              <a:rPr lang="en-US" altLang="zh-CN" sz="3600" b="1" i="1" dirty="0">
                <a:latin typeface="Times New Roman" panose="02020603050405020304" pitchFamily="18" charset="0"/>
              </a:rPr>
              <a:t>.</a:t>
            </a:r>
            <a:endParaRPr lang="en-US" altLang="zh-CN" sz="3600" b="1" i="1" dirty="0">
              <a:latin typeface="Times New Roman" panose="02020603050405020304" pitchFamily="18" charset="0"/>
            </a:endParaRPr>
          </a:p>
          <a:p>
            <a:r>
              <a:rPr lang="en-US" altLang="zh-CN" sz="3600" dirty="0"/>
              <a:t>            (</a:t>
            </a:r>
            <a:r>
              <a:rPr lang="zh-CN" altLang="en-US" sz="3600" dirty="0"/>
              <a:t>它们）  （渥太华）</a:t>
            </a:r>
            <a:endParaRPr lang="zh-CN" altLang="en-US" sz="3600" dirty="0"/>
          </a:p>
        </p:txBody>
      </p:sp>
      <p:pic>
        <p:nvPicPr>
          <p:cNvPr id="14" name="Picture 12" descr="2VZ~(0VD97B([137%CXRRJQ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BE6BF"/>
              </a:clrFrom>
              <a:clrTo>
                <a:srgbClr val="FBE6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3150" y="2171700"/>
            <a:ext cx="623888" cy="5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>
            <a:spLocks noChangeArrowheads="1"/>
          </p:cNvSpPr>
          <p:nvPr/>
        </p:nvSpPr>
        <p:spPr bwMode="auto">
          <a:xfrm>
            <a:off x="1835150" y="2049067"/>
            <a:ext cx="5329238" cy="631031"/>
          </a:xfrm>
          <a:prstGeom prst="wedgeRoundRectCallout">
            <a:avLst>
              <a:gd name="adj1" fmla="val -54380"/>
              <a:gd name="adj2" fmla="val 7347"/>
              <a:gd name="adj3" fmla="val 16667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autoUpdateAnimBg="0"/>
      <p:bldP spid="6156" grpId="0" autoUpdateAnimBg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1187450" y="2895600"/>
            <a:ext cx="7848600" cy="1619250"/>
          </a:xfrm>
          <a:prstGeom prst="cloudCallout">
            <a:avLst>
              <a:gd name="adj1" fmla="val -42792"/>
              <a:gd name="adj2" fmla="val 651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 sz="3600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643439" y="86916"/>
            <a:ext cx="41052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</a:rPr>
              <a:t>Listen</a:t>
            </a:r>
            <a:r>
              <a:rPr lang="zh-CN" altLang="en-US" sz="3200" b="1" dirty="0">
                <a:solidFill>
                  <a:schemeClr val="accent2"/>
                </a:solidFill>
              </a:rPr>
              <a:t> and answer</a:t>
            </a:r>
            <a:endParaRPr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356100" y="681037"/>
            <a:ext cx="3916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What sport is this?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067175" y="1221581"/>
            <a:ext cx="47266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It’s 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ice hockey</a:t>
            </a:r>
            <a:r>
              <a:rPr lang="en-US" altLang="zh-CN" sz="3600" b="1" dirty="0">
                <a:latin typeface="Times New Roman" panose="02020603050405020304" pitchFamily="18" charset="0"/>
              </a:rPr>
              <a:t>.</a:t>
            </a:r>
            <a:r>
              <a:rPr lang="zh-CN" altLang="en-US" sz="32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（冰球）</a:t>
            </a:r>
            <a:endParaRPr lang="zh-CN" altLang="en-US" sz="3200" b="1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150" name="Group 6"/>
          <p:cNvGrpSpPr/>
          <p:nvPr/>
        </p:nvGrpSpPr>
        <p:grpSpPr bwMode="auto">
          <a:xfrm>
            <a:off x="0" y="33338"/>
            <a:ext cx="3779838" cy="2970610"/>
            <a:chOff x="0" y="0"/>
            <a:chExt cx="2381" cy="3040"/>
          </a:xfrm>
        </p:grpSpPr>
        <p:pic>
          <p:nvPicPr>
            <p:cNvPr id="6158" name="Picture 7" descr="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2381" cy="3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9" name="Text Box 8"/>
            <p:cNvSpPr txBox="1">
              <a:spLocks noChangeArrowheads="1"/>
            </p:cNvSpPr>
            <p:nvPr/>
          </p:nvSpPr>
          <p:spPr bwMode="auto">
            <a:xfrm>
              <a:off x="158" y="363"/>
              <a:ext cx="278" cy="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en-US" altLang="zh-CN" sz="3600">
                  <a:solidFill>
                    <a:srgbClr val="FF0000"/>
                  </a:solidFill>
                </a:rPr>
                <a:t>1</a:t>
              </a:r>
              <a:endParaRPr lang="en-US" altLang="zh-CN" sz="3600">
                <a:solidFill>
                  <a:srgbClr val="FF0000"/>
                </a:solidFill>
              </a:endParaRPr>
            </a:p>
          </p:txBody>
        </p:sp>
      </p:grp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4211638" y="1815703"/>
            <a:ext cx="33310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Where is Peter?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851275" y="2409825"/>
            <a:ext cx="505798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He is </a:t>
            </a:r>
            <a:r>
              <a:rPr lang="en-US" altLang="zh-CN" sz="3600" b="1" u="sng" dirty="0">
                <a:latin typeface="Times New Roman" panose="02020603050405020304" pitchFamily="18" charset="0"/>
              </a:rPr>
              <a:t>behind the tall boy</a:t>
            </a:r>
            <a:r>
              <a:rPr lang="en-US" altLang="zh-CN" sz="3600" b="1" dirty="0">
                <a:latin typeface="Times New Roman" panose="02020603050405020304" pitchFamily="18" charset="0"/>
              </a:rPr>
              <a:t>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1979614" y="3220641"/>
            <a:ext cx="67691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i="1" dirty="0">
                <a:latin typeface="Times New Roman" panose="02020603050405020304" pitchFamily="18" charset="0"/>
              </a:rPr>
              <a:t>It's </a:t>
            </a:r>
            <a:r>
              <a:rPr lang="zh-CN" altLang="en-US" sz="3600" b="1" i="1" u="sng" dirty="0">
                <a:latin typeface="Times New Roman" panose="02020603050405020304" pitchFamily="18" charset="0"/>
              </a:rPr>
              <a:t>ice hockey</a:t>
            </a:r>
            <a:r>
              <a:rPr lang="zh-CN" altLang="en-US" sz="3600" b="1" i="1" dirty="0">
                <a:latin typeface="Times New Roman" panose="02020603050405020304" pitchFamily="18" charset="0"/>
              </a:rPr>
              <a:t>, m</a:t>
            </a:r>
            <a:r>
              <a:rPr lang="en-US" altLang="zh-CN" sz="3600" b="1" i="1" dirty="0">
                <a:latin typeface="Times New Roman" panose="02020603050405020304" pitchFamily="18" charset="0"/>
              </a:rPr>
              <a:t>y </a:t>
            </a:r>
            <a:r>
              <a:rPr lang="en-US" altLang="zh-CN" sz="3600" b="1" i="1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600" b="1" i="1" dirty="0">
                <a:latin typeface="Times New Roman" panose="02020603050405020304" pitchFamily="18" charset="0"/>
              </a:rPr>
              <a:t> sport .</a:t>
            </a:r>
            <a:endParaRPr lang="en-US" altLang="zh-CN" sz="3600" b="1" i="1" dirty="0">
              <a:latin typeface="Times New Roman" panose="02020603050405020304" pitchFamily="18" charset="0"/>
            </a:endParaRPr>
          </a:p>
          <a:p>
            <a:r>
              <a:rPr lang="en-US" altLang="zh-CN" sz="3600" b="1" i="1" dirty="0">
                <a:latin typeface="Times New Roman" panose="02020603050405020304" pitchFamily="18" charset="0"/>
              </a:rPr>
              <a:t>I  </a:t>
            </a:r>
            <a:r>
              <a:rPr lang="en-US" altLang="zh-CN" sz="3600" b="1" i="1" u="sng" dirty="0">
                <a:latin typeface="Times New Roman" panose="02020603050405020304" pitchFamily="18" charset="0"/>
              </a:rPr>
              <a:t>play</a:t>
            </a:r>
            <a:r>
              <a:rPr lang="en-US" altLang="zh-CN" sz="3600" b="1" i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r>
              <a:rPr lang="en-US" altLang="zh-CN" sz="3600" b="1" i="1" dirty="0">
                <a:latin typeface="Times New Roman" panose="02020603050405020304" pitchFamily="18" charset="0"/>
              </a:rPr>
              <a:t> it with my friends.</a:t>
            </a:r>
            <a:endParaRPr lang="zh-CN" altLang="en-US" sz="3600" b="1" i="1" dirty="0">
              <a:latin typeface="Times New Roman" panose="02020603050405020304" pitchFamily="18" charset="0"/>
            </a:endParaRPr>
          </a:p>
        </p:txBody>
      </p:sp>
      <p:pic>
        <p:nvPicPr>
          <p:cNvPr id="6154" name="Picture 12" descr="2VZ~(0VD97B([137%CXRRJQ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3921919"/>
            <a:ext cx="1408113" cy="1221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1" name="Line 13"/>
          <p:cNvSpPr>
            <a:spLocks noChangeShapeType="1"/>
          </p:cNvSpPr>
          <p:nvPr/>
        </p:nvSpPr>
        <p:spPr bwMode="auto">
          <a:xfrm flipH="1" flipV="1">
            <a:off x="2339975" y="1275160"/>
            <a:ext cx="1727200" cy="1134665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7" grpId="0" autoUpdateAnimBg="0"/>
      <p:bldP spid="7178" grpId="0" autoUpdateAnimBg="0"/>
      <p:bldP spid="7179" grpId="0" autoUpdateAnimBg="0"/>
      <p:bldP spid="718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VZ~(0VD97B([137%CXRRJQ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" y="3543300"/>
            <a:ext cx="18446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Group 3"/>
          <p:cNvGrpSpPr/>
          <p:nvPr/>
        </p:nvGrpSpPr>
        <p:grpSpPr bwMode="auto">
          <a:xfrm>
            <a:off x="1" y="0"/>
            <a:ext cx="3889375" cy="2800350"/>
            <a:chOff x="0" y="0"/>
            <a:chExt cx="2450" cy="2352"/>
          </a:xfrm>
        </p:grpSpPr>
        <p:pic>
          <p:nvPicPr>
            <p:cNvPr id="7180" name="Picture 4" descr="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450" cy="2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1" name="Text Box 5"/>
            <p:cNvSpPr txBox="1">
              <a:spLocks noChangeArrowheads="1"/>
            </p:cNvSpPr>
            <p:nvPr/>
          </p:nvSpPr>
          <p:spPr bwMode="auto">
            <a:xfrm>
              <a:off x="46" y="136"/>
              <a:ext cx="278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en-US" altLang="zh-CN" sz="3600">
                  <a:solidFill>
                    <a:srgbClr val="FF0000"/>
                  </a:solidFill>
                </a:rPr>
                <a:t>2</a:t>
              </a:r>
              <a:endParaRPr lang="en-US" altLang="zh-CN" sz="3600">
                <a:solidFill>
                  <a:srgbClr val="FF0000"/>
                </a:solidFill>
              </a:endParaRPr>
            </a:p>
          </p:txBody>
        </p:sp>
      </p:grp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4211638" y="519112"/>
            <a:ext cx="39164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What sport is this?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787900" y="1168003"/>
            <a:ext cx="409811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It’s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skiing</a:t>
            </a:r>
            <a:r>
              <a:rPr lang="en-US" altLang="zh-CN" sz="3600" b="1">
                <a:latin typeface="Times New Roman" panose="02020603050405020304" pitchFamily="18" charset="0"/>
              </a:rPr>
              <a:t>.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（滑雪）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427538" y="1762125"/>
            <a:ext cx="297196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Did Peter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ski</a:t>
            </a:r>
            <a:r>
              <a:rPr lang="en-US" altLang="zh-CN" sz="3600" b="1">
                <a:latin typeface="Times New Roman" panose="02020603050405020304" pitchFamily="18" charset="0"/>
              </a:rPr>
              <a:t>?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572000" y="2356247"/>
            <a:ext cx="28777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No, he didn’t.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auto">
          <a:xfrm>
            <a:off x="2195514" y="2842022"/>
            <a:ext cx="6840537" cy="1728788"/>
          </a:xfrm>
          <a:prstGeom prst="cloudCallout">
            <a:avLst>
              <a:gd name="adj1" fmla="val -60972"/>
              <a:gd name="adj2" fmla="val 4625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 sz="3600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3132138" y="3112294"/>
            <a:ext cx="478849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3600" b="1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I didn't </a:t>
            </a:r>
            <a:r>
              <a:rPr lang="zh-CN" altLang="en-US" sz="3600" b="1" i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</a:t>
            </a:r>
            <a:r>
              <a:rPr lang="zh-CN" altLang="en-US" sz="3600" b="1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600" b="1" i="1" u="sng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b="1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3600" b="1" i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r>
              <a:rPr lang="en-US" altLang="zh-CN" sz="3600" b="1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 pictures for them.</a:t>
            </a:r>
            <a:endParaRPr lang="en-US" altLang="zh-CN" sz="3600" b="1" i="1" u="sng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zh-CN" altLang="en-US" sz="3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的过去式）</a:t>
            </a:r>
            <a:endParaRPr lang="zh-CN" altLang="en-US" sz="36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8" name="Text Box 12"/>
          <p:cNvSpPr txBox="1">
            <a:spLocks noChangeArrowheads="1"/>
          </p:cNvSpPr>
          <p:nvPr/>
        </p:nvSpPr>
        <p:spPr bwMode="auto">
          <a:xfrm>
            <a:off x="4932364" y="0"/>
            <a:ext cx="41052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</a:rPr>
              <a:t>Listen</a:t>
            </a:r>
            <a:r>
              <a:rPr lang="zh-CN" altLang="en-US" sz="3200" b="1">
                <a:solidFill>
                  <a:schemeClr val="accent2"/>
                </a:solidFill>
              </a:rPr>
              <a:t> and answer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autoUpdateAnimBg="0"/>
      <p:bldP spid="9226" grpId="0" bldLvl="0" animBg="1" autoUpdateAnimBg="0"/>
      <p:bldP spid="922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2VZ~(0VD97B([137%CXRRJQ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3759994"/>
            <a:ext cx="1830388" cy="127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Group 3"/>
          <p:cNvGrpSpPr/>
          <p:nvPr/>
        </p:nvGrpSpPr>
        <p:grpSpPr bwMode="auto">
          <a:xfrm>
            <a:off x="250825" y="303610"/>
            <a:ext cx="3094038" cy="3411140"/>
            <a:chOff x="0" y="0"/>
            <a:chExt cx="1949" cy="2865"/>
          </a:xfrm>
        </p:grpSpPr>
        <p:pic>
          <p:nvPicPr>
            <p:cNvPr id="8202" name="Picture 4" descr="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949" cy="2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3" name="Text Box 5"/>
            <p:cNvSpPr txBox="1">
              <a:spLocks noChangeArrowheads="1"/>
            </p:cNvSpPr>
            <p:nvPr/>
          </p:nvSpPr>
          <p:spPr bwMode="auto">
            <a:xfrm>
              <a:off x="137" y="91"/>
              <a:ext cx="278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en-US" altLang="zh-CN" sz="3600">
                  <a:solidFill>
                    <a:srgbClr val="FF0000"/>
                  </a:solidFill>
                </a:rPr>
                <a:t>3</a:t>
              </a:r>
              <a:endParaRPr lang="en-US" altLang="zh-CN" sz="3600">
                <a:solidFill>
                  <a:srgbClr val="FF0000"/>
                </a:solidFill>
              </a:endParaRPr>
            </a:p>
          </p:txBody>
        </p:sp>
      </p:grp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851276" y="915592"/>
            <a:ext cx="43364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4000" b="1" dirty="0">
                <a:latin typeface="Times New Roman" panose="02020603050405020304" pitchFamily="18" charset="0"/>
              </a:rPr>
              <a:t>What sport is this?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924300" y="1600200"/>
            <a:ext cx="409599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4000" b="1">
                <a:latin typeface="Times New Roman" panose="02020603050405020304" pitchFamily="18" charset="0"/>
              </a:rPr>
              <a:t>It’s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dog sledding</a:t>
            </a:r>
            <a:r>
              <a:rPr lang="en-US" altLang="zh-CN" sz="4000" b="1">
                <a:latin typeface="Times New Roman" panose="02020603050405020304" pitchFamily="18" charset="0"/>
              </a:rPr>
              <a:t>.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rgbClr val="3366FF"/>
                </a:solidFill>
                <a:latin typeface="Times New Roman" panose="02020603050405020304" pitchFamily="18" charset="0"/>
              </a:rPr>
              <a:t>      （狗拉雪橇运动）</a:t>
            </a:r>
            <a:endParaRPr lang="zh-CN" altLang="en-US" sz="32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3492501" y="2518172"/>
            <a:ext cx="5795963" cy="1889522"/>
          </a:xfrm>
          <a:prstGeom prst="cloudCallout">
            <a:avLst>
              <a:gd name="adj1" fmla="val -78676"/>
              <a:gd name="adj2" fmla="val 4571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 sz="3600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4140200" y="2895600"/>
            <a:ext cx="430438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4000" b="1" i="1" u="sng">
                <a:latin typeface="Times New Roman" panose="02020603050405020304" pitchFamily="18" charset="0"/>
              </a:rPr>
              <a:t>I went </a:t>
            </a:r>
            <a:r>
              <a:rPr lang="en-US" altLang="zh-CN" sz="4000" b="1" i="1" u="sng">
                <a:solidFill>
                  <a:srgbClr val="FF0000"/>
                </a:solidFill>
                <a:latin typeface="Times New Roman" panose="02020603050405020304" pitchFamily="18" charset="0"/>
              </a:rPr>
              <a:t>dog sledding</a:t>
            </a:r>
            <a:endParaRPr lang="en-US" altLang="zh-CN" sz="4000" b="1" i="1" u="sng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000" b="1" i="1" u="sng">
                <a:latin typeface="Times New Roman" panose="02020603050405020304" pitchFamily="18" charset="0"/>
              </a:rPr>
              <a:t> with my dad.</a:t>
            </a:r>
            <a:endParaRPr lang="en-US" altLang="zh-CN" sz="4000" b="1" i="1" u="sng">
              <a:latin typeface="Times New Roman" panose="02020603050405020304" pitchFamily="18" charset="0"/>
            </a:endParaRPr>
          </a:p>
        </p:txBody>
      </p:sp>
      <p:sp>
        <p:nvSpPr>
          <p:cNvPr id="8200" name="Text Box 10"/>
          <p:cNvSpPr txBox="1">
            <a:spLocks noChangeArrowheads="1"/>
          </p:cNvSpPr>
          <p:nvPr/>
        </p:nvSpPr>
        <p:spPr bwMode="auto">
          <a:xfrm>
            <a:off x="4643439" y="86916"/>
            <a:ext cx="41052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</a:rPr>
              <a:t>Listen</a:t>
            </a:r>
            <a:r>
              <a:rPr lang="zh-CN" altLang="en-US" sz="3200" b="1">
                <a:solidFill>
                  <a:schemeClr val="accent2"/>
                </a:solidFill>
              </a:rPr>
              <a:t> and answer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utoUpdateAnimBg="0"/>
      <p:bldP spid="11272" grpId="0" animBg="1" autoUpdateAnimBg="0"/>
      <p:bldP spid="1127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2VZ~(0VD97B([137%CXRRJQ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975498"/>
            <a:ext cx="1346200" cy="1168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Group 3"/>
          <p:cNvGrpSpPr/>
          <p:nvPr/>
        </p:nvGrpSpPr>
        <p:grpSpPr bwMode="auto">
          <a:xfrm>
            <a:off x="0" y="0"/>
            <a:ext cx="3384550" cy="2787254"/>
            <a:chOff x="0" y="0"/>
            <a:chExt cx="1951" cy="1905"/>
          </a:xfrm>
        </p:grpSpPr>
        <p:pic>
          <p:nvPicPr>
            <p:cNvPr id="9226" name="Picture 4" descr="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951" cy="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7" name="Text Box 5"/>
            <p:cNvSpPr txBox="1">
              <a:spLocks noChangeArrowheads="1"/>
            </p:cNvSpPr>
            <p:nvPr/>
          </p:nvSpPr>
          <p:spPr bwMode="auto">
            <a:xfrm>
              <a:off x="90" y="45"/>
              <a:ext cx="25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en-US" altLang="zh-CN" sz="3600">
                  <a:solidFill>
                    <a:srgbClr val="FF0000"/>
                  </a:solidFill>
                </a:rPr>
                <a:t>4</a:t>
              </a:r>
              <a:endParaRPr lang="en-US" altLang="zh-CN" sz="3600">
                <a:solidFill>
                  <a:srgbClr val="FF0000"/>
                </a:solidFill>
              </a:endParaRPr>
            </a:p>
          </p:txBody>
        </p:sp>
      </p:grp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779839" y="681038"/>
            <a:ext cx="43364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4000" b="1">
                <a:latin typeface="Times New Roman" panose="02020603050405020304" pitchFamily="18" charset="0"/>
              </a:rPr>
              <a:t>What sport is this?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635375" y="1383507"/>
            <a:ext cx="58482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4000" b="1">
                <a:latin typeface="Times New Roman" panose="02020603050405020304" pitchFamily="18" charset="0"/>
              </a:rPr>
              <a:t>It’s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ice fishing</a:t>
            </a:r>
            <a:r>
              <a:rPr lang="en-US" altLang="zh-CN" sz="4000" b="1">
                <a:latin typeface="Times New Roman" panose="02020603050405020304" pitchFamily="18" charset="0"/>
              </a:rPr>
              <a:t>.</a:t>
            </a:r>
            <a:r>
              <a:rPr lang="zh-CN" altLang="en-US" sz="3200" b="1">
                <a:solidFill>
                  <a:srgbClr val="3366FF"/>
                </a:solidFill>
                <a:latin typeface="Times New Roman" panose="02020603050405020304" pitchFamily="18" charset="0"/>
              </a:rPr>
              <a:t>（冰钓运动）</a:t>
            </a:r>
            <a:endParaRPr lang="zh-CN" altLang="en-US" sz="32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755650" y="2733675"/>
            <a:ext cx="8388350" cy="1458516"/>
          </a:xfrm>
          <a:prstGeom prst="cloudCallout">
            <a:avLst>
              <a:gd name="adj1" fmla="val -44245"/>
              <a:gd name="adj2" fmla="val 7294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 sz="3600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376364" y="3112294"/>
            <a:ext cx="7414209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4000" b="1" i="1" u="sng">
                <a:latin typeface="Times New Roman" panose="02020603050405020304" pitchFamily="18" charset="0"/>
              </a:rPr>
              <a:t>I </a:t>
            </a:r>
            <a:r>
              <a:rPr lang="en-US" altLang="zh-CN" sz="4000" b="1" i="1" u="sng">
                <a:solidFill>
                  <a:srgbClr val="FF0000"/>
                </a:solidFill>
                <a:latin typeface="Times New Roman" panose="02020603050405020304" pitchFamily="18" charset="0"/>
              </a:rPr>
              <a:t>also</a:t>
            </a:r>
            <a:r>
              <a:rPr lang="en-US" altLang="zh-CN" sz="4000" b="1" i="1" u="sng">
                <a:latin typeface="Times New Roman" panose="02020603050405020304" pitchFamily="18" charset="0"/>
              </a:rPr>
              <a:t> went ice fishing on the </a:t>
            </a:r>
            <a:r>
              <a:rPr lang="en-US" altLang="zh-CN" sz="4000" b="1" i="1" u="sng">
                <a:solidFill>
                  <a:srgbClr val="FF0000"/>
                </a:solidFill>
                <a:latin typeface="Times New Roman" panose="02020603050405020304" pitchFamily="18" charset="0"/>
              </a:rPr>
              <a:t>lake</a:t>
            </a:r>
            <a:r>
              <a:rPr lang="en-US" altLang="zh-CN" sz="3600" b="1" i="1" u="sng">
                <a:latin typeface="Times New Roman" panose="02020603050405020304" pitchFamily="18" charset="0"/>
              </a:rPr>
              <a:t>.</a:t>
            </a:r>
            <a:endParaRPr lang="en-US" altLang="zh-CN" sz="3600" b="1" i="1" u="sng">
              <a:latin typeface="Times New Roman" panose="02020603050405020304" pitchFamily="18" charset="0"/>
            </a:endParaRPr>
          </a:p>
          <a:p>
            <a:r>
              <a:rPr lang="zh-CN" altLang="en-US" sz="2800" i="1">
                <a:solidFill>
                  <a:srgbClr val="3366FF"/>
                </a:solidFill>
                <a:latin typeface="Times New Roman" panose="02020603050405020304" pitchFamily="18" charset="0"/>
              </a:rPr>
              <a:t>                    我还去了湖上冰钓</a:t>
            </a:r>
            <a:endParaRPr lang="zh-CN" altLang="en-US" sz="2800" i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5038726" y="86916"/>
            <a:ext cx="41052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</a:rPr>
              <a:t>Listen</a:t>
            </a:r>
            <a:r>
              <a:rPr lang="zh-CN" altLang="en-US" sz="3200" b="1">
                <a:solidFill>
                  <a:schemeClr val="accent2"/>
                </a:solidFill>
              </a:rPr>
              <a:t> and answer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utoUpdateAnimBg="0"/>
      <p:bldP spid="13320" grpId="0" animBg="1" autoUpdateAnimBg="0"/>
      <p:bldP spid="1332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042988" y="1762125"/>
            <a:ext cx="72009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sz="6600" b="1">
                <a:latin typeface="Times New Roman" panose="02020603050405020304" pitchFamily="18" charset="0"/>
              </a:rPr>
              <a:t>Listen and imitate .</a:t>
            </a:r>
            <a:endParaRPr lang="en-US" altLang="zh-CN" sz="6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cb10bd43-8cc8-4a58-a9cf-21bcd6760eb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1">
      <a:dk1>
        <a:srgbClr val="292929"/>
      </a:dk1>
      <a:lt1>
        <a:sysClr val="window" lastClr="FFFFFF"/>
      </a:lt1>
      <a:dk2>
        <a:srgbClr val="292929"/>
      </a:dk2>
      <a:lt2>
        <a:srgbClr val="FFFFFF"/>
      </a:lt2>
      <a:accent1>
        <a:srgbClr val="926C62"/>
      </a:accent1>
      <a:accent2>
        <a:srgbClr val="9D8855"/>
      </a:accent2>
      <a:accent3>
        <a:srgbClr val="B07982"/>
      </a:accent3>
      <a:accent4>
        <a:srgbClr val="62A088"/>
      </a:accent4>
      <a:accent5>
        <a:srgbClr val="5F77AB"/>
      </a:accent5>
      <a:accent6>
        <a:srgbClr val="FFC000"/>
      </a:accent6>
      <a:hlink>
        <a:srgbClr val="2998E3"/>
      </a:hlink>
      <a:folHlink>
        <a:srgbClr val="A5A5A5"/>
      </a:folHlink>
    </a:clrScheme>
    <a:fontScheme name="自定义 6">
      <a:majorFont>
        <a:latin typeface="Baskerville Old Face"/>
        <a:ea typeface="华文中宋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主题34</Template>
  <TotalTime>0</TotalTime>
  <Words>1407</Words>
  <Application>WPS 演示</Application>
  <PresentationFormat>全屏显示(16:9)</PresentationFormat>
  <Paragraphs>158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Constantia</vt:lpstr>
      <vt:lpstr>黑体</vt:lpstr>
      <vt:lpstr>Calibri</vt:lpstr>
      <vt:lpstr>Arial</vt:lpstr>
      <vt:lpstr>微软雅黑</vt:lpstr>
      <vt:lpstr>Calibri</vt:lpstr>
      <vt:lpstr>Times New Roman</vt:lpstr>
      <vt:lpstr>Arial Unicode MS</vt:lpstr>
      <vt:lpstr>幼圆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2013-09-09T05:27:00Z</dcterms:created>
  <dcterms:modified xsi:type="dcterms:W3CDTF">2023-03-06T05:05:50Z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ECB6293FCB4D4859B5ACF1EDF78AD545</vt:lpwstr>
  </property>
</Properties>
</file>