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notesMasterIdLst>
    <p:notesMasterId r:id="rId7"/>
  </p:notesMasterIdLst>
  <p:sldIdLst>
    <p:sldId id="338" r:id="rId6"/>
    <p:sldId id="349" r:id="rId8"/>
    <p:sldId id="356" r:id="rId9"/>
    <p:sldId id="357" r:id="rId10"/>
    <p:sldId id="372" r:id="rId11"/>
    <p:sldId id="386" r:id="rId12"/>
    <p:sldId id="387" r:id="rId13"/>
    <p:sldId id="388" r:id="rId14"/>
    <p:sldId id="389" r:id="rId15"/>
    <p:sldId id="390" r:id="rId16"/>
    <p:sldId id="391" r:id="rId17"/>
    <p:sldId id="376" r:id="rId18"/>
    <p:sldId id="377" r:id="rId19"/>
    <p:sldId id="365" r:id="rId20"/>
    <p:sldId id="380" r:id="rId21"/>
    <p:sldId id="370" r:id="rId22"/>
    <p:sldId id="351" r:id="rId23"/>
    <p:sldId id="384" r:id="rId24"/>
    <p:sldId id="378" r:id="rId25"/>
    <p:sldId id="346" r:id="rId26"/>
    <p:sldId id="381" r:id="rId27"/>
    <p:sldId id="354" r:id="rId28"/>
    <p:sldId id="331" r:id="rId29"/>
    <p:sldId id="366" r:id="rId30"/>
    <p:sldId id="359" r:id="rId31"/>
    <p:sldId id="368" r:id="rId32"/>
    <p:sldId id="385" r:id="rId33"/>
    <p:sldId id="382" r:id="rId34"/>
    <p:sldId id="339" r:id="rId35"/>
    <p:sldId id="361" r:id="rId36"/>
    <p:sldId id="262" r:id="rId37"/>
    <p:sldId id="317" r:id="rId38"/>
    <p:sldId id="345" r:id="rId39"/>
    <p:sldId id="264" r:id="rId40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C3B9D-1D13-4F5D-BCD8-945139DBA5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EA75-0C09-4FBF-9BC1-A874B704F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439CE-6D7D-4F87-B492-392045C7149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7BD8-8529-4298-9768-519145E17C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FD1CE-9AD5-4B45-88BF-202B31EEF86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F3988-0200-4579-AA8C-D2EBEF93A2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3E47C-7B36-4EE3-A122-4A3E0323EA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104E1-0B72-4F08-ACDA-A8AB599CA7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7565A6-AE1F-44A3-9F0E-62BF3F9CA2BB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16971C-2F45-4CE0-8874-F050C8D36F4E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E91A1B-5FCE-4B1A-84D1-AD340F288C3B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7391F-B6C8-410A-8327-9DFD36024CE5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3817A-2990-49F1-B553-991ED74F2377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61EF8A-B925-4022-A239-A1D3412CACF2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EE4FA3-3012-4C12-A9D6-14DC655D1879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463356-74F5-42D3-AC0F-3A73B7EDA307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6C362-8FC4-4E84-BACC-C9453A39ADA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BCD8D-6080-4C72-A390-7D649E8057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FC029C-64C1-4AA1-A1D9-569EA2A85A9B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A43D30-D5EC-41A8-977A-C368957E4C9D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803D8B-B883-47CF-8C34-60541FCCE58D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59E063E-5FA2-4D59-92DE-F2072F627331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284C5B-8CCA-424C-9CD8-812FE5FE93A1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9FEC4BA-F3B6-44EE-9DF3-EECFEAF965FE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1D245D-E7C8-47C5-90A1-F314009FE4D8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FD78FC-8B7A-44E3-A029-EC19FF244AA6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F0A460-330F-4D26-B469-B9FC30661D18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925803-6F0C-464F-AB9B-FCD96EC5794E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45A3C-3716-4E3B-B9A8-DBE17704F4D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2589D-C717-4AB0-92DD-B223F74445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0788451-EE27-4A74-A50C-E9999AB9A129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57A72A-8426-4574-B5E3-1412C5A88D8F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E8EBF3-ED99-463B-822C-8ED19ED0EDAE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7C8FC7-C003-4AC5-8577-E4B224686D09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CAA42F-148D-41EC-8C4F-0F54D5523518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5A00CC2-688E-4176-9E2C-9692CC7AF9E9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B51E15D-1732-413B-8549-DCD3EC3BB18B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E9B7760-B65D-4D45-B180-187289BF68F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5F458EA-0D8F-47AC-91B7-FBAA12C6D450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8390E45-00D7-4B3A-8581-73A32AD4CAA7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DECF-7FDF-439B-8CAE-843BB074E22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BE8C-9FD4-4B13-AB47-34C7F2CA45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D8D6FAB-DF11-44D2-A118-2FD88036DA74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D3190E0-3621-45F6-8280-B4BB76BEB031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AE0CCC2-BDB8-41C6-AF0A-5D22E5DB950B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507F1A7-0550-438D-A05C-EFDEE55D6494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B1453B5-DEC7-4571-BB1E-425CE007FB23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5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5D7FF65-D7C9-4272-92BF-A0865F72949F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5EBE9-79DB-4FC6-89EC-1AA198B89E3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039B-C652-4190-B94A-CEB1F1DE5D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0562-1EEE-4E65-AE4D-47E43B179B2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62747-17CB-4924-B9BC-3682FF5B85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01826-6E87-47BE-9B35-BCC28F819D6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88638-456C-4F06-B151-F89433D02B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40702-5FBD-4E08-95A1-BF456D8F22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B5B9B-E538-4F20-9CF1-A5BAC085C3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4FD4F-BC4B-4192-A154-AFE3D05121C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FF5F2-0164-4C06-AF19-9A30E439FF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5F7C0B-718C-48C4-B6CC-0062165306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4C735F-8EAE-4619-9E97-A5B5FD07372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2FEE6A-2D79-4195-AE55-DB50F49C72B8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7027245-99AB-41D0-BB6F-40E1B1084AFD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89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9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9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9DB340A-F796-499B-B0F9-EAEDC7891BF4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hyperlink" Target="U2L3_1.sw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Group 27"/>
          <p:cNvGrpSpPr/>
          <p:nvPr/>
        </p:nvGrpSpPr>
        <p:grpSpPr bwMode="auto">
          <a:xfrm>
            <a:off x="0" y="0"/>
            <a:ext cx="9144000" cy="5143500"/>
            <a:chOff x="0" y="0"/>
            <a:chExt cx="5760" cy="4320"/>
          </a:xfrm>
        </p:grpSpPr>
        <p:pic>
          <p:nvPicPr>
            <p:cNvPr id="75786" name="Picture 28" descr="N237Z_YVUMS{C){KZX7Q7J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338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787" name="Picture 29" descr="@5)JO(365Z6YUT$VCY[@0)I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36"/>
              <a:ext cx="192" cy="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788" name="Picture 30" descr="1{~SW1IY1(PLJTP(C_DOW{Q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39" y="3203"/>
              <a:ext cx="521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789" name="Picture 31" descr="%}[1}WROO78E78TLR9DGP2L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06" y="4072"/>
              <a:ext cx="742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0" y="1923678"/>
            <a:ext cx="91440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latin typeface="Times New Roman" panose="02020603050405020304" pitchFamily="18" charset="0"/>
              </a:rPr>
              <a:t>They are in the zoo.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1160627" y="519113"/>
            <a:ext cx="6822753" cy="97155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</a:rPr>
              <a:t>Unit 2  Good Behaviour</a:t>
            </a:r>
            <a:endParaRPr lang="en-US" altLang="zh-CN" sz="3600" b="1" dirty="0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th?id=H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1885951"/>
            <a:ext cx="4152900" cy="206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1143000" y="457202"/>
            <a:ext cx="4419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latin typeface="Comic Sans MS" panose="030F0702030302020204" pitchFamily="66" charset="0"/>
              </a:rPr>
              <a:t>deer</a:t>
            </a:r>
            <a:endParaRPr lang="en-US" altLang="zh-CN" sz="7200" b="1" dirty="0">
              <a:latin typeface="Comic Sans MS" panose="030F0702030302020204" pitchFamily="66" charset="0"/>
            </a:endParaRPr>
          </a:p>
        </p:txBody>
      </p:sp>
      <p:pic>
        <p:nvPicPr>
          <p:cNvPr id="171012" name="Picture 4" descr="th?id=H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3000" y="1771652"/>
            <a:ext cx="35814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5257800" y="514352"/>
            <a:ext cx="31242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latin typeface="Comic Sans MS" panose="030F0702030302020204" pitchFamily="66" charset="0"/>
              </a:rPr>
              <a:t>dear</a:t>
            </a:r>
            <a:endParaRPr lang="en-US" altLang="zh-CN" sz="7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  <p:bldP spid="1710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th?id=H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3600" y="1371602"/>
            <a:ext cx="440055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2057400" y="400053"/>
            <a:ext cx="51054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latin typeface="Comic Sans MS" panose="030F0702030302020204" pitchFamily="66" charset="0"/>
              </a:rPr>
              <a:t>too much</a:t>
            </a:r>
            <a:endParaRPr lang="en-US" altLang="zh-CN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5" y="96619"/>
            <a:ext cx="4126834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Watch and choose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7042" name="TextBox 6"/>
          <p:cNvSpPr txBox="1">
            <a:spLocks noChangeArrowheads="1"/>
          </p:cNvSpPr>
          <p:nvPr/>
        </p:nvSpPr>
        <p:spPr bwMode="auto">
          <a:xfrm>
            <a:off x="1331918" y="735806"/>
            <a:ext cx="59912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animals did they see?</a:t>
            </a:r>
            <a:endParaRPr lang="zh-CN" alt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306118"/>
            <a:ext cx="698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107950" y="2085977"/>
            <a:ext cx="16906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00138" y="2427685"/>
            <a:ext cx="1447800" cy="9715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3418" y="3159920"/>
            <a:ext cx="1506537" cy="101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94191" y="2868216"/>
            <a:ext cx="1228725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deer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7048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3112294"/>
            <a:ext cx="2125662" cy="113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7" y="96619"/>
            <a:ext cx="3217547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Look and say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1918" y="681040"/>
            <a:ext cx="73437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pandas in the zoo.</a:t>
            </a:r>
            <a:endParaRPr lang="zh-CN" alt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806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1924053"/>
            <a:ext cx="5721350" cy="302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19250" y="1326359"/>
            <a:ext cx="619283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Mei is 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see them.</a:t>
            </a:r>
            <a:endParaRPr lang="zh-CN" alt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5" y="96619"/>
            <a:ext cx="313900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 and fill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9090" name="TextBox 5"/>
          <p:cNvSpPr txBox="1">
            <a:spLocks noChangeArrowheads="1"/>
          </p:cNvSpPr>
          <p:nvPr/>
        </p:nvSpPr>
        <p:spPr bwMode="auto">
          <a:xfrm>
            <a:off x="323855" y="1546624"/>
            <a:ext cx="85899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wants to ____________ with the pandas.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32005" y="2518173"/>
            <a:ext cx="4627563" cy="244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2" name="TextBox 8"/>
          <p:cNvSpPr txBox="1">
            <a:spLocks noChangeArrowheads="1"/>
          </p:cNvSpPr>
          <p:nvPr/>
        </p:nvSpPr>
        <p:spPr bwMode="auto">
          <a:xfrm>
            <a:off x="1849438" y="945358"/>
            <a:ext cx="56880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Mei want to do?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093" name="TextBox 2"/>
          <p:cNvSpPr txBox="1">
            <a:spLocks noChangeArrowheads="1"/>
          </p:cNvSpPr>
          <p:nvPr/>
        </p:nvSpPr>
        <p:spPr bwMode="auto">
          <a:xfrm>
            <a:off x="3276605" y="381000"/>
            <a:ext cx="20161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</a:rPr>
              <a:t>（自读第一段）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43230" y="1546624"/>
            <a:ext cx="28051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a picture</a:t>
            </a:r>
            <a:endParaRPr lang="zh-CN" altLang="en-US" sz="3600" b="1" i="1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6619"/>
            <a:ext cx="577594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Read, find and underline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1093" y="2772966"/>
            <a:ext cx="42195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TextBox 8"/>
          <p:cNvSpPr txBox="1">
            <a:spLocks noChangeArrowheads="1"/>
          </p:cNvSpPr>
          <p:nvPr/>
        </p:nvSpPr>
        <p:spPr bwMode="auto">
          <a:xfrm>
            <a:off x="2263775" y="734619"/>
            <a:ext cx="4305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Mei say?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16" name="TextBox 2"/>
          <p:cNvSpPr txBox="1">
            <a:spLocks noChangeArrowheads="1"/>
          </p:cNvSpPr>
          <p:nvPr/>
        </p:nvSpPr>
        <p:spPr bwMode="auto">
          <a:xfrm>
            <a:off x="5651500" y="381000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</a:rPr>
              <a:t>（读一读，找一找，划一划）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90117" name="TextBox 7"/>
          <p:cNvSpPr txBox="1">
            <a:spLocks noChangeArrowheads="1"/>
          </p:cNvSpPr>
          <p:nvPr/>
        </p:nvSpPr>
        <p:spPr bwMode="auto">
          <a:xfrm>
            <a:off x="2268538" y="1762127"/>
            <a:ext cx="46402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Ming say?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0826" y="1168006"/>
            <a:ext cx="6583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take a picture with them.</a:t>
            </a:r>
            <a:endParaRPr lang="zh-CN" altLang="en-US" sz="3600" b="1" i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19250" y="2249093"/>
            <a:ext cx="68643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OK. But don’t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 i="1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113" y="1815707"/>
            <a:ext cx="201771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13113" y="1000127"/>
            <a:ext cx="175101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48043" y="2674147"/>
            <a:ext cx="20161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3580" y="3436147"/>
            <a:ext cx="20161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64130" y="1329929"/>
            <a:ext cx="20161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（谈话，交谈）</a:t>
            </a: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05418" y="2100263"/>
            <a:ext cx="15827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（走，行走）</a:t>
            </a: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92729" y="3000375"/>
            <a:ext cx="14954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（沙克疫苗）</a:t>
            </a: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38763" y="3808810"/>
            <a:ext cx="111601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（阻止）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58888" y="1269208"/>
            <a:ext cx="12303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9388" y="1977628"/>
            <a:ext cx="4176712" cy="2376488"/>
          </a:xfrm>
          <a:prstGeom prst="round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163" name="TextBox 7"/>
          <p:cNvSpPr txBox="1">
            <a:spLocks noChangeArrowheads="1"/>
          </p:cNvSpPr>
          <p:nvPr/>
        </p:nvSpPr>
        <p:spPr bwMode="auto">
          <a:xfrm>
            <a:off x="376243" y="1275162"/>
            <a:ext cx="38877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____ to school.</a:t>
            </a:r>
            <a:endParaRPr lang="zh-CN" altLang="en-US" sz="32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19700" y="2139553"/>
            <a:ext cx="3384550" cy="2376488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08850" y="1322787"/>
            <a:ext cx="11509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30800" y="1329929"/>
            <a:ext cx="3492500" cy="892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marks the _____.</a:t>
            </a:r>
            <a:endParaRPr lang="en-US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     （标志）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96619"/>
            <a:ext cx="577594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Read, find and underline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1093" y="2772966"/>
            <a:ext cx="42195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TextBox 8"/>
          <p:cNvSpPr txBox="1">
            <a:spLocks noChangeArrowheads="1"/>
          </p:cNvSpPr>
          <p:nvPr/>
        </p:nvSpPr>
        <p:spPr bwMode="auto">
          <a:xfrm>
            <a:off x="2263775" y="734619"/>
            <a:ext cx="4305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Mei say?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88" name="TextBox 2"/>
          <p:cNvSpPr txBox="1">
            <a:spLocks noChangeArrowheads="1"/>
          </p:cNvSpPr>
          <p:nvPr/>
        </p:nvSpPr>
        <p:spPr bwMode="auto">
          <a:xfrm>
            <a:off x="5651500" y="381000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anose="020F0502020204030204" pitchFamily="34" charset="0"/>
              </a:rPr>
              <a:t>（读一读，找一找，划一划）</a:t>
            </a:r>
            <a:endParaRPr lang="zh-CN" altLang="en-US" sz="2000">
              <a:latin typeface="Calibri" panose="020F0502020204030204" pitchFamily="34" charset="0"/>
            </a:endParaRPr>
          </a:p>
        </p:txBody>
      </p:sp>
      <p:sp>
        <p:nvSpPr>
          <p:cNvPr id="93189" name="TextBox 7"/>
          <p:cNvSpPr txBox="1">
            <a:spLocks noChangeArrowheads="1"/>
          </p:cNvSpPr>
          <p:nvPr/>
        </p:nvSpPr>
        <p:spPr bwMode="auto">
          <a:xfrm>
            <a:off x="2268538" y="1762127"/>
            <a:ext cx="46402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Ming say?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90" name="TextBox 9"/>
          <p:cNvSpPr txBox="1">
            <a:spLocks noChangeArrowheads="1"/>
          </p:cNvSpPr>
          <p:nvPr/>
        </p:nvSpPr>
        <p:spPr bwMode="auto">
          <a:xfrm>
            <a:off x="1520826" y="1168006"/>
            <a:ext cx="65833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take a picture with them.</a:t>
            </a:r>
            <a:endParaRPr lang="zh-CN" altLang="en-US" sz="3600" b="1" i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91" name="TextBox 10"/>
          <p:cNvSpPr txBox="1">
            <a:spLocks noChangeArrowheads="1"/>
          </p:cNvSpPr>
          <p:nvPr/>
        </p:nvSpPr>
        <p:spPr bwMode="auto">
          <a:xfrm>
            <a:off x="1619250" y="2249093"/>
            <a:ext cx="68643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OK. But don’t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3600" b="1" i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 i="1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76605" y="411957"/>
            <a:ext cx="39592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on the grass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421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93" y="1173956"/>
            <a:ext cx="72739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TextBox 6"/>
          <p:cNvSpPr txBox="1">
            <a:spLocks noChangeArrowheads="1"/>
          </p:cNvSpPr>
          <p:nvPr/>
        </p:nvSpPr>
        <p:spPr bwMode="auto">
          <a:xfrm>
            <a:off x="1905000" y="431007"/>
            <a:ext cx="54737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_______________.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1059659"/>
            <a:ext cx="74168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wanted to go to the zoo.</a:t>
            </a:r>
            <a:endParaRPr lang="zh-CN" altLang="en-US" sz="4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630" y="106144"/>
            <a:ext cx="2263761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Recall it .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4363" y="2031208"/>
            <a:ext cx="53276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532" y="87474"/>
            <a:ext cx="309091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Look and fill</a:t>
            </a:r>
            <a:endParaRPr lang="zh-CN" altLang="en-US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24079" y="735806"/>
            <a:ext cx="525621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panda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comes to them.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87450" y="1383509"/>
            <a:ext cx="7416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Mei wants to ____ it an apple.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155" y="2139555"/>
            <a:ext cx="535146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306888" y="1329931"/>
            <a:ext cx="11287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endParaRPr lang="zh-CN" altLang="en-US" sz="36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48154" y="1826419"/>
            <a:ext cx="100806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（给）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68538" y="735808"/>
            <a:ext cx="42481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Danny say?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1030" y="2031208"/>
            <a:ext cx="535146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63763" y="1275160"/>
            <a:ext cx="46275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it, please.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260" name="TextBox 7"/>
          <p:cNvSpPr txBox="1">
            <a:spLocks noChangeArrowheads="1"/>
          </p:cNvSpPr>
          <p:nvPr/>
        </p:nvSpPr>
        <p:spPr bwMode="auto">
          <a:xfrm>
            <a:off x="157168" y="627459"/>
            <a:ext cx="20161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（自读第二段）</a:t>
            </a:r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107504" y="96619"/>
            <a:ext cx="577594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Read, find and underline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6262" name="TextBox 10"/>
          <p:cNvSpPr txBox="1">
            <a:spLocks noChangeArrowheads="1"/>
          </p:cNvSpPr>
          <p:nvPr/>
        </p:nvSpPr>
        <p:spPr bwMode="auto">
          <a:xfrm>
            <a:off x="5651500" y="381000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（读一读，找一找，划一划）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33630" y="844154"/>
            <a:ext cx="123031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282" name="TextBox 6"/>
          <p:cNvSpPr txBox="1">
            <a:spLocks noChangeArrowheads="1"/>
          </p:cNvSpPr>
          <p:nvPr/>
        </p:nvSpPr>
        <p:spPr bwMode="auto">
          <a:xfrm>
            <a:off x="971553" y="844154"/>
            <a:ext cx="7312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____ the monkeys, please!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728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0018" y="1762127"/>
            <a:ext cx="6403975" cy="291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504" y="33468"/>
            <a:ext cx="309091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Look and fill</a:t>
            </a:r>
            <a:endParaRPr lang="zh-CN" altLang="en-US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8306" name="TextBox 3"/>
          <p:cNvSpPr txBox="1">
            <a:spLocks noChangeArrowheads="1"/>
          </p:cNvSpPr>
          <p:nvPr/>
        </p:nvSpPr>
        <p:spPr bwMode="auto">
          <a:xfrm>
            <a:off x="1874838" y="844156"/>
            <a:ext cx="55435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go to see the ____.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8163" y="2247900"/>
            <a:ext cx="5160962" cy="27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79568" y="1413274"/>
            <a:ext cx="65881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Mei ____ them some _____.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400680" y="833440"/>
            <a:ext cx="11160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deer</a:t>
            </a:r>
            <a:endParaRPr lang="zh-CN" altLang="en-US" sz="36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16243" y="1413274"/>
            <a:ext cx="11763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endParaRPr lang="zh-CN" altLang="en-US" sz="36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94430" y="1383509"/>
            <a:ext cx="12239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endParaRPr lang="zh-CN" altLang="en-US" sz="36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16238" y="1839516"/>
            <a:ext cx="10080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（给）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8" grpId="0"/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Box 3"/>
          <p:cNvSpPr txBox="1">
            <a:spLocks noChangeArrowheads="1"/>
          </p:cNvSpPr>
          <p:nvPr/>
        </p:nvSpPr>
        <p:spPr bwMode="auto">
          <a:xfrm>
            <a:off x="1331918" y="890590"/>
            <a:ext cx="64801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Mei’s aunt say to her?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8163" y="2247900"/>
            <a:ext cx="5160962" cy="27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1500188"/>
            <a:ext cx="78486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feed them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my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332" name="TextBox 8"/>
          <p:cNvSpPr txBox="1">
            <a:spLocks noChangeArrowheads="1"/>
          </p:cNvSpPr>
          <p:nvPr/>
        </p:nvSpPr>
        <p:spPr bwMode="auto">
          <a:xfrm>
            <a:off x="5" y="627459"/>
            <a:ext cx="20161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（自读第三段）</a:t>
            </a: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107504" y="96619"/>
            <a:ext cx="577594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Read, find and underline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9334" name="TextBox 9"/>
          <p:cNvSpPr txBox="1">
            <a:spLocks noChangeArrowheads="1"/>
          </p:cNvSpPr>
          <p:nvPr/>
        </p:nvSpPr>
        <p:spPr bwMode="auto">
          <a:xfrm>
            <a:off x="5651500" y="381000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（读一读，找一找，划一划）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03575" y="996554"/>
            <a:ext cx="23050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354" name="TextBox 3"/>
          <p:cNvSpPr txBox="1">
            <a:spLocks noChangeArrowheads="1"/>
          </p:cNvSpPr>
          <p:nvPr/>
        </p:nvSpPr>
        <p:spPr bwMode="auto">
          <a:xfrm>
            <a:off x="1547813" y="997744"/>
            <a:ext cx="71278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_________ homework.  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0355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5643" y="1762125"/>
            <a:ext cx="4681537" cy="315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56100" y="1122760"/>
            <a:ext cx="22733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378" name="TextBox 6"/>
          <p:cNvSpPr txBox="1">
            <a:spLocks noChangeArrowheads="1"/>
          </p:cNvSpPr>
          <p:nvPr/>
        </p:nvSpPr>
        <p:spPr bwMode="auto">
          <a:xfrm>
            <a:off x="2189168" y="1137048"/>
            <a:ext cx="49752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eat _________ .  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1379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0825" y="1653779"/>
            <a:ext cx="5873750" cy="330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Box 3"/>
          <p:cNvSpPr txBox="1">
            <a:spLocks noChangeArrowheads="1"/>
          </p:cNvSpPr>
          <p:nvPr/>
        </p:nvSpPr>
        <p:spPr bwMode="auto">
          <a:xfrm>
            <a:off x="1331918" y="890590"/>
            <a:ext cx="64801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Mei’s aunt say to her?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8163" y="2247900"/>
            <a:ext cx="5160962" cy="27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TextBox 4"/>
          <p:cNvSpPr txBox="1">
            <a:spLocks noChangeArrowheads="1"/>
          </p:cNvSpPr>
          <p:nvPr/>
        </p:nvSpPr>
        <p:spPr bwMode="auto">
          <a:xfrm>
            <a:off x="827088" y="1500188"/>
            <a:ext cx="78486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feed them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my 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40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4" name="TextBox 8"/>
          <p:cNvSpPr txBox="1">
            <a:spLocks noChangeArrowheads="1"/>
          </p:cNvSpPr>
          <p:nvPr/>
        </p:nvSpPr>
        <p:spPr bwMode="auto">
          <a:xfrm>
            <a:off x="5" y="627459"/>
            <a:ext cx="20161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（自读第三段）</a:t>
            </a: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107504" y="96619"/>
            <a:ext cx="577594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Read, find and underline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2406" name="TextBox 9"/>
          <p:cNvSpPr txBox="1">
            <a:spLocks noChangeArrowheads="1"/>
          </p:cNvSpPr>
          <p:nvPr/>
        </p:nvSpPr>
        <p:spPr bwMode="auto">
          <a:xfrm>
            <a:off x="5651500" y="381000"/>
            <a:ext cx="3352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（读一读，找一找，划一划）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22643" y="1815707"/>
            <a:ext cx="20161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426" name="TextBox 4"/>
          <p:cNvSpPr txBox="1">
            <a:spLocks noChangeArrowheads="1"/>
          </p:cNvSpPr>
          <p:nvPr/>
        </p:nvSpPr>
        <p:spPr bwMode="auto">
          <a:xfrm>
            <a:off x="1547813" y="2238377"/>
            <a:ext cx="12954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13113" y="1000127"/>
            <a:ext cx="19431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48043" y="2674147"/>
            <a:ext cx="20161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19480" y="3430193"/>
            <a:ext cx="20161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916238" y="1381126"/>
            <a:ext cx="431800" cy="2594372"/>
          </a:xfrm>
          <a:prstGeom prst="leftBrac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47813" y="2917031"/>
            <a:ext cx="111601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（耳朵）</a:t>
            </a: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64130" y="1329929"/>
            <a:ext cx="20161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（近的，接近的）</a:t>
            </a: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05418" y="2100263"/>
            <a:ext cx="15827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（亲爱的人）</a:t>
            </a: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92730" y="3000375"/>
            <a:ext cx="11160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（听见）</a:t>
            </a: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38763" y="3808810"/>
            <a:ext cx="111601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（眼泪）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505" y="33468"/>
            <a:ext cx="3090910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Read and fill</a:t>
            </a:r>
            <a:endParaRPr lang="zh-CN" altLang="en-US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0" y="2031207"/>
            <a:ext cx="5689600" cy="301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标注 1"/>
          <p:cNvSpPr/>
          <p:nvPr/>
        </p:nvSpPr>
        <p:spPr>
          <a:xfrm>
            <a:off x="2427293" y="1041797"/>
            <a:ext cx="4486275" cy="979884"/>
          </a:xfrm>
          <a:prstGeom prst="wedgeRoundRectCallout">
            <a:avLst>
              <a:gd name="adj1" fmla="val -16979"/>
              <a:gd name="adj2" fmla="val 8385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452" name="TextBox 10"/>
          <p:cNvSpPr txBox="1">
            <a:spLocks noChangeArrowheads="1"/>
          </p:cNvSpPr>
          <p:nvPr/>
        </p:nvSpPr>
        <p:spPr bwMode="auto">
          <a:xfrm>
            <a:off x="2493963" y="1059656"/>
            <a:ext cx="452596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Ha-ha. I’m your ____, but I’m not a ____.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98813" y="465537"/>
            <a:ext cx="11207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64165" y="465537"/>
            <a:ext cx="11207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en-US" sz="36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55" name="TextBox 8"/>
          <p:cNvSpPr txBox="1">
            <a:spLocks noChangeArrowheads="1"/>
          </p:cNvSpPr>
          <p:nvPr/>
        </p:nvSpPr>
        <p:spPr bwMode="auto">
          <a:xfrm>
            <a:off x="34930" y="573881"/>
            <a:ext cx="20161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/>
              <a:t>（自读第四段）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7 0.02662 L 0.27795 0.110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02986 0.19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1006079"/>
            <a:ext cx="756126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 they got on the bus.</a:t>
            </a:r>
            <a:endParaRPr lang="zh-CN" altLang="en-US" sz="5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7" y="87474"/>
            <a:ext cx="2263761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Recall it .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7477" y="2010966"/>
            <a:ext cx="5353050" cy="313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140800" y="3274222"/>
            <a:ext cx="6824304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They ___ laugh.</a:t>
            </a:r>
            <a:endParaRPr lang="en-US" altLang="zh-CN" sz="80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3591779" y="3307559"/>
            <a:ext cx="1268296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all</a:t>
            </a:r>
            <a:endParaRPr lang="en-US" altLang="zh-CN" sz="80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150" y="627460"/>
            <a:ext cx="2211388" cy="1728788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474918" y="628653"/>
            <a:ext cx="2078037" cy="172759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16468" y="686994"/>
            <a:ext cx="2016125" cy="168711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932618" y="686994"/>
            <a:ext cx="2065337" cy="168711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1" name="Cloud"/>
          <p:cNvSpPr>
            <a:spLocks noChangeAspect="1" noEditPoints="1" noChangeArrowheads="1"/>
          </p:cNvSpPr>
          <p:nvPr/>
        </p:nvSpPr>
        <p:spPr bwMode="auto">
          <a:xfrm>
            <a:off x="0" y="2139555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5412" name="Cloud"/>
          <p:cNvSpPr>
            <a:spLocks noChangeAspect="1" noEditPoints="1" noChangeArrowheads="1"/>
          </p:cNvSpPr>
          <p:nvPr/>
        </p:nvSpPr>
        <p:spPr bwMode="auto">
          <a:xfrm>
            <a:off x="827088" y="2518173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5413" name="Cloud"/>
          <p:cNvSpPr>
            <a:spLocks noChangeAspect="1" noEditPoints="1" noChangeArrowheads="1"/>
          </p:cNvSpPr>
          <p:nvPr/>
        </p:nvSpPr>
        <p:spPr bwMode="auto">
          <a:xfrm>
            <a:off x="2051050" y="2680098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5414" name="Cloud"/>
          <p:cNvSpPr>
            <a:spLocks noChangeAspect="1" noEditPoints="1" noChangeArrowheads="1"/>
          </p:cNvSpPr>
          <p:nvPr/>
        </p:nvSpPr>
        <p:spPr bwMode="auto">
          <a:xfrm>
            <a:off x="3492500" y="2842023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5415" name="Cloud"/>
          <p:cNvSpPr>
            <a:spLocks noChangeAspect="1" noEditPoints="1" noChangeArrowheads="1"/>
          </p:cNvSpPr>
          <p:nvPr/>
        </p:nvSpPr>
        <p:spPr bwMode="auto">
          <a:xfrm>
            <a:off x="5076825" y="2950371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5416" name="Cloud"/>
          <p:cNvSpPr>
            <a:spLocks noChangeAspect="1" noEditPoints="1" noChangeArrowheads="1"/>
          </p:cNvSpPr>
          <p:nvPr/>
        </p:nvSpPr>
        <p:spPr bwMode="auto">
          <a:xfrm>
            <a:off x="6400800" y="2950371"/>
            <a:ext cx="2743200" cy="1378744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3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+mn-lt"/>
              <a:ea typeface="+mn-ea"/>
            </a:endParaRPr>
          </a:p>
        </p:txBody>
      </p:sp>
      <p:grpSp>
        <p:nvGrpSpPr>
          <p:cNvPr id="106504" name="Group 9"/>
          <p:cNvGrpSpPr/>
          <p:nvPr/>
        </p:nvGrpSpPr>
        <p:grpSpPr bwMode="auto">
          <a:xfrm>
            <a:off x="8207375" y="1059656"/>
            <a:ext cx="685800" cy="466725"/>
            <a:chOff x="3470" y="391"/>
            <a:chExt cx="1360" cy="1236"/>
          </a:xfrm>
        </p:grpSpPr>
        <p:sp>
          <p:nvSpPr>
            <p:cNvPr id="145418" name="Oval 10"/>
            <p:cNvSpPr>
              <a:spLocks noChangeArrowheads="1"/>
            </p:cNvSpPr>
            <p:nvPr/>
          </p:nvSpPr>
          <p:spPr bwMode="auto">
            <a:xfrm>
              <a:off x="3470" y="391"/>
              <a:ext cx="1360" cy="123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19" name="AutoShape 11"/>
            <p:cNvSpPr>
              <a:spLocks noChangeArrowheads="1"/>
            </p:cNvSpPr>
            <p:nvPr/>
          </p:nvSpPr>
          <p:spPr bwMode="auto">
            <a:xfrm>
              <a:off x="3514" y="527"/>
              <a:ext cx="371" cy="914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0" name="AutoShape 12"/>
            <p:cNvSpPr>
              <a:spLocks noChangeArrowheads="1"/>
            </p:cNvSpPr>
            <p:nvPr/>
          </p:nvSpPr>
          <p:spPr bwMode="auto">
            <a:xfrm rot="21359819" flipH="1">
              <a:off x="4333" y="482"/>
              <a:ext cx="453" cy="996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1" name="Oval 13"/>
            <p:cNvSpPr>
              <a:spLocks noChangeArrowheads="1"/>
            </p:cNvSpPr>
            <p:nvPr/>
          </p:nvSpPr>
          <p:spPr bwMode="auto">
            <a:xfrm>
              <a:off x="3741" y="482"/>
              <a:ext cx="545" cy="4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2" name="AutoShape 14"/>
            <p:cNvSpPr>
              <a:spLocks noChangeArrowheads="1"/>
            </p:cNvSpPr>
            <p:nvPr/>
          </p:nvSpPr>
          <p:spPr bwMode="auto">
            <a:xfrm rot="5553945" flipH="1">
              <a:off x="4011" y="1120"/>
              <a:ext cx="268" cy="721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6505" name="Group 15"/>
          <p:cNvGrpSpPr/>
          <p:nvPr/>
        </p:nvGrpSpPr>
        <p:grpSpPr bwMode="auto">
          <a:xfrm>
            <a:off x="5940425" y="1221581"/>
            <a:ext cx="503238" cy="342900"/>
            <a:chOff x="3470" y="391"/>
            <a:chExt cx="1360" cy="1236"/>
          </a:xfrm>
        </p:grpSpPr>
        <p:sp>
          <p:nvSpPr>
            <p:cNvPr id="145424" name="Oval 16"/>
            <p:cNvSpPr>
              <a:spLocks noChangeArrowheads="1"/>
            </p:cNvSpPr>
            <p:nvPr/>
          </p:nvSpPr>
          <p:spPr bwMode="auto">
            <a:xfrm>
              <a:off x="3470" y="391"/>
              <a:ext cx="1360" cy="123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5" name="AutoShape 17"/>
            <p:cNvSpPr>
              <a:spLocks noChangeArrowheads="1"/>
            </p:cNvSpPr>
            <p:nvPr/>
          </p:nvSpPr>
          <p:spPr bwMode="auto">
            <a:xfrm>
              <a:off x="3513" y="528"/>
              <a:ext cx="373" cy="914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6" name="AutoShape 18"/>
            <p:cNvSpPr>
              <a:spLocks noChangeArrowheads="1"/>
            </p:cNvSpPr>
            <p:nvPr/>
          </p:nvSpPr>
          <p:spPr bwMode="auto">
            <a:xfrm rot="21359819" flipH="1">
              <a:off x="4332" y="481"/>
              <a:ext cx="455" cy="1000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7" name="Oval 19"/>
            <p:cNvSpPr>
              <a:spLocks noChangeArrowheads="1"/>
            </p:cNvSpPr>
            <p:nvPr/>
          </p:nvSpPr>
          <p:spPr bwMode="auto">
            <a:xfrm>
              <a:off x="3740" y="481"/>
              <a:ext cx="545" cy="49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28" name="AutoShape 20"/>
            <p:cNvSpPr>
              <a:spLocks noChangeArrowheads="1"/>
            </p:cNvSpPr>
            <p:nvPr/>
          </p:nvSpPr>
          <p:spPr bwMode="auto">
            <a:xfrm rot="5553945" flipH="1">
              <a:off x="4011" y="1121"/>
              <a:ext cx="270" cy="716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6506" name="Group 21"/>
          <p:cNvGrpSpPr/>
          <p:nvPr/>
        </p:nvGrpSpPr>
        <p:grpSpPr bwMode="auto">
          <a:xfrm>
            <a:off x="4356100" y="1437085"/>
            <a:ext cx="431800" cy="294084"/>
            <a:chOff x="3470" y="391"/>
            <a:chExt cx="1360" cy="1236"/>
          </a:xfrm>
        </p:grpSpPr>
        <p:sp>
          <p:nvSpPr>
            <p:cNvPr id="145430" name="Oval 22"/>
            <p:cNvSpPr>
              <a:spLocks noChangeArrowheads="1"/>
            </p:cNvSpPr>
            <p:nvPr/>
          </p:nvSpPr>
          <p:spPr bwMode="auto">
            <a:xfrm>
              <a:off x="3470" y="391"/>
              <a:ext cx="1360" cy="123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31" name="AutoShape 23"/>
            <p:cNvSpPr>
              <a:spLocks noChangeArrowheads="1"/>
            </p:cNvSpPr>
            <p:nvPr/>
          </p:nvSpPr>
          <p:spPr bwMode="auto">
            <a:xfrm>
              <a:off x="3515" y="526"/>
              <a:ext cx="370" cy="916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32" name="AutoShape 24"/>
            <p:cNvSpPr>
              <a:spLocks noChangeArrowheads="1"/>
            </p:cNvSpPr>
            <p:nvPr/>
          </p:nvSpPr>
          <p:spPr bwMode="auto">
            <a:xfrm rot="21359819" flipH="1">
              <a:off x="4330" y="481"/>
              <a:ext cx="455" cy="1001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33" name="Oval 25"/>
            <p:cNvSpPr>
              <a:spLocks noChangeArrowheads="1"/>
            </p:cNvSpPr>
            <p:nvPr/>
          </p:nvSpPr>
          <p:spPr bwMode="auto">
            <a:xfrm>
              <a:off x="3740" y="481"/>
              <a:ext cx="545" cy="49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434" name="AutoShape 26"/>
            <p:cNvSpPr>
              <a:spLocks noChangeArrowheads="1"/>
            </p:cNvSpPr>
            <p:nvPr/>
          </p:nvSpPr>
          <p:spPr bwMode="auto">
            <a:xfrm rot="5553945" flipH="1">
              <a:off x="4010" y="1122"/>
              <a:ext cx="270" cy="720"/>
            </a:xfrm>
            <a:prstGeom prst="moon">
              <a:avLst>
                <a:gd name="adj" fmla="val 39009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6507" name="Rectangle 27"/>
          <p:cNvSpPr>
            <a:spLocks noChangeArrowheads="1"/>
          </p:cNvSpPr>
          <p:nvPr/>
        </p:nvSpPr>
        <p:spPr bwMode="auto">
          <a:xfrm>
            <a:off x="0" y="1"/>
            <a:ext cx="9144000" cy="4948238"/>
          </a:xfrm>
          <a:prstGeom prst="rect">
            <a:avLst/>
          </a:prstGeom>
          <a:solidFill>
            <a:srgbClr val="FFFFFF">
              <a:alpha val="7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08" name="Text Box 28"/>
          <p:cNvSpPr txBox="1">
            <a:spLocks noChangeArrowheads="1"/>
          </p:cNvSpPr>
          <p:nvPr/>
        </p:nvSpPr>
        <p:spPr bwMode="auto">
          <a:xfrm>
            <a:off x="468317" y="86918"/>
            <a:ext cx="18473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6509" name="WordArt 3"/>
          <p:cNvSpPr>
            <a:spLocks noChangeArrowheads="1" noChangeShapeType="1"/>
          </p:cNvSpPr>
          <p:nvPr/>
        </p:nvSpPr>
        <p:spPr bwMode="auto">
          <a:xfrm>
            <a:off x="539755" y="1653778"/>
            <a:ext cx="8208963" cy="140493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9600" b="1" kern="10" dirty="0">
                <a:ln w="9525">
                  <a:solidFill>
                    <a:srgbClr val="FFFFFF"/>
                  </a:solidFill>
                  <a:round/>
                </a:ln>
                <a:solidFill>
                  <a:srgbClr val="3366FF"/>
                </a:solidFill>
                <a:latin typeface="Vijaya"/>
              </a:rPr>
              <a:t>Listen and repeat </a:t>
            </a:r>
            <a:endParaRPr lang="zh-CN" altLang="en-US" sz="9600" b="1" kern="10">
              <a:ln w="9525">
                <a:solidFill>
                  <a:srgbClr val="FFFFFF"/>
                </a:solidFill>
                <a:round/>
              </a:ln>
              <a:solidFill>
                <a:srgbClr val="3366FF"/>
              </a:solidFill>
              <a:latin typeface="Vijaya"/>
            </a:endParaRPr>
          </a:p>
        </p:txBody>
      </p:sp>
      <p:pic>
        <p:nvPicPr>
          <p:cNvPr id="106510" name="Picture 4" descr="u=2241598156,911073069&amp;fm=23&amp;gp=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18000"/>
          </a:blip>
          <a:srcRect/>
          <a:stretch>
            <a:fillRect/>
          </a:stretch>
        </p:blipFill>
        <p:spPr bwMode="auto">
          <a:xfrm rot="-1851343">
            <a:off x="1066805" y="2857500"/>
            <a:ext cx="1590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11" name="Rectangle 31"/>
          <p:cNvSpPr>
            <a:spLocks noChangeArrowheads="1"/>
          </p:cNvSpPr>
          <p:nvPr/>
        </p:nvSpPr>
        <p:spPr bwMode="auto">
          <a:xfrm>
            <a:off x="5" y="4245771"/>
            <a:ext cx="2555875" cy="7024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106512" name="Picture 32" descr="2ROWQ@N2TK%G~PPGD]~_(%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85753"/>
            <a:ext cx="719138" cy="48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" y="33340"/>
            <a:ext cx="9109075" cy="193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50830" y="3868343"/>
            <a:ext cx="7827963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Tips: </a:t>
            </a:r>
            <a:endParaRPr lang="en-US" altLang="zh-CN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zh-CN" alt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小组内先把问题认读一下，理解问题后商讨答案，最后写下来。</a:t>
            </a:r>
            <a:endParaRPr lang="en-US" altLang="zh-CN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zh-CN" alt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看哪一</a:t>
            </a:r>
            <a:r>
              <a:rPr lang="zh-CN" alt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小组最先完成并坐好。</a:t>
            </a:r>
            <a:endParaRPr lang="en-US" altLang="zh-CN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87450" y="2031208"/>
            <a:ext cx="34559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It’s Li Mei.</a:t>
            </a:r>
            <a:endParaRPr lang="zh-CN" altLang="en-US" sz="32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7450" y="2571752"/>
            <a:ext cx="38163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No, he  doesn’t.</a:t>
            </a:r>
            <a:endParaRPr lang="zh-CN" altLang="en-US" sz="32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87454" y="3057527"/>
            <a:ext cx="71294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Don’t feed them too much, my dear.</a:t>
            </a:r>
            <a:endParaRPr lang="zh-CN" altLang="en-US" sz="32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" y="2"/>
            <a:ext cx="8785225" cy="506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43663" y="1098948"/>
            <a:ext cx="9969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67180" y="1653780"/>
            <a:ext cx="11525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endParaRPr lang="zh-CN" altLang="en-US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90843" y="3682604"/>
            <a:ext cx="936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95513" y="3171826"/>
            <a:ext cx="7937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19480" y="1869282"/>
            <a:ext cx="8540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83688" cy="532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Rectangle 7"/>
          <p:cNvSpPr>
            <a:spLocks noChangeArrowheads="1"/>
          </p:cNvSpPr>
          <p:nvPr/>
        </p:nvSpPr>
        <p:spPr bwMode="auto">
          <a:xfrm>
            <a:off x="2771777" y="1933308"/>
            <a:ext cx="51847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228600" algn="l"/>
              </a:tabLst>
            </a:pPr>
            <a:endParaRPr lang="zh-CN" altLang="zh-CN" sz="2800" b="1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11619" name="WordArt 5"/>
          <p:cNvSpPr>
            <a:spLocks noChangeArrowheads="1" noChangeShapeType="1" noTextEdit="1"/>
          </p:cNvSpPr>
          <p:nvPr/>
        </p:nvSpPr>
        <p:spPr bwMode="auto">
          <a:xfrm>
            <a:off x="2700343" y="789385"/>
            <a:ext cx="21812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Homework: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79878" name="TextBox 2"/>
          <p:cNvSpPr txBox="1">
            <a:spLocks noChangeArrowheads="1"/>
          </p:cNvSpPr>
          <p:nvPr/>
        </p:nvSpPr>
        <p:spPr bwMode="auto">
          <a:xfrm>
            <a:off x="2627318" y="1307308"/>
            <a:ext cx="5400675" cy="153888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Aft>
                <a:spcPts val="600"/>
              </a:spcAft>
              <a:buFontTx/>
              <a:buAutoNum type="arabicPeriod"/>
              <a:defRPr/>
            </a:pP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听音跟读</a:t>
            </a:r>
            <a:r>
              <a:rPr lang="en-US" altLang="zh-CN" sz="2800" b="1" dirty="0" smtClean="0">
                <a:solidFill>
                  <a:srgbClr val="FFFFFF"/>
                </a:solidFill>
                <a:latin typeface="Arial Narrow" pitchFamily="34" charset="0"/>
              </a:rPr>
              <a:t>L3</a:t>
            </a: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，读熟签字。</a:t>
            </a:r>
            <a:endParaRPr lang="zh-CN" altLang="en-US" sz="2800" b="1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>
              <a:spcAft>
                <a:spcPts val="600"/>
              </a:spcAft>
              <a:buFontTx/>
              <a:buAutoNum type="arabicPeriod"/>
              <a:defRPr/>
            </a:pPr>
            <a:r>
              <a:rPr lang="en-US" altLang="zh-CN" sz="2800" b="1" dirty="0" smtClean="0">
                <a:solidFill>
                  <a:srgbClr val="FFFFFF"/>
                </a:solidFill>
                <a:latin typeface="Arial Narrow" pitchFamily="34" charset="0"/>
              </a:rPr>
              <a:t>L3</a:t>
            </a: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新单词</a:t>
            </a:r>
            <a:r>
              <a:rPr lang="en-US" altLang="zh-CN" sz="2800" b="1" dirty="0">
                <a:solidFill>
                  <a:srgbClr val="FFFFFF"/>
                </a:solidFill>
                <a:latin typeface="Arial Narrow" pitchFamily="34" charset="0"/>
              </a:rPr>
              <a:t>3</a:t>
            </a: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，重点句型</a:t>
            </a:r>
            <a:r>
              <a:rPr lang="en-US" altLang="zh-CN" sz="2800" b="1" dirty="0" smtClean="0">
                <a:solidFill>
                  <a:srgbClr val="FFFFFF"/>
                </a:solidFill>
                <a:latin typeface="Arial Narrow" pitchFamily="34" charset="0"/>
              </a:rPr>
              <a:t>1</a:t>
            </a: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，汉。</a:t>
            </a:r>
            <a:endParaRPr lang="zh-CN" altLang="en-US" sz="2800" b="1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 marL="0" indent="0">
              <a:spcAft>
                <a:spcPts val="600"/>
              </a:spcAft>
              <a:defRPr/>
            </a:pPr>
            <a:r>
              <a:rPr lang="en-US" altLang="zh-CN" sz="2800" b="1" dirty="0" smtClean="0">
                <a:solidFill>
                  <a:srgbClr val="FFFFFF"/>
                </a:solidFill>
                <a:latin typeface="Arial Narrow" pitchFamily="34" charset="0"/>
              </a:rPr>
              <a:t>3.    </a:t>
            </a:r>
            <a:r>
              <a:rPr lang="zh-CN" altLang="en-US" sz="2800" b="1" dirty="0" smtClean="0">
                <a:solidFill>
                  <a:srgbClr val="FFFFFF"/>
                </a:solidFill>
                <a:latin typeface="Arial Narrow" pitchFamily="34" charset="0"/>
              </a:rPr>
              <a:t>完成一起作业网。</a:t>
            </a:r>
            <a:endParaRPr lang="en-US" altLang="zh-CN" sz="2800" b="1" dirty="0" smtClean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3265" y="735808"/>
            <a:ext cx="7900987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Ming took his seat for grandma.</a:t>
            </a:r>
            <a:endParaRPr lang="zh-CN" altLang="en-US" sz="4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7" y="87474"/>
            <a:ext cx="2263761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Recall it .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8" y="1891903"/>
            <a:ext cx="5761037" cy="324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5805" y="1378745"/>
            <a:ext cx="777716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Danny took his seat for grandpa.</a:t>
            </a:r>
            <a:endParaRPr lang="zh-CN" altLang="en-US" sz="44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5" y="96619"/>
            <a:ext cx="4126834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ot"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Watch and choose</a:t>
            </a:r>
            <a:endParaRPr lang="zh-CN" altLang="en-US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55763" y="735806"/>
            <a:ext cx="59039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animals did they see?</a:t>
            </a:r>
            <a:endParaRPr lang="zh-CN" alt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5219" y="1343219"/>
            <a:ext cx="698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2" descr="C:\Documents and Settings\Administrator\桌面\图片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9088" y="3057528"/>
            <a:ext cx="2127250" cy="113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Line 2"/>
          <p:cNvSpPr>
            <a:spLocks noChangeShapeType="1"/>
          </p:cNvSpPr>
          <p:nvPr/>
        </p:nvSpPr>
        <p:spPr bwMode="auto">
          <a:xfrm flipV="1">
            <a:off x="4038600" y="857250"/>
            <a:ext cx="144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6915" name="Line 3"/>
          <p:cNvSpPr>
            <a:spLocks noChangeShapeType="1"/>
          </p:cNvSpPr>
          <p:nvPr/>
        </p:nvSpPr>
        <p:spPr bwMode="auto">
          <a:xfrm flipV="1">
            <a:off x="4800600" y="3886200"/>
            <a:ext cx="1295400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5715000" y="400050"/>
            <a:ext cx="228600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latin typeface="Comic Sans MS" panose="030F0702030302020204" pitchFamily="66" charset="0"/>
              </a:rPr>
              <a:t>walk</a:t>
            </a:r>
            <a:endParaRPr lang="en-US" altLang="zh-CN" sz="6600" b="1" dirty="0">
              <a:latin typeface="Comic Sans MS" panose="030F0702030302020204" pitchFamily="66" charset="0"/>
            </a:endParaRPr>
          </a:p>
        </p:txBody>
      </p:sp>
      <p:pic>
        <p:nvPicPr>
          <p:cNvPr id="80900" name="Picture 5" descr="20051103121441205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3400" y="171452"/>
            <a:ext cx="3733800" cy="190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8" name="Picture 6" descr="th?id=H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00302"/>
            <a:ext cx="48006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6248400" y="3371850"/>
            <a:ext cx="259080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>
                <a:latin typeface="Comic Sans MS" panose="030F0702030302020204" pitchFamily="66" charset="0"/>
              </a:rPr>
              <a:t>grass</a:t>
            </a:r>
            <a:endParaRPr lang="en-US" altLang="zh-CN" sz="6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 animBg="1"/>
      <p:bldP spid="166915" grpId="0" animBg="1"/>
      <p:bldP spid="166916" grpId="0"/>
      <p:bldP spid="1669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 descr="th?id=H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1428751"/>
            <a:ext cx="5486400" cy="292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Text Box 3"/>
          <p:cNvSpPr txBox="1">
            <a:spLocks noChangeArrowheads="1"/>
          </p:cNvSpPr>
          <p:nvPr/>
        </p:nvSpPr>
        <p:spPr bwMode="auto">
          <a:xfrm>
            <a:off x="583332" y="384720"/>
            <a:ext cx="76962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Comic Sans MS" panose="030F0702030302020204" pitchFamily="66" charset="0"/>
              </a:rPr>
              <a:t>Don’t </a:t>
            </a:r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walk on the grass</a:t>
            </a:r>
            <a:r>
              <a:rPr lang="en-US" altLang="zh-CN" sz="4400" b="1" dirty="0">
                <a:latin typeface="Comic Sans MS" panose="030F0702030302020204" pitchFamily="66" charset="0"/>
              </a:rPr>
              <a:t>.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th?id=H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467916"/>
            <a:ext cx="6324600" cy="4675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th?id=H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00200" y="1028700"/>
            <a:ext cx="7143750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838200" y="400052"/>
            <a:ext cx="38862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dirty="0">
                <a:latin typeface="Comic Sans MS" panose="030F0702030302020204" pitchFamily="66" charset="0"/>
              </a:rPr>
              <a:t>feed</a:t>
            </a:r>
            <a:endParaRPr lang="en-US" altLang="zh-CN" sz="7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</p:bldLst>
  </p:timing>
</p:sld>
</file>

<file path=ppt/tags/tag1.xml><?xml version="1.0" encoding="utf-8"?>
<p:tagLst xmlns:p="http://schemas.openxmlformats.org/presentationml/2006/main">
  <p:tag name="KSO_WPP_MARK_KEY" val="2eef6df8-844c-4468-a7b7-a010a1b14d1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1865</Words>
  <Application>WPS 演示</Application>
  <PresentationFormat>全屏显示(16:9)</PresentationFormat>
  <Paragraphs>241</Paragraphs>
  <Slides>34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Calibri Light</vt:lpstr>
      <vt:lpstr>Calibri</vt:lpstr>
      <vt:lpstr>Times New Roman</vt:lpstr>
      <vt:lpstr>微软雅黑</vt:lpstr>
      <vt:lpstr>Comic Sans MS</vt:lpstr>
      <vt:lpstr>Arial Unicode MS</vt:lpstr>
      <vt:lpstr>Vijaya</vt:lpstr>
      <vt:lpstr>Segoe Print</vt:lpstr>
      <vt:lpstr>Arial Narrow</vt:lpstr>
      <vt:lpstr>Arial</vt:lpstr>
      <vt:lpstr>第一PPT模板网-WWW.1PPT.COM​</vt:lpstr>
      <vt:lpstr>第一PPT模板网-WWW.1PPT.COM </vt:lpstr>
      <vt:lpstr>第一PPT模板网-WWW.1PPT.COM   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449</cp:revision>
  <dcterms:created xsi:type="dcterms:W3CDTF">2014-08-27T01:18:00Z</dcterms:created>
  <dcterms:modified xsi:type="dcterms:W3CDTF">2023-03-06T05:09:48Z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C792732F15D8476CA0CFF20FBCECDF56</vt:lpwstr>
  </property>
  <property fmtid="{D5CDD505-2E9C-101B-9397-08002B2CF9AE}" pid="3" name="KSOProductBuildVer">
    <vt:lpwstr>2052-11.1.0.13703</vt:lpwstr>
  </property>
</Properties>
</file>