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3"/>
    <p:sldId id="281" r:id="rId4"/>
    <p:sldId id="299" r:id="rId5"/>
    <p:sldId id="264" r:id="rId6"/>
    <p:sldId id="261" r:id="rId8"/>
    <p:sldId id="265" r:id="rId9"/>
    <p:sldId id="266" r:id="rId10"/>
    <p:sldId id="286" r:id="rId11"/>
    <p:sldId id="267" r:id="rId12"/>
    <p:sldId id="285" r:id="rId13"/>
    <p:sldId id="270" r:id="rId14"/>
    <p:sldId id="273" r:id="rId15"/>
    <p:sldId id="288" r:id="rId16"/>
    <p:sldId id="287" r:id="rId17"/>
    <p:sldId id="301" r:id="rId18"/>
    <p:sldId id="274" r:id="rId19"/>
    <p:sldId id="276" r:id="rId20"/>
    <p:sldId id="295" r:id="rId21"/>
    <p:sldId id="291" r:id="rId22"/>
    <p:sldId id="292" r:id="rId23"/>
    <p:sldId id="302" r:id="rId24"/>
    <p:sldId id="309" r:id="rId25"/>
    <p:sldId id="308" r:id="rId26"/>
    <p:sldId id="294" r:id="rId27"/>
    <p:sldId id="300" r:id="rId28"/>
    <p:sldId id="290" r:id="rId29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17AAD-35B0-4301-A2BA-78444E2850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A3176-5BCD-4668-8775-DC370445DD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A3176-5BCD-4668-8775-DC370445DD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6389-15CC-439B-93EA-D3E1EDB9D2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297BF-3C6D-4A88-B3E1-55DAFB4CC91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jpeg"/><Relationship Id="rId8" Type="http://schemas.openxmlformats.org/officeDocument/2006/relationships/image" Target="../media/image28.jpeg"/><Relationship Id="rId7" Type="http://schemas.openxmlformats.org/officeDocument/2006/relationships/image" Target="../media/image27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0.jpeg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hyperlink" Target="U3L3_1.swf" TargetMode="Externa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4.png"/><Relationship Id="rId6" Type="http://schemas.microsoft.com/office/2007/relationships/media" Target="file:///C:\Documents%20and%20Settings\Administrator\&#26700;&#38754;\Unit3Lesson3_&#33521;&#35821;_&#23567;&#23398;_&#37073;&#37329;&#24422;\&#27491;&#24335;&#20116;&#19979;Unit3%20Lesson%203\K.Williams%20-%20&#22812;&#30340;&#38050;&#29748;&#26354;%20-%20&#32431;&#38899;&#20048;&#29256;.mp3" TargetMode="External"/><Relationship Id="rId5" Type="http://schemas.openxmlformats.org/officeDocument/2006/relationships/audio" Target="file:///C:\Documents%20and%20Settings\Administrator\&#26700;&#38754;\Unit3Lesson3_&#33521;&#35821;_&#23567;&#23398;_&#37073;&#37329;&#24422;\&#27491;&#24335;&#20116;&#19979;Unit3%20Lesson%203\K.Williams%20-%20&#22812;&#30340;&#38050;&#29748;&#26354;%20-%20&#32431;&#38899;&#20048;&#29256;.mp3" TargetMode="External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4.jpeg"/><Relationship Id="rId6" Type="http://schemas.openxmlformats.org/officeDocument/2006/relationships/image" Target="../media/image53.png"/><Relationship Id="rId5" Type="http://schemas.microsoft.com/office/2007/relationships/media" Target="file:///C:\Documents%20and%20Settings\Administrator\&#26700;&#38754;\Unit3Lesson3_&#33521;&#35821;_&#23567;&#23398;_&#37073;&#37329;&#24422;\&#27491;&#24335;&#20116;&#19979;Unit3%20Lesson%203\U3L43001.mp3" TargetMode="External"/><Relationship Id="rId4" Type="http://schemas.openxmlformats.org/officeDocument/2006/relationships/audio" Target="file:///C:\Documents%20and%20Settings\Administrator\&#26700;&#38754;\Unit3Lesson3_&#33521;&#35821;_&#23567;&#23398;_&#37073;&#37329;&#24422;\&#27491;&#24335;&#20116;&#19979;Unit3%20Lesson%203\U3L43001.mp3" TargetMode="External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hyperlink" Target="U3L3_1.swf" TargetMode="Externa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hyperlink" Target="U3L3_1.sw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14678" y="608743"/>
            <a:ext cx="293381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</a:rPr>
              <a:t>Unit  3  Health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48411" y="1716236"/>
            <a:ext cx="586635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0000"/>
                </a:solidFill>
              </a:rPr>
              <a:t>How can we keep healthy?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7" name="Picture 2" descr="C:\Documents and Settings\Administrator\桌面\QQ截图20170223145327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238862">
            <a:off x="6969386" y="99392"/>
            <a:ext cx="1901392" cy="18762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Documents and Settings\Administrator\桌面\QQ截图2017022314533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143314">
            <a:off x="348158" y="2733164"/>
            <a:ext cx="1717773" cy="15733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C:\Documents and Settings\Administrator\桌面\QQ截图201702231453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723385">
            <a:off x="3624869" y="2720753"/>
            <a:ext cx="2155858" cy="15982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C:\Documents and Settings\Administrator\桌面\QQ截图2017022314535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88065">
            <a:off x="6826000" y="2788724"/>
            <a:ext cx="2030776" cy="14328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24128" y="1779662"/>
            <a:ext cx="3286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      We should do sports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every</a:t>
            </a:r>
            <a:r>
              <a:rPr lang="en-US" altLang="zh-CN" sz="2400" b="1" dirty="0" smtClean="0"/>
              <a:t> day. We should have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enough sleep</a:t>
            </a:r>
            <a:r>
              <a:rPr lang="en-US" altLang="zh-CN" sz="2400" b="1" dirty="0" smtClean="0"/>
              <a:t>.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It makes us healthy and strong.</a:t>
            </a:r>
            <a:endParaRPr lang="zh-CN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57426" y="214296"/>
            <a:ext cx="3258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Let’s watch and find.</a:t>
            </a:r>
            <a:endParaRPr lang="zh-CN" altLang="en-US" sz="2800" b="1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7740352" y="2211711"/>
            <a:ext cx="114300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868144" y="2571750"/>
            <a:ext cx="114300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940152" y="2931790"/>
            <a:ext cx="228601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/>
        </p:nvSpPr>
        <p:spPr>
          <a:xfrm>
            <a:off x="5877343" y="3644350"/>
            <a:ext cx="828261" cy="155713"/>
          </a:xfrm>
          <a:custGeom>
            <a:avLst/>
            <a:gdLst>
              <a:gd name="connsiteX0" fmla="*/ 0 w 828261"/>
              <a:gd name="connsiteY0" fmla="*/ 13252 h 155713"/>
              <a:gd name="connsiteX1" fmla="*/ 258418 w 828261"/>
              <a:gd name="connsiteY1" fmla="*/ 112643 h 155713"/>
              <a:gd name="connsiteX2" fmla="*/ 424070 w 828261"/>
              <a:gd name="connsiteY2" fmla="*/ 19878 h 155713"/>
              <a:gd name="connsiteX3" fmla="*/ 682487 w 828261"/>
              <a:gd name="connsiteY3" fmla="*/ 152400 h 155713"/>
              <a:gd name="connsiteX4" fmla="*/ 828261 w 828261"/>
              <a:gd name="connsiteY4" fmla="*/ 0 h 155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261" h="155713">
                <a:moveTo>
                  <a:pt x="0" y="13252"/>
                </a:moveTo>
                <a:cubicBezTo>
                  <a:pt x="93870" y="62395"/>
                  <a:pt x="187740" y="111539"/>
                  <a:pt x="258418" y="112643"/>
                </a:cubicBezTo>
                <a:cubicBezTo>
                  <a:pt x="329096" y="113747"/>
                  <a:pt x="353392" y="13252"/>
                  <a:pt x="424070" y="19878"/>
                </a:cubicBezTo>
                <a:cubicBezTo>
                  <a:pt x="494748" y="26504"/>
                  <a:pt x="615122" y="155713"/>
                  <a:pt x="682487" y="152400"/>
                </a:cubicBezTo>
                <a:cubicBezTo>
                  <a:pt x="749852" y="149087"/>
                  <a:pt x="789056" y="74543"/>
                  <a:pt x="828261" y="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7341704" y="3282122"/>
            <a:ext cx="1517374" cy="152400"/>
          </a:xfrm>
          <a:custGeom>
            <a:avLst/>
            <a:gdLst>
              <a:gd name="connsiteX0" fmla="*/ 0 w 1517374"/>
              <a:gd name="connsiteY0" fmla="*/ 4417 h 152400"/>
              <a:gd name="connsiteX1" fmla="*/ 298174 w 1517374"/>
              <a:gd name="connsiteY1" fmla="*/ 130313 h 152400"/>
              <a:gd name="connsiteX2" fmla="*/ 516835 w 1517374"/>
              <a:gd name="connsiteY2" fmla="*/ 17669 h 152400"/>
              <a:gd name="connsiteX3" fmla="*/ 768626 w 1517374"/>
              <a:gd name="connsiteY3" fmla="*/ 123687 h 152400"/>
              <a:gd name="connsiteX4" fmla="*/ 980661 w 1517374"/>
              <a:gd name="connsiteY4" fmla="*/ 4417 h 152400"/>
              <a:gd name="connsiteX5" fmla="*/ 1199322 w 1517374"/>
              <a:gd name="connsiteY5" fmla="*/ 150191 h 152400"/>
              <a:gd name="connsiteX6" fmla="*/ 1517374 w 1517374"/>
              <a:gd name="connsiteY6" fmla="*/ 17669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7374" h="152400">
                <a:moveTo>
                  <a:pt x="0" y="4417"/>
                </a:moveTo>
                <a:cubicBezTo>
                  <a:pt x="106017" y="66260"/>
                  <a:pt x="212035" y="128104"/>
                  <a:pt x="298174" y="130313"/>
                </a:cubicBezTo>
                <a:cubicBezTo>
                  <a:pt x="384313" y="132522"/>
                  <a:pt x="438426" y="18773"/>
                  <a:pt x="516835" y="17669"/>
                </a:cubicBezTo>
                <a:cubicBezTo>
                  <a:pt x="595244" y="16565"/>
                  <a:pt x="691322" y="125896"/>
                  <a:pt x="768626" y="123687"/>
                </a:cubicBezTo>
                <a:cubicBezTo>
                  <a:pt x="845930" y="121478"/>
                  <a:pt x="908878" y="0"/>
                  <a:pt x="980661" y="4417"/>
                </a:cubicBezTo>
                <a:cubicBezTo>
                  <a:pt x="1052444" y="8834"/>
                  <a:pt x="1109870" y="147982"/>
                  <a:pt x="1199322" y="150191"/>
                </a:cubicBezTo>
                <a:cubicBezTo>
                  <a:pt x="1288774" y="152400"/>
                  <a:pt x="1403074" y="85034"/>
                  <a:pt x="1517374" y="17669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572132" y="1000114"/>
            <a:ext cx="242771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CN" sz="2000" b="1" dirty="0" smtClean="0"/>
              <a:t>What should we do ?</a:t>
            </a:r>
            <a:endParaRPr lang="zh-CN" altLang="en-US" sz="2000" b="1" dirty="0"/>
          </a:p>
        </p:txBody>
      </p:sp>
      <p:pic>
        <p:nvPicPr>
          <p:cNvPr id="11" name="Picture 1" descr="C:\Documents and Settings\Administrator\桌面\QQ截图20170223145327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2910" y="1285866"/>
            <a:ext cx="4286280" cy="27146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8215342" y="1000114"/>
            <a:ext cx="718979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CN" dirty="0" smtClean="0"/>
              <a:t>Why?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012164" y="411510"/>
            <a:ext cx="2737031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How can we keep healthy?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80" y="123480"/>
            <a:ext cx="55264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Read part 2 and underline the key points .</a:t>
            </a:r>
            <a:endParaRPr lang="zh-CN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20072" y="1563638"/>
            <a:ext cx="35004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     </a:t>
            </a:r>
            <a:r>
              <a:rPr lang="en-US" altLang="zh-CN" sz="2800" b="1" dirty="0" smtClean="0"/>
              <a:t>We shouldn’t play computer games for too long. It’s bad for our eyes.</a:t>
            </a:r>
            <a:endParaRPr lang="zh-CN" altLang="en-US" sz="2800" b="1" dirty="0"/>
          </a:p>
        </p:txBody>
      </p:sp>
      <p:pic>
        <p:nvPicPr>
          <p:cNvPr id="9" name="Picture 2" descr="C:\Documents and Settings\Administrator\桌面\QQ截图20170223145337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584" y="1131590"/>
            <a:ext cx="3929090" cy="3010656"/>
          </a:xfrm>
          <a:prstGeom prst="rect">
            <a:avLst/>
          </a:prstGeom>
          <a:noFill/>
        </p:spPr>
      </p:pic>
      <p:cxnSp>
        <p:nvCxnSpPr>
          <p:cNvPr id="10" name="直接连接符 9"/>
          <p:cNvCxnSpPr/>
          <p:nvPr/>
        </p:nvCxnSpPr>
        <p:spPr>
          <a:xfrm>
            <a:off x="7668344" y="2067694"/>
            <a:ext cx="5760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364088" y="2499742"/>
            <a:ext cx="28803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364088" y="2931790"/>
            <a:ext cx="10801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7227147" y="2905762"/>
            <a:ext cx="1056640" cy="124178"/>
          </a:xfrm>
          <a:custGeom>
            <a:avLst/>
            <a:gdLst>
              <a:gd name="connsiteX0" fmla="*/ 0 w 1056640"/>
              <a:gd name="connsiteY0" fmla="*/ 13547 h 124178"/>
              <a:gd name="connsiteX1" fmla="*/ 433493 w 1056640"/>
              <a:gd name="connsiteY1" fmla="*/ 121920 h 124178"/>
              <a:gd name="connsiteX2" fmla="*/ 697653 w 1056640"/>
              <a:gd name="connsiteY2" fmla="*/ 0 h 124178"/>
              <a:gd name="connsiteX3" fmla="*/ 914400 w 1056640"/>
              <a:gd name="connsiteY3" fmla="*/ 121920 h 124178"/>
              <a:gd name="connsiteX4" fmla="*/ 1056640 w 1056640"/>
              <a:gd name="connsiteY4" fmla="*/ 13547 h 124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6640" h="124178">
                <a:moveTo>
                  <a:pt x="0" y="13547"/>
                </a:moveTo>
                <a:cubicBezTo>
                  <a:pt x="158609" y="68862"/>
                  <a:pt x="317218" y="124178"/>
                  <a:pt x="433493" y="121920"/>
                </a:cubicBezTo>
                <a:cubicBezTo>
                  <a:pt x="549768" y="119662"/>
                  <a:pt x="617502" y="0"/>
                  <a:pt x="697653" y="0"/>
                </a:cubicBezTo>
                <a:cubicBezTo>
                  <a:pt x="777804" y="0"/>
                  <a:pt x="854569" y="119662"/>
                  <a:pt x="914400" y="121920"/>
                </a:cubicBezTo>
                <a:cubicBezTo>
                  <a:pt x="974231" y="124178"/>
                  <a:pt x="1015435" y="68862"/>
                  <a:pt x="1056640" y="13547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337391" y="3339254"/>
            <a:ext cx="1063413" cy="200943"/>
          </a:xfrm>
          <a:custGeom>
            <a:avLst/>
            <a:gdLst>
              <a:gd name="connsiteX0" fmla="*/ 0 w 1063413"/>
              <a:gd name="connsiteY0" fmla="*/ 0 h 200943"/>
              <a:gd name="connsiteX1" fmla="*/ 264160 w 1063413"/>
              <a:gd name="connsiteY1" fmla="*/ 196427 h 200943"/>
              <a:gd name="connsiteX2" fmla="*/ 467360 w 1063413"/>
              <a:gd name="connsiteY2" fmla="*/ 27094 h 200943"/>
              <a:gd name="connsiteX3" fmla="*/ 745066 w 1063413"/>
              <a:gd name="connsiteY3" fmla="*/ 169334 h 200943"/>
              <a:gd name="connsiteX4" fmla="*/ 1063413 w 1063413"/>
              <a:gd name="connsiteY4" fmla="*/ 40640 h 200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3413" h="200943">
                <a:moveTo>
                  <a:pt x="0" y="0"/>
                </a:moveTo>
                <a:cubicBezTo>
                  <a:pt x="93133" y="95955"/>
                  <a:pt x="186267" y="191911"/>
                  <a:pt x="264160" y="196427"/>
                </a:cubicBezTo>
                <a:cubicBezTo>
                  <a:pt x="342053" y="200943"/>
                  <a:pt x="387209" y="31609"/>
                  <a:pt x="467360" y="27094"/>
                </a:cubicBezTo>
                <a:cubicBezTo>
                  <a:pt x="547511" y="22579"/>
                  <a:pt x="645724" y="167076"/>
                  <a:pt x="745066" y="169334"/>
                </a:cubicBezTo>
                <a:cubicBezTo>
                  <a:pt x="844408" y="171592"/>
                  <a:pt x="953910" y="106116"/>
                  <a:pt x="1063413" y="4064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5364088" y="3795886"/>
            <a:ext cx="23344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It’s bad for his body.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4048" y="1131592"/>
            <a:ext cx="400052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What shouldn’t we do? Why?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8148" y="627534"/>
            <a:ext cx="2737031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How can we keep healthy?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istrator\桌面\QQ截图2017022314534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4088" y="915567"/>
            <a:ext cx="2571768" cy="1428760"/>
          </a:xfrm>
          <a:prstGeom prst="rect">
            <a:avLst/>
          </a:prstGeom>
          <a:noFill/>
        </p:spPr>
      </p:pic>
      <p:pic>
        <p:nvPicPr>
          <p:cNvPr id="3" name="Picture 4" descr="C:\Documents and Settings\Administrator\桌面\QQ截图2017022314535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624" y="843558"/>
            <a:ext cx="2428892" cy="1428760"/>
          </a:xfrm>
          <a:prstGeom prst="rect">
            <a:avLst/>
          </a:prstGeom>
          <a:noFill/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0038" y="2714628"/>
          <a:ext cx="8001057" cy="17945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2941"/>
                <a:gridCol w="2000264"/>
                <a:gridCol w="1571636"/>
                <a:gridCol w="2071704"/>
                <a:gridCol w="1714512"/>
              </a:tblGrid>
              <a:tr h="428627">
                <a:tc grid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dirty="0" smtClean="0"/>
                        <a:t>                                                            </a:t>
                      </a:r>
                      <a:r>
                        <a:rPr lang="en-US" altLang="zh-CN" sz="1800" b="1" dirty="0" smtClean="0"/>
                        <a:t>How  can we keep healthy?</a:t>
                      </a:r>
                      <a:endParaRPr lang="zh-CN" altLang="en-US" sz="1800" b="1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428628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should 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why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       shouldn’t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       why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260">
                <a:tc>
                  <a:txBody>
                    <a:bodyPr/>
                    <a:lstStyle/>
                    <a:p>
                      <a:r>
                        <a:rPr lang="en-US" altLang="zh-CN" sz="2100" b="1" dirty="0" smtClean="0"/>
                        <a:t>do</a:t>
                      </a:r>
                      <a:endParaRPr lang="zh-CN" altLang="en-US" sz="21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do sports </a:t>
                      </a:r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</a:rPr>
                        <a:t>every</a:t>
                      </a:r>
                      <a:r>
                        <a:rPr lang="en-US" altLang="zh-CN" sz="1400" b="1" dirty="0" smtClean="0"/>
                        <a:t> day</a:t>
                      </a:r>
                      <a:endParaRPr lang="en-US" altLang="zh-CN" sz="1400" b="1" dirty="0" smtClean="0"/>
                    </a:p>
                    <a:p>
                      <a:r>
                        <a:rPr lang="en-US" altLang="zh-CN" sz="1400" b="1" dirty="0" smtClean="0"/>
                        <a:t>have enough sleep</a:t>
                      </a:r>
                      <a:endParaRPr lang="zh-CN" altLang="en-US" sz="14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healthy and </a:t>
                      </a:r>
                      <a:endParaRPr lang="en-US" altLang="zh-CN" sz="1400" b="1" dirty="0" smtClean="0"/>
                    </a:p>
                    <a:p>
                      <a:r>
                        <a:rPr lang="en-US" altLang="zh-CN" sz="1400" b="1" dirty="0" smtClean="0"/>
                        <a:t>strong</a:t>
                      </a:r>
                      <a:endParaRPr lang="zh-CN" altLang="en-US" sz="1400" b="1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play computer</a:t>
                      </a:r>
                      <a:endParaRPr lang="en-US" altLang="zh-CN" sz="1400" b="1" dirty="0" smtClean="0"/>
                    </a:p>
                    <a:p>
                      <a:r>
                        <a:rPr lang="en-US" altLang="zh-CN" sz="1400" b="1" dirty="0" smtClean="0"/>
                        <a:t> games for too long</a:t>
                      </a:r>
                      <a:endParaRPr lang="zh-CN" altLang="en-US" sz="1400" b="1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dirty="0" smtClean="0"/>
                        <a:t> bad for our eyes</a:t>
                      </a:r>
                      <a:endParaRPr lang="zh-CN" altLang="en-US" sz="1400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00038" y="4214824"/>
          <a:ext cx="8001057" cy="4422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2943"/>
                <a:gridCol w="2000264"/>
                <a:gridCol w="1571636"/>
                <a:gridCol w="2071702"/>
                <a:gridCol w="1714512"/>
              </a:tblGrid>
              <a:tr h="44227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  </a:t>
                      </a:r>
                      <a:endParaRPr lang="zh-CN" alt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476" y="4286262"/>
            <a:ext cx="5269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/>
              <a:t>eat</a:t>
            </a:r>
            <a:endParaRPr lang="zh-CN" alt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00434" y="214298"/>
            <a:ext cx="2201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Work in groups.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13" name="Picture 1" descr="C:\Documents and Settings\Administrator\桌面\QQ截图201702231453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843558"/>
            <a:ext cx="2520280" cy="14401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4" name="Picture 2" descr="C:\Documents and Settings\Administrator\桌面\QQ截图2017022314533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6096" y="915568"/>
            <a:ext cx="2664296" cy="147616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907704" y="4299942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?</a:t>
            </a:r>
            <a:endParaRPr lang="zh-CN" alt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563888" y="422793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?</a:t>
            </a:r>
            <a:endParaRPr lang="zh-CN" alt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436096" y="422793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?</a:t>
            </a:r>
            <a:endParaRPr lang="zh-CN" alt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380312" y="422793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?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1643056"/>
            <a:ext cx="3395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Read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the passage 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302" y="2571750"/>
            <a:ext cx="42195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2.Underline the key points.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1737" y="3500444"/>
            <a:ext cx="2999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3. Fill in the tables.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6" y="500050"/>
            <a:ext cx="3429721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Requires: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（要求）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istrator\桌面\QQ截图2017022314534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4088" y="915567"/>
            <a:ext cx="2571768" cy="1428760"/>
          </a:xfrm>
          <a:prstGeom prst="rect">
            <a:avLst/>
          </a:prstGeom>
          <a:noFill/>
        </p:spPr>
      </p:pic>
      <p:pic>
        <p:nvPicPr>
          <p:cNvPr id="3" name="Picture 4" descr="C:\Documents and Settings\Administrator\桌面\QQ截图2017022314535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624" y="843558"/>
            <a:ext cx="2428892" cy="1428760"/>
          </a:xfrm>
          <a:prstGeom prst="rect">
            <a:avLst/>
          </a:prstGeom>
          <a:noFill/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0038" y="2714628"/>
          <a:ext cx="8001057" cy="17945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2941"/>
                <a:gridCol w="2000264"/>
                <a:gridCol w="1571636"/>
                <a:gridCol w="2071704"/>
                <a:gridCol w="1714512"/>
              </a:tblGrid>
              <a:tr h="428627">
                <a:tc grid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</a:rPr>
                        <a:t>                                                            </a:t>
                      </a:r>
                      <a:r>
                        <a:rPr lang="en-US" altLang="zh-CN" sz="1800" b="1" dirty="0" smtClean="0">
                          <a:solidFill>
                            <a:srgbClr val="FF0000"/>
                          </a:solidFill>
                        </a:rPr>
                        <a:t>How  can we keep healthy?</a:t>
                      </a:r>
                      <a:endParaRPr lang="zh-CN" altLang="en-US" sz="18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428628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should 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why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       shouldn’t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       why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260">
                <a:tc>
                  <a:txBody>
                    <a:bodyPr/>
                    <a:lstStyle/>
                    <a:p>
                      <a:r>
                        <a:rPr lang="en-US" altLang="zh-CN" sz="2100" b="1" dirty="0" smtClean="0"/>
                        <a:t>do</a:t>
                      </a:r>
                      <a:endParaRPr lang="zh-CN" altLang="en-US" sz="21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do sports </a:t>
                      </a:r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</a:rPr>
                        <a:t>every</a:t>
                      </a:r>
                      <a:r>
                        <a:rPr lang="en-US" altLang="zh-CN" sz="1400" b="1" dirty="0" smtClean="0"/>
                        <a:t> day</a:t>
                      </a:r>
                      <a:endParaRPr lang="en-US" altLang="zh-CN" sz="1400" b="1" dirty="0" smtClean="0"/>
                    </a:p>
                    <a:p>
                      <a:r>
                        <a:rPr lang="en-US" altLang="zh-CN" sz="1400" b="1" dirty="0" smtClean="0"/>
                        <a:t>have enough sleep</a:t>
                      </a:r>
                      <a:endParaRPr lang="zh-CN" altLang="en-US" sz="14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healthy and </a:t>
                      </a:r>
                      <a:endParaRPr lang="en-US" altLang="zh-CN" sz="1400" b="1" dirty="0" smtClean="0"/>
                    </a:p>
                    <a:p>
                      <a:r>
                        <a:rPr lang="en-US" altLang="zh-CN" sz="1400" b="1" dirty="0" smtClean="0"/>
                        <a:t>strong</a:t>
                      </a:r>
                      <a:endParaRPr lang="zh-CN" altLang="en-US" sz="1400" b="1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play computer</a:t>
                      </a:r>
                      <a:endParaRPr lang="en-US" altLang="zh-CN" sz="1400" b="1" dirty="0" smtClean="0"/>
                    </a:p>
                    <a:p>
                      <a:r>
                        <a:rPr lang="en-US" altLang="zh-CN" sz="1400" b="1" dirty="0" smtClean="0"/>
                        <a:t> games for too long</a:t>
                      </a:r>
                      <a:endParaRPr lang="zh-CN" altLang="en-US" sz="1400" b="1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dirty="0" smtClean="0"/>
                        <a:t> bad for our eyes</a:t>
                      </a:r>
                      <a:endParaRPr lang="zh-CN" altLang="en-US" sz="1400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00038" y="4214824"/>
          <a:ext cx="8001057" cy="4422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2943"/>
                <a:gridCol w="2000264"/>
                <a:gridCol w="1571636"/>
                <a:gridCol w="2071702"/>
                <a:gridCol w="1714512"/>
              </a:tblGrid>
              <a:tr h="44227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  </a:t>
                      </a:r>
                      <a:endParaRPr lang="zh-CN" alt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476" y="4286262"/>
            <a:ext cx="5269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/>
              <a:t>eat</a:t>
            </a:r>
            <a:endParaRPr lang="zh-CN" alt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00434" y="214298"/>
            <a:ext cx="2201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Work in groups.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4286264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?</a:t>
            </a:r>
            <a:endParaRPr lang="zh-CN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00430" y="4214826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?</a:t>
            </a:r>
            <a:endParaRPr lang="zh-CN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500694" y="4214826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?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86644" y="4286264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?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istrator\桌面\QQ截图2017022314534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4088" y="915567"/>
            <a:ext cx="2571768" cy="1428760"/>
          </a:xfrm>
          <a:prstGeom prst="rect">
            <a:avLst/>
          </a:prstGeom>
          <a:noFill/>
        </p:spPr>
      </p:pic>
      <p:pic>
        <p:nvPicPr>
          <p:cNvPr id="3" name="Picture 4" descr="C:\Documents and Settings\Administrator\桌面\QQ截图2017022314535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624" y="843558"/>
            <a:ext cx="2428892" cy="1428760"/>
          </a:xfrm>
          <a:prstGeom prst="rect">
            <a:avLst/>
          </a:prstGeom>
          <a:noFill/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0034" y="2714628"/>
          <a:ext cx="8248430" cy="17945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2941"/>
                <a:gridCol w="2000264"/>
                <a:gridCol w="1571636"/>
                <a:gridCol w="2071704"/>
                <a:gridCol w="1961885"/>
              </a:tblGrid>
              <a:tr h="428627">
                <a:tc grid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dirty="0" smtClean="0"/>
                        <a:t>                                                            </a:t>
                      </a:r>
                      <a:r>
                        <a:rPr lang="en-US" altLang="zh-CN" sz="1800" b="1" dirty="0" smtClean="0">
                          <a:solidFill>
                            <a:srgbClr val="FF0000"/>
                          </a:solidFill>
                        </a:rPr>
                        <a:t>How  can we keep healthy?</a:t>
                      </a:r>
                      <a:endParaRPr lang="zh-CN" altLang="en-US" sz="18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428628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should 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why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       shouldn’t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/>
                        <a:t>          why</a:t>
                      </a:r>
                      <a:endParaRPr lang="zh-CN" altLang="en-US" sz="18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7260">
                <a:tc>
                  <a:txBody>
                    <a:bodyPr/>
                    <a:lstStyle/>
                    <a:p>
                      <a:r>
                        <a:rPr lang="en-US" altLang="zh-CN" sz="2100" b="1" dirty="0" smtClean="0"/>
                        <a:t>do</a:t>
                      </a:r>
                      <a:endParaRPr lang="zh-CN" altLang="en-US" sz="21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do sports </a:t>
                      </a:r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</a:rPr>
                        <a:t>every</a:t>
                      </a:r>
                      <a:r>
                        <a:rPr lang="en-US" altLang="zh-CN" sz="1400" b="1" dirty="0" smtClean="0"/>
                        <a:t> day</a:t>
                      </a:r>
                      <a:endParaRPr lang="en-US" altLang="zh-CN" sz="1400" b="1" dirty="0" smtClean="0"/>
                    </a:p>
                    <a:p>
                      <a:r>
                        <a:rPr lang="en-US" altLang="zh-CN" sz="1400" b="1" dirty="0" smtClean="0"/>
                        <a:t>have enough sleep</a:t>
                      </a:r>
                      <a:endParaRPr lang="zh-CN" altLang="en-US" sz="1400" b="1" dirty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healthy and </a:t>
                      </a:r>
                      <a:endParaRPr lang="en-US" altLang="zh-CN" sz="1400" b="1" dirty="0" smtClean="0"/>
                    </a:p>
                    <a:p>
                      <a:r>
                        <a:rPr lang="en-US" altLang="zh-CN" sz="1400" b="1" dirty="0" smtClean="0"/>
                        <a:t>strong</a:t>
                      </a:r>
                      <a:endParaRPr lang="zh-CN" altLang="en-US" sz="1400" b="1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play computer</a:t>
                      </a:r>
                      <a:endParaRPr lang="en-US" altLang="zh-CN" sz="1400" b="1" dirty="0" smtClean="0"/>
                    </a:p>
                    <a:p>
                      <a:r>
                        <a:rPr lang="en-US" altLang="zh-CN" sz="1400" b="1" dirty="0" smtClean="0"/>
                        <a:t> games for too long</a:t>
                      </a:r>
                      <a:endParaRPr lang="zh-CN" altLang="en-US" sz="1400" b="1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dirty="0" smtClean="0"/>
                        <a:t> bad for our eyes</a:t>
                      </a:r>
                      <a:endParaRPr lang="zh-CN" altLang="en-US" sz="1400" dirty="0" smtClean="0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00034" y="4214824"/>
          <a:ext cx="8248430" cy="4422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2943"/>
                <a:gridCol w="2000264"/>
                <a:gridCol w="1571636"/>
                <a:gridCol w="2071702"/>
                <a:gridCol w="1961885"/>
              </a:tblGrid>
              <a:tr h="442278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  </a:t>
                      </a:r>
                      <a:endParaRPr lang="zh-CN" alt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476" y="4286262"/>
            <a:ext cx="5269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/>
              <a:t>eat</a:t>
            </a:r>
            <a:endParaRPr lang="zh-CN" alt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00434" y="214298"/>
            <a:ext cx="2201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Work in groups.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4286262"/>
            <a:ext cx="2000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fruit and vegetables</a:t>
            </a:r>
            <a:endParaRPr lang="zh-CN" altLang="en-US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131840" y="4299944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good for our health</a:t>
            </a:r>
            <a:endParaRPr lang="zh-CN" altLang="en-US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714876" y="4214824"/>
            <a:ext cx="2056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too much </a:t>
            </a:r>
            <a:r>
              <a:rPr lang="en-US" altLang="zh-CN" b="1" dirty="0" smtClean="0">
                <a:solidFill>
                  <a:srgbClr val="FF0000"/>
                </a:solidFill>
              </a:rPr>
              <a:t>junk food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32240" y="4227936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not good for our health</a:t>
            </a:r>
            <a:endParaRPr lang="zh-CN" altLang="en-US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380316" y="4371952"/>
            <a:ext cx="3869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FF0000"/>
                </a:solidFill>
              </a:rPr>
              <a:t>fat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5856" y="571486"/>
            <a:ext cx="16010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junk food</a:t>
            </a:r>
            <a:endParaRPr lang="zh-CN" altLang="en-US" sz="2800" dirty="0"/>
          </a:p>
        </p:txBody>
      </p:sp>
      <p:sp>
        <p:nvSpPr>
          <p:cNvPr id="3" name="圆角矩形 2"/>
          <p:cNvSpPr/>
          <p:nvPr/>
        </p:nvSpPr>
        <p:spPr>
          <a:xfrm>
            <a:off x="857224" y="1285866"/>
            <a:ext cx="2500330" cy="257176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357950" y="1214428"/>
            <a:ext cx="2357454" cy="2643206"/>
          </a:xfrm>
          <a:prstGeom prst="round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500830" y="571486"/>
            <a:ext cx="2072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FF00"/>
                </a:solidFill>
              </a:rPr>
              <a:t>healthy food</a:t>
            </a:r>
            <a:endParaRPr lang="zh-CN" altLang="en-US" sz="2800" b="1" dirty="0">
              <a:solidFill>
                <a:srgbClr val="00FF00"/>
              </a:solidFill>
            </a:endParaRPr>
          </a:p>
        </p:txBody>
      </p:sp>
      <p:sp>
        <p:nvSpPr>
          <p:cNvPr id="28674" name="Oval 2" descr="9a62a3d14d021bd66243719c1f109c1165683"/>
          <p:cNvSpPr>
            <a:spLocks noChangeArrowheads="1"/>
          </p:cNvSpPr>
          <p:nvPr/>
        </p:nvSpPr>
        <p:spPr bwMode="auto">
          <a:xfrm>
            <a:off x="5357818" y="4357700"/>
            <a:ext cx="1000132" cy="642942"/>
          </a:xfrm>
          <a:prstGeom prst="ellipse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75" name="Oval 3" descr="688_688-tuijian2_11_1397706260_4b501"/>
          <p:cNvSpPr>
            <a:spLocks noChangeArrowheads="1"/>
          </p:cNvSpPr>
          <p:nvPr/>
        </p:nvSpPr>
        <p:spPr bwMode="auto">
          <a:xfrm>
            <a:off x="3786182" y="4286263"/>
            <a:ext cx="1000132" cy="714380"/>
          </a:xfrm>
          <a:prstGeom prst="ellipse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76" name="Oval 4" descr="1818-110HG4032022"/>
          <p:cNvSpPr>
            <a:spLocks noChangeArrowheads="1"/>
          </p:cNvSpPr>
          <p:nvPr/>
        </p:nvSpPr>
        <p:spPr bwMode="auto">
          <a:xfrm>
            <a:off x="3714744" y="1000115"/>
            <a:ext cx="1000132" cy="700089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77" name="Oval 5" descr="9927_212603073845_2"/>
          <p:cNvSpPr>
            <a:spLocks noChangeArrowheads="1"/>
          </p:cNvSpPr>
          <p:nvPr/>
        </p:nvSpPr>
        <p:spPr bwMode="auto">
          <a:xfrm>
            <a:off x="5286380" y="3500444"/>
            <a:ext cx="1000132" cy="642942"/>
          </a:xfrm>
          <a:prstGeom prst="ellipse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78" name="Oval 6" descr="5695349_173305067901_2"/>
          <p:cNvSpPr>
            <a:spLocks noChangeArrowheads="1"/>
          </p:cNvSpPr>
          <p:nvPr/>
        </p:nvSpPr>
        <p:spPr bwMode="auto">
          <a:xfrm>
            <a:off x="3714744" y="2643190"/>
            <a:ext cx="1000132" cy="714380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79" name="Oval 7" descr="6983422_121217247000_2"/>
          <p:cNvSpPr>
            <a:spLocks noChangeArrowheads="1"/>
          </p:cNvSpPr>
          <p:nvPr/>
        </p:nvSpPr>
        <p:spPr bwMode="auto">
          <a:xfrm>
            <a:off x="3786182" y="1857370"/>
            <a:ext cx="1000132" cy="642942"/>
          </a:xfrm>
          <a:prstGeom prst="ellipse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80" name="Oval 8" descr="2009224164130602_2"/>
          <p:cNvSpPr>
            <a:spLocks noChangeArrowheads="1"/>
          </p:cNvSpPr>
          <p:nvPr/>
        </p:nvSpPr>
        <p:spPr bwMode="auto">
          <a:xfrm>
            <a:off x="5143504" y="2786064"/>
            <a:ext cx="928694" cy="571504"/>
          </a:xfrm>
          <a:prstGeom prst="ellipse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81" name="Oval 9" descr="thumb"/>
          <p:cNvSpPr>
            <a:spLocks noChangeArrowheads="1"/>
          </p:cNvSpPr>
          <p:nvPr/>
        </p:nvSpPr>
        <p:spPr bwMode="auto">
          <a:xfrm>
            <a:off x="5072066" y="1000114"/>
            <a:ext cx="1000132" cy="642942"/>
          </a:xfrm>
          <a:prstGeom prst="ellipse">
            <a:avLst/>
          </a:prstGeom>
          <a:blipFill dpi="0" rotWithShape="1">
            <a:blip r:embed="rId8" cstate="email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82" name="Oval 10" descr="t01b34f3c208dc05496"/>
          <p:cNvSpPr>
            <a:spLocks noChangeArrowheads="1"/>
          </p:cNvSpPr>
          <p:nvPr/>
        </p:nvSpPr>
        <p:spPr bwMode="auto">
          <a:xfrm>
            <a:off x="3786182" y="3500444"/>
            <a:ext cx="1000132" cy="642942"/>
          </a:xfrm>
          <a:prstGeom prst="ellipse">
            <a:avLst/>
          </a:prstGeom>
          <a:blipFill dpi="0" rotWithShape="1">
            <a:blip r:embed="rId9" cstate="email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683" name="Oval 11" descr="20100128_64dcaffefab86cfe0a3fZSsAIBsHK0BM"/>
          <p:cNvSpPr>
            <a:spLocks noChangeArrowheads="1"/>
          </p:cNvSpPr>
          <p:nvPr/>
        </p:nvSpPr>
        <p:spPr bwMode="auto">
          <a:xfrm>
            <a:off x="5143504" y="1857370"/>
            <a:ext cx="928694" cy="642942"/>
          </a:xfrm>
          <a:prstGeom prst="ellipse">
            <a:avLst/>
          </a:prstGeom>
          <a:blipFill dpi="0" rotWithShape="1">
            <a:blip r:embed="rId10" cstate="email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071542" y="4357700"/>
            <a:ext cx="29856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What food should we eat?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8996" y="142858"/>
            <a:ext cx="2095317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Let’s choose.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-0.01511 C -0.07656 -0.0586 -0.13108 -0.10179 -0.17865 -0.13417 C -0.22622 -0.16656 -0.26684 -0.18784 -0.30747 -0.20913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00" y="-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5 -0.06169 C -0.02916 0.03238 -0.03437 0.12677 -0.06822 0.17643 C -0.10208 0.22609 -0.18402 0.27699 -0.22691 0.23689 C -0.26979 0.19679 -0.29791 0.06662 -0.32586 -0.06355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83159E-6 C 0.00937 0.05367 0.01875 0.10765 2.77778E-6 0.13572 C -0.01875 0.16379 -0.05365 0.18538 -0.11233 0.16873 C -0.17101 0.15207 -0.29479 0.06755 -0.35243 0.03486 C -0.41007 0.00216 -0.43386 -0.01264 -0.45764 -0.02745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2129 C 0.01198 0.02529 0.02379 0.07217 -0.00486 0.07773 C -0.0335 0.08328 -0.11944 0.04626 -0.17187 0.01172 C -0.2243 -0.02283 -0.29305 -0.09254 -0.31927 -0.12924 C -0.34548 -0.16595 -0.3375 -0.18692 -0.32951 -0.2079 " pathEditMode="relative" rAng="0" ptsTypes="aaaaA">
                                      <p:cBhvr>
                                        <p:cTn id="18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0" y="-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6 -0.03702 C -0.0724 -0.02314 -0.14757 -0.00895 -0.20851 -0.00771 C -0.26945 -0.00648 -0.32917 -0.01789 -0.36303 -0.02992 C -0.39688 -0.04195 -0.4066 -0.04627 -0.41146 -0.07928 C -0.41632 -0.11228 -0.40417 -0.16996 -0.39202 -0.22764 " pathEditMode="relative" rAng="0" ptsTypes="aaaaA">
                                      <p:cBhvr>
                                        <p:cTn id="22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0" y="-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0327E-6 C 0.10937 0.01635 0.21875 0.03301 0.2691 0.04751 C 0.31944 0.06201 0.29653 0.08144 0.30208 0.08792 " pathEditMode="relative" ptsTypes="aaA">
                                      <p:cBhvr>
                                        <p:cTn id="26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4911E-6 C 0.09827 0.00802 0.19653 0.01635 0.26493 0.02036 C 0.33334 0.02437 0.38403 0.03918 0.41025 0.02375 C 0.43646 0.00833 0.42952 -0.03146 0.42275 -0.07125 " pathEditMode="relative" ptsTypes="aaaA">
                                      <p:cBhvr>
                                        <p:cTn id="30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0.0182 C 0.10035 0.01758 0.19323 0.01728 0.24583 0.0182 C 0.29844 0.01913 0.31424 0.0694 0.32309 0.02375 C 0.33194 -0.0219 0.31563 -0.13942 0.29931 -0.25663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00" y="-1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99753E-6 C 0.04896 0.00802 0.09809 0.01604 0.16493 0.01265 C 0.23177 0.00926 0.35365 -0.01202 0.40104 -0.02004 C 0.44844 -0.02806 0.44375 0.02561 0.44948 -0.03485 C 0.45521 -0.09531 0.44514 -0.23905 0.43507 -0.38278 " pathEditMode="relative" ptsTypes="aaaaA">
                                      <p:cBhvr>
                                        <p:cTn id="38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96607E-6 C 0.06094 -0.03455 0.12205 -0.06879 0.14844 4.96607E-6 C 0.17483 0.06878 0.16684 0.24028 0.15886 0.41209 " pathEditMode="relative" ptsTypes="aaA">
                                      <p:cBhvr>
                                        <p:cTn id="42" dur="2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 animBg="1"/>
      <p:bldP spid="28676" grpId="0" animBg="1"/>
      <p:bldP spid="28677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75856" y="267496"/>
            <a:ext cx="2614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Watch and </a:t>
            </a:r>
            <a:r>
              <a:rPr lang="en-US" altLang="zh-CN" sz="2400" b="1" dirty="0" smtClean="0">
                <a:solidFill>
                  <a:srgbClr val="FF0000"/>
                </a:solidFill>
                <a:hlinkClick r:id="rId1" action="ppaction://hlinkfile"/>
              </a:rPr>
              <a:t>imitate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5" name="Picture 1" descr="C:\Documents and Settings\Administrator\桌面\QQ截图2017022314532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1491631"/>
            <a:ext cx="4464496" cy="28275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1357305"/>
            <a:ext cx="7968960" cy="323926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CN" sz="29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How can we keep healthy? We should eat_______ and vegetables every day. We_______ eat too much junk food. We should have enough______. We shouldn’t go to bed late. We should do sports every day. It makes us ______ and strong. We  shouldn’t play computer games too long. It’s ________ for our eyes.</a:t>
            </a:r>
            <a:endParaRPr lang="en-US" altLang="zh-CN" sz="2900" b="1" dirty="0" smtClean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1285852" y="785802"/>
            <a:ext cx="980640" cy="4748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74057" tIns="37029" rIns="74057" bIns="3702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bad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2357422" y="785802"/>
            <a:ext cx="1828800" cy="4748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74057" tIns="37029" rIns="74057" bIns="3702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shouldn’t 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6858016" y="785802"/>
            <a:ext cx="980640" cy="4748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74057" tIns="37029" rIns="74057" bIns="3702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fruit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5429256" y="785802"/>
            <a:ext cx="1568160" cy="4748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74057" tIns="37029" rIns="74057" bIns="3702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healthy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4286248" y="785802"/>
            <a:ext cx="980640" cy="4748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74057" tIns="37029" rIns="74057" bIns="3702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sleep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1689" name="Picture 9" descr="3ZE86`R604~NOBY98QDD__O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28794" y="4286244"/>
            <a:ext cx="1251360" cy="857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85720" y="142860"/>
            <a:ext cx="35285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passage and fill.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C:\Documents and Settings\Administrator\桌面\QQ截图2017022314533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336955">
            <a:off x="7756918" y="4263058"/>
            <a:ext cx="1357354" cy="8297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 descr="C:\Documents and Settings\Administrator\桌面\QQ截图201702231453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5074" y="4214826"/>
            <a:ext cx="1142976" cy="7572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4" descr="C:\Documents and Settings\Administrator\桌面\QQ截图2017022314535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4429138"/>
            <a:ext cx="1071570" cy="7143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椭圆 17"/>
          <p:cNvSpPr/>
          <p:nvPr/>
        </p:nvSpPr>
        <p:spPr>
          <a:xfrm>
            <a:off x="5286380" y="2643189"/>
            <a:ext cx="2143140" cy="5715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32 -0.00678 C -0.00903 0.05182 -0.00174 0.11074 -0.03177 0.14868 C -0.06181 0.18662 -0.12796 0.21283 -0.19671 0.22024 C -0.26546 0.22764 -0.38698 0.19957 -0.4441 0.19279 C -0.50122 0.186 -0.52066 0.18291 -0.53993 0.17983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00" y="1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29 0.0071 C 0.00972 0.03856 0.00834 0.07064 0.03924 0.09531 C 0.07014 0.11968 0.11893 0.14004 0.19688 0.15454 C 0.27483 0.16903 0.3908 0.17613 0.50695 0.18353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00" y="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83 0.02129 C -0.02327 0.08205 -0.02171 0.14282 -0.02188 0.19155 C -0.02205 0.24029 -0.01112 0.2881 -0.02587 0.31431 C -0.04063 0.34053 -0.07952 0.34454 -0.11042 0.34917 C -0.14132 0.3538 -0.17639 0.34763 -0.21146 0.34177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0" y="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65 0.0071 C 0.03073 0.05768 0.03282 0.10827 0.03473 0.16287 C 0.03664 0.21746 0.02518 0.29211 0.03993 0.33498 C 0.05469 0.37786 0.10469 0.40685 0.12344 0.42104 C 0.14219 0.43492 0.14723 0.42659 0.15226 0.41919 " pathEditMode="relative" rAng="0" ptsTypes="aaaaA">
                                      <p:cBhvr>
                                        <p:cTn id="18" dur="2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2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2129 C -0.00104 0.08606 -0.00139 0.15114 0.00226 0.21376 C 0.0059 0.27638 0.00712 0.34979 0.02083 0.39698 C 0.03455 0.44417 0.06424 0.46947 0.0849 0.49754 C 0.10556 0.5256 0.12344 0.55121 0.14462 0.56539 C 0.1658 0.57958 0.18872 0.58143 0.21163 0.58359 " pathEditMode="relative" rAng="0" ptsTypes="aaaaaA">
                                      <p:cBhvr>
                                        <p:cTn id="22" dur="2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5" grpId="0"/>
      <p:bldP spid="71686" grpId="0"/>
      <p:bldP spid="71687" grpId="0"/>
      <p:bldP spid="71688" grpId="0"/>
      <p:bldP spid="1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6"/>
            <a:ext cx="20571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Play a game.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6" y="1285868"/>
            <a:ext cx="2734467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en-US" altLang="zh-CN" sz="2400" b="1" dirty="0" smtClean="0"/>
              <a:t>do sports every day</a:t>
            </a:r>
            <a:endParaRPr lang="zh-CN" alt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932040" y="1419624"/>
            <a:ext cx="2917722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play computer games</a:t>
            </a:r>
            <a:endParaRPr lang="zh-CN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2214562"/>
            <a:ext cx="2570704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have enough sleep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85790" y="3143256"/>
            <a:ext cx="4515595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eat fruit and vegetables every day</a:t>
            </a:r>
            <a:endParaRPr lang="zh-CN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04052" y="2283720"/>
            <a:ext cx="3160481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eat too much junk food</a:t>
            </a:r>
            <a:endParaRPr lang="zh-CN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71608" y="4000512"/>
            <a:ext cx="6402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We should/shouldn’t……  .   It’s good/bad for…….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Administrator\桌面\QQ截图20170223145327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238862">
            <a:off x="800258" y="381223"/>
            <a:ext cx="3006170" cy="17966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868" name="Picture 4" descr="C:\Documents and Settings\Administrator\桌面\QQ截图2017022314533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413939">
            <a:off x="5448321" y="350570"/>
            <a:ext cx="3323759" cy="170715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869" name="Picture 5" descr="C:\Documents and Settings\Administrator\桌面\QQ截图201702231453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17590">
            <a:off x="797397" y="2394175"/>
            <a:ext cx="3071834" cy="16672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870" name="Picture 6" descr="C:\Documents and Settings\Administrator\桌面\QQ截图2017022314535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28022">
            <a:off x="5365998" y="2376310"/>
            <a:ext cx="3444507" cy="18357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1547669" y="1422160"/>
            <a:ext cx="8579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e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e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4499997" y="1368154"/>
            <a:ext cx="11065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k</a:t>
            </a:r>
            <a:r>
              <a:rPr lang="en-US" altLang="zh-CN" sz="3600" b="1" dirty="0" smtClean="0">
                <a:solidFill>
                  <a:srgbClr val="00FF00"/>
                </a:solidFill>
              </a:rPr>
              <a:t>ee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p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6228189" y="1368154"/>
            <a:ext cx="23888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keep young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1142976" y="1443011"/>
            <a:ext cx="5597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m</a:t>
            </a:r>
            <a:endParaRPr lang="zh-CN" altLang="en-US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071670" y="1443011"/>
            <a:ext cx="3449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t</a:t>
            </a:r>
            <a:endParaRPr lang="zh-CN" altLang="en-US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23532" y="4376088"/>
            <a:ext cx="86085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Keeping health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y</a:t>
            </a:r>
            <a:r>
              <a:rPr lang="en-US" altLang="zh-CN" sz="3200" b="1" dirty="0" smtClean="0"/>
              <a:t> is most important(</a:t>
            </a:r>
            <a:r>
              <a:rPr lang="zh-CN" altLang="en-US" sz="3200" b="1" dirty="0" smtClean="0"/>
              <a:t>最重要</a:t>
            </a:r>
            <a:r>
              <a:rPr lang="en-US" altLang="zh-CN" sz="3200" b="1" dirty="0" smtClean="0"/>
              <a:t>)for us.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806 0 " pathEditMode="relative" ptsTypes="AA">
                                      <p:cBhvr>
                                        <p:cTn id="67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0" grpId="1" build="allAtOnce"/>
      <p:bldP spid="10" grpId="2" build="allAtOnce"/>
      <p:bldP spid="11" grpId="0"/>
      <p:bldP spid="12" grpId="0"/>
      <p:bldP spid="14" grpId="0"/>
      <p:bldP spid="15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0644" y="4159906"/>
            <a:ext cx="6402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We should/shouldn’t……  .   It’s good/bad for…….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40" y="1635648"/>
            <a:ext cx="4515595" cy="46166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eat fruit and vegetables every day</a:t>
            </a:r>
            <a:endParaRPr lang="zh-CN" alt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95486"/>
            <a:ext cx="20571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Play a game.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355728"/>
            <a:ext cx="2917722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play computer games</a:t>
            </a:r>
            <a:endParaRPr lang="zh-CN" altLang="en-US" sz="2400" b="1" dirty="0"/>
          </a:p>
        </p:txBody>
      </p:sp>
      <p:pic>
        <p:nvPicPr>
          <p:cNvPr id="6" name="Picture 2" descr="C:\Documents and Settings\Administrator\桌面\6db84d39jw1e2v8wy73udj (1)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55976" y="771552"/>
            <a:ext cx="3456384" cy="2520280"/>
          </a:xfrm>
          <a:prstGeom prst="rect">
            <a:avLst/>
          </a:prstGeom>
          <a:noFill/>
        </p:spPr>
      </p:pic>
      <p:pic>
        <p:nvPicPr>
          <p:cNvPr id="7" name="Picture 3" descr="C:\Documents and Settings\Administrator\桌面\1454306767355_0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1680" y="915566"/>
            <a:ext cx="3015722" cy="2592288"/>
          </a:xfrm>
          <a:prstGeom prst="rect">
            <a:avLst/>
          </a:prstGeom>
          <a:noFill/>
        </p:spPr>
      </p:pic>
      <p:pic>
        <p:nvPicPr>
          <p:cNvPr id="8" name="Picture 5" descr="C:\Documents and Settings\Administrator\桌面\092612s0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20" y="843560"/>
            <a:ext cx="3416029" cy="2758325"/>
          </a:xfrm>
          <a:prstGeom prst="rect">
            <a:avLst/>
          </a:prstGeom>
          <a:noFill/>
        </p:spPr>
      </p:pic>
      <p:pic>
        <p:nvPicPr>
          <p:cNvPr id="9" name="Picture 6" descr="C:\Documents and Settings\Administrator\桌面\120323201845e8f32132a6203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19872" y="699544"/>
            <a:ext cx="3801008" cy="3106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9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6120" y="285736"/>
            <a:ext cx="2127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Healthy life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5987" y="1071552"/>
            <a:ext cx="4453207" cy="35394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Hello, everyone!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This is my report.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How  can we keep healthy? 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We should_________.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It’s good for our__________.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We shouldn’t __________.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It’s bad for our__________.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Thank you!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940258">
            <a:off x="7216787" y="902722"/>
            <a:ext cx="1571636" cy="1285884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5720" y="785800"/>
            <a:ext cx="1357322" cy="1285884"/>
          </a:xfrm>
          <a:prstGeom prst="ellipse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20962013">
            <a:off x="397453" y="3419476"/>
            <a:ext cx="1571636" cy="1357322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847669">
            <a:off x="7143768" y="3286131"/>
            <a:ext cx="1571636" cy="1428760"/>
          </a:xfrm>
          <a:prstGeom prst="ellipse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K.Williams - 夜的钢琴曲 - 纯音乐版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60432" y="47319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6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6120" y="285736"/>
            <a:ext cx="2127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Healthy life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5987" y="1071552"/>
            <a:ext cx="4453207" cy="35394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Hello, everyone!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This is my report.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How  can we keep healthy? 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We should_________.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It’s good for our__________.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We shouldn’t __________.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It’s bad for our__________.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Thank you!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940258">
            <a:off x="7216787" y="902722"/>
            <a:ext cx="1571636" cy="1285884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5720" y="785800"/>
            <a:ext cx="1357322" cy="1285884"/>
          </a:xfrm>
          <a:prstGeom prst="ellipse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20962013">
            <a:off x="397453" y="3419476"/>
            <a:ext cx="1571636" cy="1357322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847669">
            <a:off x="7143768" y="3286131"/>
            <a:ext cx="1571636" cy="1428760"/>
          </a:xfrm>
          <a:prstGeom prst="ellipse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6120" y="285736"/>
            <a:ext cx="2127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Healthy life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5987" y="1071552"/>
            <a:ext cx="4453207" cy="35394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Hello, everyone!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This is my report.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How  can we keep healthy? 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We should_____________.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It’s good for our__________.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We shouldn’t __________.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It’s bad for our__________.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Thank you!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940258">
            <a:off x="7820213" y="1639048"/>
            <a:ext cx="866885" cy="632599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5720" y="1491630"/>
            <a:ext cx="829896" cy="580054"/>
          </a:xfrm>
          <a:prstGeom prst="ellipse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20962013">
            <a:off x="404093" y="4072999"/>
            <a:ext cx="864251" cy="483121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847669">
            <a:off x="7453928" y="3746226"/>
            <a:ext cx="861089" cy="709864"/>
          </a:xfrm>
          <a:prstGeom prst="ellipse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932044" y="2787776"/>
            <a:ext cx="1005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health</a:t>
            </a:r>
            <a:endParaRPr lang="zh-CN" altLang="en-US" sz="2400" b="1" dirty="0"/>
          </a:p>
        </p:txBody>
      </p:sp>
      <p:sp>
        <p:nvSpPr>
          <p:cNvPr id="15" name="椭圆 14"/>
          <p:cNvSpPr/>
          <p:nvPr/>
        </p:nvSpPr>
        <p:spPr>
          <a:xfrm rot="21132179">
            <a:off x="214592" y="2771717"/>
            <a:ext cx="864096" cy="576064"/>
          </a:xfrm>
          <a:prstGeom prst="ellipse">
            <a:avLst/>
          </a:prstGeom>
          <a:blipFill>
            <a:blip r:embed="rId5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788028" y="3651872"/>
            <a:ext cx="1005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health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2 -0.00031 C 0.07847 0.05125 0.16667 0.10281 0.23525 0.1272 C 0.30382 0.15159 0.35243 0.14912 0.40122 0.14665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76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77 0.00802 C -0.03958 0.04538 -0.04722 0.08274 -0.07083 0.10589 C -0.09444 0.12905 -0.13159 0.14479 -0.17378 0.14726 C -0.21597 0.14973 -0.26996 0.13553 -0.32378 0.12133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0" y="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5.25471E-6 C -0.01354 -0.07812 -0.02708 -0.15592 -0.03403 -0.20624 C -0.04097 -0.25657 -0.01562 -0.28621 -0.04132 -0.30164 C -0.06701 -0.31708 -0.12778 -0.30813 -0.18837 -0.29917 " pathEditMode="relative" ptsTypes="aa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6 -0.05002 C 0.14584 -0.00124 0.30851 0.04785 0.38403 0.04662 C 0.45955 0.04538 0.42657 -0.02161 0.43629 -0.05774 C 0.44601 -0.09386 0.44427 -0.13245 0.44271 -0.17104 " pathEditMode="relative" rAng="0" ptsTypes="aa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00" y="-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1081 C 0.03681 0.00061 0.06962 0.01204 0.13177 0.04847 C 0.19392 0.0849 0.31493 0.18555 0.37674 0.20716 C 0.43854 0.22877 0.47274 0.19666 0.50278 0.17752 C 0.53281 0.15838 0.54844 0.10805 0.55712 0.09231 C 0.5658 0.07656 0.56024 0.07934 0.55486 0.08212 " pathEditMode="relative" rAng="0" ptsTypes="aaaaa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00" y="1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5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Documents and Settings\Administrator\桌面\QQ截图2017022708392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14682" y="642926"/>
            <a:ext cx="4791075" cy="2524125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pic>
        <p:nvPicPr>
          <p:cNvPr id="49155" name="Picture 3" descr="C:\Documents and Settings\Administrator\桌面\QQ截图201702270839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00" y="500048"/>
            <a:ext cx="2206271" cy="1714512"/>
          </a:xfrm>
          <a:prstGeom prst="rect">
            <a:avLst/>
          </a:prstGeom>
          <a:noFill/>
        </p:spPr>
      </p:pic>
      <p:pic>
        <p:nvPicPr>
          <p:cNvPr id="49156" name="Picture 4" descr="C:\Documents and Settings\Administrator\桌面\QQ截图201702270839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428876"/>
            <a:ext cx="2214578" cy="2000264"/>
          </a:xfrm>
          <a:prstGeom prst="rect">
            <a:avLst/>
          </a:prstGeom>
          <a:noFill/>
        </p:spPr>
      </p:pic>
      <p:pic>
        <p:nvPicPr>
          <p:cNvPr id="5" name="U3L43001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58214" y="3429006"/>
            <a:ext cx="304800" cy="304800"/>
          </a:xfrm>
          <a:prstGeom prst="rect">
            <a:avLst/>
          </a:prstGeom>
        </p:spPr>
      </p:pic>
      <p:pic>
        <p:nvPicPr>
          <p:cNvPr id="49157" name="Picture 5" descr="C:\Documents and Settings\Administrator\桌面\QQ截图201702270839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6" y="3500444"/>
            <a:ext cx="4219575" cy="952500"/>
          </a:xfrm>
          <a:prstGeom prst="rect">
            <a:avLst/>
          </a:prstGeom>
          <a:noFill/>
          <a:ln w="38100" cmpd="dbl">
            <a:solidFill>
              <a:srgbClr val="00B0F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786050" y="3500446"/>
            <a:ext cx="6154758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How can we keep healthy?  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</a:rPr>
              <a:t>Eat a lot of fruit and vegetables. 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</a:rPr>
              <a:t>Take exercises every day . We can keep healthy!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83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8" y="642924"/>
            <a:ext cx="4322337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Reading methods: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阅读方法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1674" y="1714494"/>
            <a:ext cx="5432449" cy="5232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Underline(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划线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) the key points.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4" y="2714626"/>
            <a:ext cx="4935647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Put them in the table(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表格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).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70" y="3714760"/>
            <a:ext cx="688015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We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can understand the passage easily(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容易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).</a:t>
            </a:r>
            <a:endParaRPr lang="zh-CN" altLang="en-US" sz="28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2000248"/>
            <a:ext cx="4510594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Tell your parents and friends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how we can keep healthy.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9876" y="987576"/>
            <a:ext cx="2070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Homework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57823" y="1071552"/>
            <a:ext cx="162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health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y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2071670" y="1125133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health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571736" y="1660918"/>
            <a:ext cx="5132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n.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15013" y="1660918"/>
            <a:ext cx="8194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adj.</a:t>
            </a:r>
            <a:endParaRPr lang="zh-CN" altLang="en-US" sz="3200" b="1" dirty="0"/>
          </a:p>
        </p:txBody>
      </p:sp>
      <p:sp>
        <p:nvSpPr>
          <p:cNvPr id="12" name="矩形 11"/>
          <p:cNvSpPr/>
          <p:nvPr/>
        </p:nvSpPr>
        <p:spPr>
          <a:xfrm>
            <a:off x="2643174" y="3786196"/>
            <a:ext cx="55280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/>
              <a:t>How can we  keep    ____________?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571736" y="3071816"/>
            <a:ext cx="5284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Coffee is bad for our___________.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1 0.02251 C 0.04132 0.09593 0.03854 0.16934 0.07709 0.20759 C 0.11563 0.24583 0.225 0.24398 0.27518 0.25139 C 0.32535 0.25879 0.35973 0.23565 0.37813 0.25139 C 0.39653 0.26712 0.39098 0.30691 0.38542 0.3467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1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8883 C 0.01996 0.18199 0.04166 0.27545 0.04583 0.34362 C 0.05 0.41178 0.03645 0.45435 0.02309 0.49722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" y="2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F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42F1A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6" y="1419624"/>
            <a:ext cx="53021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How can we keep health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y</a:t>
            </a:r>
            <a:r>
              <a:rPr lang="en-US" altLang="zh-CN" sz="3600" b="1" dirty="0" smtClean="0"/>
              <a:t>?</a:t>
            </a:r>
            <a:endParaRPr lang="zh-CN" altLang="en-US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28662" y="321456"/>
            <a:ext cx="2322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Let’s </a:t>
            </a:r>
            <a:r>
              <a:rPr lang="en-US" altLang="zh-CN" sz="3600" b="1" dirty="0" smtClean="0">
                <a:hlinkClick r:id="rId1" action="ppaction://hlinkfile"/>
              </a:rPr>
              <a:t>enjoy</a:t>
            </a:r>
            <a:r>
              <a:rPr lang="en-US" altLang="zh-CN" sz="3600" b="1" dirty="0" smtClean="0"/>
              <a:t>.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" y="2"/>
            <a:ext cx="5546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Look and judge. (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should</a:t>
            </a:r>
            <a:r>
              <a:rPr lang="en-US" altLang="zh-CN" sz="2400" b="1" dirty="0" smtClean="0"/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√</a:t>
            </a:r>
            <a:r>
              <a:rPr lang="en-US" altLang="zh-CN" sz="2400" b="1" dirty="0" smtClean="0"/>
              <a:t> or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shouldn’t ×</a:t>
            </a:r>
            <a:r>
              <a:rPr lang="en-US" altLang="zh-CN" sz="2400" b="1" dirty="0" smtClean="0"/>
              <a:t>)</a:t>
            </a:r>
            <a:endParaRPr lang="zh-CN" altLang="en-US" sz="2400" b="1" dirty="0"/>
          </a:p>
        </p:txBody>
      </p:sp>
      <p:pic>
        <p:nvPicPr>
          <p:cNvPr id="18434" name="Picture 2" descr="C:\Documents and Settings\Administrator\桌面\QQ截图2017022214012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14744" y="1017973"/>
            <a:ext cx="1785950" cy="123230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18435" name="Picture 3" descr="C:\Documents and Settings\Administrator\桌面\QQ截图2017022214032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7950" y="1017976"/>
            <a:ext cx="1785950" cy="118511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1714485" y="2411015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      )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429127" y="2411015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      )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000897" y="2411015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      )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785923" y="4339841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      )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429127" y="4339841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      )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072335" y="4339841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(      )</a:t>
            </a:r>
            <a:endParaRPr lang="zh-CN" altLang="en-US" dirty="0"/>
          </a:p>
        </p:txBody>
      </p:sp>
      <p:pic>
        <p:nvPicPr>
          <p:cNvPr id="21505" name="Picture 1" descr="C:\Documents and Settings\Administrator\桌面\QQ截图201702231453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1071553"/>
            <a:ext cx="2000264" cy="12620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1506" name="Picture 2" descr="C:\Documents and Settings\Administrator\桌面\QQ截图2017022314533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3071818"/>
            <a:ext cx="2071702" cy="1266473"/>
          </a:xfrm>
          <a:prstGeom prst="rect">
            <a:avLst/>
          </a:prstGeom>
          <a:noFill/>
        </p:spPr>
      </p:pic>
      <p:pic>
        <p:nvPicPr>
          <p:cNvPr id="21507" name="Picture 3" descr="C:\Documents and Settings\Administrator\桌面\QQ截图2017022314534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14744" y="3143256"/>
            <a:ext cx="1928826" cy="1185856"/>
          </a:xfrm>
          <a:prstGeom prst="rect">
            <a:avLst/>
          </a:prstGeom>
          <a:noFill/>
        </p:spPr>
      </p:pic>
      <p:pic>
        <p:nvPicPr>
          <p:cNvPr id="21508" name="Picture 4" descr="C:\Documents and Settings\Administrator\桌面\QQ截图2017022314535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57950" y="3071817"/>
            <a:ext cx="1795452" cy="128172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857356" y="235743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√</a:t>
            </a:r>
            <a:endParaRPr lang="zh-CN" alt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7143768" y="228599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√</a:t>
            </a:r>
            <a:endParaRPr lang="zh-CN" alt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4572000" y="235743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√</a:t>
            </a:r>
            <a:endParaRPr lang="zh-CN" alt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4572000" y="421482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√</a:t>
            </a:r>
            <a:endParaRPr lang="zh-CN" alt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1857356" y="4357700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×</a:t>
            </a:r>
            <a:endParaRPr lang="zh-CN" alt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215206" y="4357700"/>
            <a:ext cx="347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×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491884" y="483518"/>
            <a:ext cx="2737031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How can we keep healthy?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24128" y="1779662"/>
            <a:ext cx="3286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      We should do sports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every</a:t>
            </a:r>
            <a:r>
              <a:rPr lang="en-US" altLang="zh-CN" sz="2400" b="1" dirty="0" smtClean="0"/>
              <a:t> day. We should have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enough sleep</a:t>
            </a:r>
            <a:r>
              <a:rPr lang="en-US" altLang="zh-CN" sz="2400" b="1" dirty="0" smtClean="0"/>
              <a:t>.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It makes us healthy and strong.</a:t>
            </a:r>
            <a:endParaRPr lang="zh-CN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39756" y="267494"/>
            <a:ext cx="3258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Let’s watch and </a:t>
            </a:r>
            <a:r>
              <a:rPr lang="en-US" altLang="zh-CN" sz="2800" b="1" dirty="0" smtClean="0">
                <a:hlinkClick r:id="rId1" action="ppaction://hlinkfile"/>
              </a:rPr>
              <a:t>find</a:t>
            </a:r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7740352" y="2211711"/>
            <a:ext cx="114300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868144" y="2571750"/>
            <a:ext cx="114300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084168" y="987574"/>
            <a:ext cx="242771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CN" sz="2000" b="1" dirty="0" smtClean="0"/>
              <a:t>What should we do ?</a:t>
            </a:r>
            <a:endParaRPr lang="zh-CN" altLang="en-US" sz="2000" b="1" dirty="0"/>
          </a:p>
        </p:txBody>
      </p:sp>
      <p:pic>
        <p:nvPicPr>
          <p:cNvPr id="8" name="Picture 1" descr="C:\Documents and Settings\Administrator\桌面\QQ截图2017022314532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491630"/>
            <a:ext cx="4286280" cy="27146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012164" y="411510"/>
            <a:ext cx="2737031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How can we keep healthy?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29129" y="964398"/>
            <a:ext cx="124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every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5929327" y="964398"/>
            <a:ext cx="8704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day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572132" y="964398"/>
            <a:ext cx="1802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morning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86446" y="964398"/>
            <a:ext cx="1171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night</a:t>
            </a:r>
            <a:endParaRPr lang="zh-CN" altLang="en-US" sz="3600" b="1" dirty="0"/>
          </a:p>
        </p:txBody>
      </p:sp>
      <p:sp>
        <p:nvSpPr>
          <p:cNvPr id="7" name="矩形 6"/>
          <p:cNvSpPr/>
          <p:nvPr/>
        </p:nvSpPr>
        <p:spPr>
          <a:xfrm>
            <a:off x="428601" y="964398"/>
            <a:ext cx="4214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We should do sports 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358082" y="964395"/>
            <a:ext cx="314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/>
              <a:t>.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5" grpId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24128" y="1779662"/>
            <a:ext cx="3286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      We should do sports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every</a:t>
            </a:r>
            <a:r>
              <a:rPr lang="en-US" altLang="zh-CN" sz="2400" b="1" dirty="0" smtClean="0"/>
              <a:t> day. We should have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enough sleep</a:t>
            </a:r>
            <a:r>
              <a:rPr lang="en-US" altLang="zh-CN" sz="2400" b="1" dirty="0" smtClean="0"/>
              <a:t>.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It makes us healthy and strong.</a:t>
            </a:r>
            <a:endParaRPr lang="zh-CN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57426" y="214296"/>
            <a:ext cx="3258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Let’s watch and find.</a:t>
            </a:r>
            <a:endParaRPr lang="zh-CN" altLang="en-US" sz="2800" b="1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7740352" y="2211711"/>
            <a:ext cx="114300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868144" y="2571750"/>
            <a:ext cx="114300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084168" y="987574"/>
            <a:ext cx="242771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altLang="zh-CN" sz="2000" b="1" dirty="0" smtClean="0"/>
              <a:t>What should we do ?</a:t>
            </a:r>
            <a:endParaRPr lang="zh-CN" altLang="en-US" sz="2000" b="1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940152" y="2931790"/>
            <a:ext cx="228601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" descr="C:\Documents and Settings\Administrator\桌面\QQ截图20170223145327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8662" y="1357305"/>
            <a:ext cx="4286280" cy="27146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6012164" y="411510"/>
            <a:ext cx="2737031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How can we keep healthy?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00" y="785800"/>
            <a:ext cx="913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Enough sleep </a:t>
            </a:r>
            <a:r>
              <a:rPr lang="en-US" altLang="zh-CN" sz="2800" b="1" dirty="0" smtClean="0"/>
              <a:t>means going to bed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early</a:t>
            </a:r>
            <a:r>
              <a:rPr lang="en-US" altLang="zh-CN" sz="2800" b="1" dirty="0" smtClean="0"/>
              <a:t> and getting up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early</a:t>
            </a:r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563640"/>
            <a:ext cx="80335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Children should sleep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more than</a:t>
            </a:r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多于</a:t>
            </a:r>
            <a:r>
              <a:rPr lang="en-US" altLang="zh-CN" sz="2800" b="1" dirty="0" smtClean="0"/>
              <a:t>)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nine</a:t>
            </a:r>
            <a:r>
              <a:rPr lang="en-US" altLang="zh-CN" sz="2800" b="1" dirty="0" smtClean="0"/>
              <a:t> hours(</a:t>
            </a:r>
            <a:r>
              <a:rPr lang="zh-CN" altLang="en-US" sz="2800" b="1" dirty="0" smtClean="0"/>
              <a:t>小时</a:t>
            </a:r>
            <a:r>
              <a:rPr lang="en-US" altLang="zh-CN" sz="2800" b="1" dirty="0" smtClean="0"/>
              <a:t>)every day. </a:t>
            </a:r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40" y="2643758"/>
            <a:ext cx="8136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Enough sleep is very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important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重要）</a:t>
            </a:r>
            <a:r>
              <a:rPr lang="en-US" altLang="zh-CN" sz="2800" b="1" dirty="0" smtClean="0"/>
              <a:t>for everyone. 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3435848"/>
            <a:ext cx="55162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Idiom(</a:t>
            </a:r>
            <a:r>
              <a:rPr lang="zh-CN" altLang="en-US" sz="3200" b="1" dirty="0" smtClean="0"/>
              <a:t>俗语）</a:t>
            </a:r>
            <a:r>
              <a:rPr lang="en-US" altLang="zh-CN" sz="3200" b="1" dirty="0" smtClean="0"/>
              <a:t>: Bed is medicine.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627788" y="4083918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睡好觉，如服良药。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e3c7a06b-601a-4a37-a2a7-a4e3def57af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4811</Words>
  <Application>WPS 演示</Application>
  <PresentationFormat>全屏显示(16:9)</PresentationFormat>
  <Paragraphs>367</Paragraphs>
  <Slides>26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Arial Unicode MS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239</cp:revision>
  <dcterms:created xsi:type="dcterms:W3CDTF">2017-02-21T11:42:00Z</dcterms:created>
  <dcterms:modified xsi:type="dcterms:W3CDTF">2023-03-06T05:12:18Z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D15F258E7FD545EBA0B4E5281AB6BBEB</vt:lpwstr>
  </property>
</Properties>
</file>