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7" r:id="rId3"/>
    <p:sldId id="348" r:id="rId5"/>
    <p:sldId id="359" r:id="rId6"/>
    <p:sldId id="354" r:id="rId7"/>
    <p:sldId id="355" r:id="rId8"/>
    <p:sldId id="295" r:id="rId9"/>
    <p:sldId id="344" r:id="rId10"/>
    <p:sldId id="357" r:id="rId11"/>
    <p:sldId id="298" r:id="rId12"/>
    <p:sldId id="358" r:id="rId13"/>
    <p:sldId id="361" r:id="rId14"/>
    <p:sldId id="296" r:id="rId15"/>
    <p:sldId id="364" r:id="rId16"/>
    <p:sldId id="363" r:id="rId17"/>
    <p:sldId id="343" r:id="rId18"/>
    <p:sldId id="292" r:id="rId19"/>
    <p:sldId id="277" r:id="rId20"/>
    <p:sldId id="365" r:id="rId21"/>
    <p:sldId id="284" r:id="rId22"/>
    <p:sldId id="283" r:id="rId23"/>
    <p:sldId id="286" r:id="rId24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80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80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80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80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80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80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80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80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80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CC00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89911-04DD-443F-BA40-DFC13129260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EC112-2F69-492B-A4EF-FAE278BFFD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94366-A474-4C2A-B439-43D3E7BAF88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D4C3E-408D-43FE-A230-3A34F849676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DDE1E-5CD7-419D-8626-CC97803D903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46D420-398F-4758-B4A5-5B260D9E9F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A7954-EB3D-49A1-A73B-68AA5CC6B80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3E4AE5-1AD8-40BA-BAF2-9508CB9906C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6F6A2-4849-4328-9E42-CC11C645861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5491B-5483-4F22-96F5-0E4F6549738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8A4B0-3FC4-426C-9394-8215D33AF42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DF15E-9BED-4DDC-9281-0D375F0DCD5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446A3-A80B-436E-847F-8CDC7464E9E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 smtClean="0"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400" smtClean="0">
                <a:latin typeface="+mn-lt"/>
              </a:defRPr>
            </a:lvl1pPr>
          </a:lstStyle>
          <a:p>
            <a:pPr>
              <a:defRPr/>
            </a:pPr>
            <a:fld id="{36416939-499C-46D6-8847-142F16DE6EC0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hyperlink" Target="U4L2_1.swf" TargetMode="Externa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jpeg"/><Relationship Id="rId2" Type="http://schemas.openxmlformats.org/officeDocument/2006/relationships/slide" Target="slide6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2343156"/>
            <a:ext cx="9144000" cy="240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5" descr="taiyan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72400" y="1"/>
            <a:ext cx="1371600" cy="983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1219200" y="539533"/>
            <a:ext cx="6553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Unit 4  Neighbourhood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2053" name="Text Box 7"/>
          <p:cNvSpPr txBox="1">
            <a:spLocks noChangeArrowheads="1"/>
          </p:cNvSpPr>
          <p:nvPr/>
        </p:nvSpPr>
        <p:spPr bwMode="auto">
          <a:xfrm>
            <a:off x="1" y="1573715"/>
            <a:ext cx="9144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4400" b="1" dirty="0" smtClean="0">
                <a:solidFill>
                  <a:srgbClr val="0000FF"/>
                </a:solidFill>
              </a:rPr>
              <a:t>Is </a:t>
            </a:r>
            <a:r>
              <a:rPr lang="en-US" altLang="zh-CN" sz="4400" b="1" dirty="0">
                <a:solidFill>
                  <a:srgbClr val="0000FF"/>
                </a:solidFill>
              </a:rPr>
              <a:t>there a gym around ?</a:t>
            </a:r>
            <a:endParaRPr lang="en-US" altLang="zh-CN" sz="44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5000" y="171451"/>
            <a:ext cx="4953000" cy="2640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AutoShape 3">
            <a:hlinkClick r:id="rId2" action="ppaction://hlinkfile" highlightClick="1"/>
          </p:cNvPr>
          <p:cNvSpPr>
            <a:spLocks noChangeArrowheads="1"/>
          </p:cNvSpPr>
          <p:nvPr/>
        </p:nvSpPr>
        <p:spPr bwMode="auto">
          <a:xfrm>
            <a:off x="8153400" y="4629150"/>
            <a:ext cx="838200" cy="400050"/>
          </a:xfrm>
          <a:prstGeom prst="actionButtonForwardNex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8" name="Oval 4"/>
          <p:cNvSpPr>
            <a:spLocks noChangeArrowheads="1"/>
          </p:cNvSpPr>
          <p:nvPr/>
        </p:nvSpPr>
        <p:spPr bwMode="auto">
          <a:xfrm>
            <a:off x="2057400" y="1543050"/>
            <a:ext cx="4191000" cy="1428750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1269" name="Group 8"/>
          <p:cNvGrpSpPr/>
          <p:nvPr/>
        </p:nvGrpSpPr>
        <p:grpSpPr bwMode="auto">
          <a:xfrm>
            <a:off x="685800" y="3028950"/>
            <a:ext cx="9067800" cy="1047750"/>
            <a:chOff x="432" y="2544"/>
            <a:chExt cx="5712" cy="880"/>
          </a:xfrm>
        </p:grpSpPr>
        <p:sp>
          <p:nvSpPr>
            <p:cNvPr id="11280" name="Text Box 9"/>
            <p:cNvSpPr txBox="1">
              <a:spLocks noChangeArrowheads="1"/>
            </p:cNvSpPr>
            <p:nvPr/>
          </p:nvSpPr>
          <p:spPr bwMode="auto">
            <a:xfrm>
              <a:off x="432" y="2544"/>
              <a:ext cx="4512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/>
                <a:t>1. The men are playing ______.</a:t>
              </a:r>
              <a:endParaRPr lang="en-US" altLang="zh-CN" sz="4000" b="1"/>
            </a:p>
          </p:txBody>
        </p:sp>
        <p:sp>
          <p:nvSpPr>
            <p:cNvPr id="11281" name="Text Box 10"/>
            <p:cNvSpPr txBox="1">
              <a:spLocks noChangeArrowheads="1"/>
            </p:cNvSpPr>
            <p:nvPr/>
          </p:nvSpPr>
          <p:spPr bwMode="auto">
            <a:xfrm>
              <a:off x="432" y="2985"/>
              <a:ext cx="3312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0000FF"/>
                  </a:solidFill>
                </a:rPr>
                <a:t>A. Chinese chess</a:t>
              </a:r>
              <a:endParaRPr lang="en-US" altLang="zh-CN" sz="2800" b="1" dirty="0">
                <a:solidFill>
                  <a:srgbClr val="0000FF"/>
                </a:solidFill>
              </a:endParaRPr>
            </a:p>
          </p:txBody>
        </p:sp>
        <p:sp>
          <p:nvSpPr>
            <p:cNvPr id="11282" name="Text Box 11"/>
            <p:cNvSpPr txBox="1">
              <a:spLocks noChangeArrowheads="1"/>
            </p:cNvSpPr>
            <p:nvPr/>
          </p:nvSpPr>
          <p:spPr bwMode="auto">
            <a:xfrm>
              <a:off x="3408" y="2985"/>
              <a:ext cx="2736" cy="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</a:rPr>
                <a:t>B. chess</a:t>
              </a:r>
              <a:endParaRPr lang="en-US" altLang="zh-CN" sz="2800" b="1">
                <a:solidFill>
                  <a:srgbClr val="0000FF"/>
                </a:solidFill>
              </a:endParaRPr>
            </a:p>
          </p:txBody>
        </p:sp>
      </p:grpSp>
      <p:sp>
        <p:nvSpPr>
          <p:cNvPr id="11270" name="Oval 12"/>
          <p:cNvSpPr>
            <a:spLocks noChangeArrowheads="1"/>
          </p:cNvSpPr>
          <p:nvPr/>
        </p:nvSpPr>
        <p:spPr bwMode="auto">
          <a:xfrm>
            <a:off x="685800" y="3600450"/>
            <a:ext cx="457200" cy="400050"/>
          </a:xfrm>
          <a:prstGeom prst="ellipse">
            <a:avLst/>
          </a:prstGeom>
          <a:solidFill>
            <a:schemeClr val="accent1">
              <a:alpha val="0"/>
            </a:schemeClr>
          </a:solidFill>
          <a:ln w="4127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1271" name="Group 13"/>
          <p:cNvGrpSpPr/>
          <p:nvPr/>
        </p:nvGrpSpPr>
        <p:grpSpPr bwMode="auto">
          <a:xfrm>
            <a:off x="609600" y="4000502"/>
            <a:ext cx="6553200" cy="1323975"/>
            <a:chOff x="384" y="3360"/>
            <a:chExt cx="4128" cy="1112"/>
          </a:xfrm>
        </p:grpSpPr>
        <p:sp>
          <p:nvSpPr>
            <p:cNvPr id="11278" name="Text Box 14"/>
            <p:cNvSpPr txBox="1">
              <a:spLocks noChangeArrowheads="1"/>
            </p:cNvSpPr>
            <p:nvPr/>
          </p:nvSpPr>
          <p:spPr bwMode="auto">
            <a:xfrm>
              <a:off x="384" y="3360"/>
              <a:ext cx="4128" cy="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/>
                <a:t>2. The blue building is a_____.</a:t>
              </a:r>
              <a:endParaRPr lang="en-US" altLang="zh-CN" sz="4000" b="1"/>
            </a:p>
          </p:txBody>
        </p:sp>
        <p:sp>
          <p:nvSpPr>
            <p:cNvPr id="11279" name="Text Box 15"/>
            <p:cNvSpPr txBox="1">
              <a:spLocks noChangeArrowheads="1"/>
            </p:cNvSpPr>
            <p:nvPr/>
          </p:nvSpPr>
          <p:spPr bwMode="auto">
            <a:xfrm>
              <a:off x="384" y="3696"/>
              <a:ext cx="3840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</a:rPr>
                <a:t>A. supermarket</a:t>
              </a:r>
              <a:r>
                <a:rPr lang="en-US" altLang="zh-CN" sz="4000" b="1">
                  <a:solidFill>
                    <a:srgbClr val="0000FF"/>
                  </a:solidFill>
                </a:rPr>
                <a:t> </a:t>
              </a:r>
              <a:endParaRPr lang="en-US" altLang="zh-CN" sz="4000" b="1">
                <a:solidFill>
                  <a:srgbClr val="0000FF"/>
                </a:solidFill>
              </a:endParaRPr>
            </a:p>
          </p:txBody>
        </p:sp>
      </p:grpSp>
      <p:sp>
        <p:nvSpPr>
          <p:cNvPr id="11272" name="Text Box 16"/>
          <p:cNvSpPr txBox="1">
            <a:spLocks noChangeArrowheads="1"/>
          </p:cNvSpPr>
          <p:nvPr/>
        </p:nvSpPr>
        <p:spPr bwMode="auto">
          <a:xfrm>
            <a:off x="4572000" y="4514850"/>
            <a:ext cx="3962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</a:rPr>
              <a:t>B. bookshop</a:t>
            </a:r>
            <a:endParaRPr lang="en-US" altLang="zh-CN" sz="2800" b="1">
              <a:solidFill>
                <a:srgbClr val="0000FF"/>
              </a:solidFill>
            </a:endParaRPr>
          </a:p>
        </p:txBody>
      </p:sp>
      <p:sp>
        <p:nvSpPr>
          <p:cNvPr id="11273" name="Oval 17"/>
          <p:cNvSpPr>
            <a:spLocks noChangeArrowheads="1"/>
          </p:cNvSpPr>
          <p:nvPr/>
        </p:nvSpPr>
        <p:spPr bwMode="auto">
          <a:xfrm>
            <a:off x="1600200" y="628650"/>
            <a:ext cx="1905000" cy="971550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02" name="Oval 18"/>
          <p:cNvSpPr>
            <a:spLocks noChangeArrowheads="1"/>
          </p:cNvSpPr>
          <p:nvPr/>
        </p:nvSpPr>
        <p:spPr bwMode="auto">
          <a:xfrm>
            <a:off x="4572000" y="4514850"/>
            <a:ext cx="457200" cy="400050"/>
          </a:xfrm>
          <a:prstGeom prst="ellipse">
            <a:avLst/>
          </a:prstGeom>
          <a:solidFill>
            <a:schemeClr val="accent1">
              <a:alpha val="0"/>
            </a:schemeClr>
          </a:solidFill>
          <a:ln w="4127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1275" name="Group 19"/>
          <p:cNvGrpSpPr/>
          <p:nvPr/>
        </p:nvGrpSpPr>
        <p:grpSpPr bwMode="auto">
          <a:xfrm>
            <a:off x="0" y="0"/>
            <a:ext cx="4267200" cy="708422"/>
            <a:chOff x="0" y="48"/>
            <a:chExt cx="2496" cy="595"/>
          </a:xfrm>
        </p:grpSpPr>
        <p:sp>
          <p:nvSpPr>
            <p:cNvPr id="11276" name="AutoShape 20"/>
            <p:cNvSpPr>
              <a:spLocks noChangeArrowheads="1"/>
            </p:cNvSpPr>
            <p:nvPr/>
          </p:nvSpPr>
          <p:spPr bwMode="auto">
            <a:xfrm>
              <a:off x="45" y="96"/>
              <a:ext cx="2360" cy="432"/>
            </a:xfrm>
            <a:prstGeom prst="flowChartAlternateProcess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77" name="Text Box 21"/>
            <p:cNvSpPr txBox="1">
              <a:spLocks noChangeArrowheads="1"/>
            </p:cNvSpPr>
            <p:nvPr/>
          </p:nvSpPr>
          <p:spPr bwMode="auto">
            <a:xfrm>
              <a:off x="0" y="48"/>
              <a:ext cx="2496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 i="1">
                  <a:solidFill>
                    <a:srgbClr val="FF0000"/>
                  </a:solidFill>
                </a:rPr>
                <a:t>Watch and choose</a:t>
              </a:r>
              <a:r>
                <a:rPr lang="zh-CN" altLang="en-US" sz="4000" b="1" i="1">
                  <a:solidFill>
                    <a:srgbClr val="FF0000"/>
                  </a:solidFill>
                </a:rPr>
                <a:t>.</a:t>
              </a:r>
              <a:endParaRPr lang="zh-CN" altLang="en-US" sz="4000" b="1" i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0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914401"/>
            <a:ext cx="3429000" cy="1765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028701"/>
            <a:ext cx="2590800" cy="1707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3048000" y="2857501"/>
            <a:ext cx="3048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CC0000"/>
                </a:solidFill>
              </a:rPr>
              <a:t>beside</a:t>
            </a:r>
            <a:endParaRPr lang="zh-CN" altLang="en-US" b="1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10"/>
          <p:cNvGrpSpPr/>
          <p:nvPr/>
        </p:nvGrpSpPr>
        <p:grpSpPr bwMode="auto">
          <a:xfrm>
            <a:off x="76200" y="114300"/>
            <a:ext cx="3962400" cy="708422"/>
            <a:chOff x="0" y="48"/>
            <a:chExt cx="2496" cy="595"/>
          </a:xfrm>
        </p:grpSpPr>
        <p:sp>
          <p:nvSpPr>
            <p:cNvPr id="13319" name="AutoShape 3"/>
            <p:cNvSpPr>
              <a:spLocks noChangeArrowheads="1"/>
            </p:cNvSpPr>
            <p:nvPr/>
          </p:nvSpPr>
          <p:spPr bwMode="auto">
            <a:xfrm>
              <a:off x="45" y="96"/>
              <a:ext cx="2360" cy="432"/>
            </a:xfrm>
            <a:prstGeom prst="flowChartAlternateProcess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20" name="Text Box 4"/>
            <p:cNvSpPr txBox="1">
              <a:spLocks noChangeArrowheads="1"/>
            </p:cNvSpPr>
            <p:nvPr/>
          </p:nvSpPr>
          <p:spPr bwMode="auto">
            <a:xfrm>
              <a:off x="0" y="48"/>
              <a:ext cx="2496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 i="1" dirty="0">
                  <a:solidFill>
                    <a:srgbClr val="FF0000"/>
                  </a:solidFill>
                </a:rPr>
                <a:t>Read and answer</a:t>
              </a:r>
              <a:r>
                <a:rPr lang="zh-CN" altLang="en-US" sz="4000" b="1" i="1" dirty="0">
                  <a:solidFill>
                    <a:srgbClr val="FF0000"/>
                  </a:solidFill>
                </a:rPr>
                <a:t>.</a:t>
              </a:r>
              <a:endParaRPr lang="zh-CN" altLang="en-US" sz="4000" b="1" i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3315" name="Text Box 5"/>
          <p:cNvSpPr txBox="1">
            <a:spLocks noChangeArrowheads="1"/>
          </p:cNvSpPr>
          <p:nvPr/>
        </p:nvSpPr>
        <p:spPr bwMode="auto">
          <a:xfrm>
            <a:off x="1676400" y="3543301"/>
            <a:ext cx="60721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/>
              <a:t>A: Is there a </a:t>
            </a:r>
            <a:r>
              <a:rPr lang="zh-CN" altLang="en-US" sz="4000" b="1" dirty="0">
                <a:solidFill>
                  <a:srgbClr val="FF0000"/>
                </a:solidFill>
              </a:rPr>
              <a:t>gym</a:t>
            </a:r>
            <a:r>
              <a:rPr lang="zh-CN" altLang="en-US" sz="4000" b="1" dirty="0"/>
              <a:t> around?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pic>
        <p:nvPicPr>
          <p:cNvPr id="13316" name="Picture 6" descr="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81200" y="801291"/>
            <a:ext cx="4800600" cy="270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1727200" y="4095751"/>
            <a:ext cx="711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</a:rPr>
              <a:t>B: </a:t>
            </a:r>
            <a:endParaRPr lang="zh-CN" altLang="en-US" sz="18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3318" name="Line 8"/>
          <p:cNvSpPr>
            <a:spLocks noChangeShapeType="1"/>
          </p:cNvSpPr>
          <p:nvPr/>
        </p:nvSpPr>
        <p:spPr bwMode="auto">
          <a:xfrm>
            <a:off x="2438400" y="4572000"/>
            <a:ext cx="5486400" cy="1191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>
            <a:lum bright="12000"/>
          </a:blip>
          <a:srcRect/>
          <a:stretch>
            <a:fillRect/>
          </a:stretch>
        </p:blipFill>
        <p:spPr bwMode="auto">
          <a:xfrm>
            <a:off x="1219201" y="285750"/>
            <a:ext cx="6873875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810000" y="4114800"/>
            <a:ext cx="1676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>
                <a:solidFill>
                  <a:srgbClr val="0000FF"/>
                </a:solidFill>
              </a:rPr>
              <a:t>gym</a:t>
            </a:r>
            <a:endParaRPr lang="en-US" altLang="zh-CN" sz="48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/>
          <p:nvPr/>
        </p:nvGrpSpPr>
        <p:grpSpPr bwMode="auto">
          <a:xfrm>
            <a:off x="76200" y="114300"/>
            <a:ext cx="3962400" cy="708422"/>
            <a:chOff x="0" y="48"/>
            <a:chExt cx="2496" cy="595"/>
          </a:xfrm>
        </p:grpSpPr>
        <p:sp>
          <p:nvSpPr>
            <p:cNvPr id="15368" name="AutoShape 3"/>
            <p:cNvSpPr>
              <a:spLocks noChangeArrowheads="1"/>
            </p:cNvSpPr>
            <p:nvPr/>
          </p:nvSpPr>
          <p:spPr bwMode="auto">
            <a:xfrm>
              <a:off x="45" y="96"/>
              <a:ext cx="2360" cy="432"/>
            </a:xfrm>
            <a:prstGeom prst="flowChartAlternateProcess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69" name="Text Box 4"/>
            <p:cNvSpPr txBox="1">
              <a:spLocks noChangeArrowheads="1"/>
            </p:cNvSpPr>
            <p:nvPr/>
          </p:nvSpPr>
          <p:spPr bwMode="auto">
            <a:xfrm>
              <a:off x="0" y="48"/>
              <a:ext cx="2496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 i="1">
                  <a:solidFill>
                    <a:srgbClr val="FF0000"/>
                  </a:solidFill>
                </a:rPr>
                <a:t>Read and answer</a:t>
              </a:r>
              <a:r>
                <a:rPr lang="zh-CN" altLang="en-US" sz="4000" b="1" i="1">
                  <a:solidFill>
                    <a:srgbClr val="FF0000"/>
                  </a:solidFill>
                </a:rPr>
                <a:t>.</a:t>
              </a:r>
              <a:endParaRPr lang="zh-CN" altLang="en-US" sz="4000" b="1" i="1">
                <a:solidFill>
                  <a:srgbClr val="FF0000"/>
                </a:solidFill>
              </a:endParaRPr>
            </a:p>
          </p:txBody>
        </p:sp>
      </p:grp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1676400" y="3543301"/>
            <a:ext cx="60721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/>
              <a:t>A: Is there a </a:t>
            </a:r>
            <a:r>
              <a:rPr lang="zh-CN" altLang="en-US" sz="4000" b="1">
                <a:solidFill>
                  <a:srgbClr val="FF0000"/>
                </a:solidFill>
              </a:rPr>
              <a:t>gym</a:t>
            </a:r>
            <a:r>
              <a:rPr lang="zh-CN" altLang="en-US" sz="4000" b="1"/>
              <a:t> around?</a:t>
            </a:r>
            <a:endParaRPr lang="zh-CN" altLang="en-US" sz="1800">
              <a:latin typeface="Arial" panose="020B0604020202020204" pitchFamily="34" charset="0"/>
            </a:endParaRPr>
          </a:p>
        </p:txBody>
      </p:sp>
      <p:pic>
        <p:nvPicPr>
          <p:cNvPr id="15364" name="Picture 6" descr="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81200" y="801291"/>
            <a:ext cx="4800600" cy="270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 Box 7"/>
          <p:cNvSpPr txBox="1">
            <a:spLocks noChangeArrowheads="1"/>
          </p:cNvSpPr>
          <p:nvPr/>
        </p:nvSpPr>
        <p:spPr bwMode="auto">
          <a:xfrm>
            <a:off x="1727200" y="4095751"/>
            <a:ext cx="711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</a:rPr>
              <a:t>B: </a:t>
            </a:r>
            <a:endParaRPr lang="zh-CN" altLang="en-US" sz="180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5366" name="Line 8"/>
          <p:cNvSpPr>
            <a:spLocks noChangeShapeType="1"/>
          </p:cNvSpPr>
          <p:nvPr/>
        </p:nvSpPr>
        <p:spPr bwMode="auto">
          <a:xfrm>
            <a:off x="2438400" y="4572000"/>
            <a:ext cx="5486400" cy="1191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2514600" y="4095751"/>
            <a:ext cx="8636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</a:rPr>
              <a:t>No.</a:t>
            </a:r>
            <a:endParaRPr lang="zh-CN" altLang="en-US" sz="40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2514600" y="3829051"/>
            <a:ext cx="45720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</a:rPr>
              <a:t>sports centre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  <p:pic>
        <p:nvPicPr>
          <p:cNvPr id="16387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95400" y="571501"/>
            <a:ext cx="6515100" cy="319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0932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6"/>
          <p:cNvSpPr txBox="1">
            <a:spLocks noChangeArrowheads="1"/>
          </p:cNvSpPr>
          <p:nvPr/>
        </p:nvSpPr>
        <p:spPr bwMode="auto">
          <a:xfrm>
            <a:off x="152400" y="1657350"/>
            <a:ext cx="89916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/>
              <a:t>Pay attention to your pronunciation and intonation. </a:t>
            </a:r>
            <a:r>
              <a:rPr lang="zh-CN" altLang="en-US" sz="3200" b="1" dirty="0">
                <a:ea typeface="楷体_GB2312" pitchFamily="49" charset="-122"/>
              </a:rPr>
              <a:t>请注意你的语音语调。</a:t>
            </a:r>
            <a:endParaRPr lang="zh-CN" altLang="en-US" sz="3200" b="1" dirty="0">
              <a:ea typeface="楷体_GB2312" pitchFamily="49" charset="-122"/>
            </a:endParaRPr>
          </a:p>
        </p:txBody>
      </p:sp>
      <p:grpSp>
        <p:nvGrpSpPr>
          <p:cNvPr id="17412" name="Group 7"/>
          <p:cNvGrpSpPr/>
          <p:nvPr/>
        </p:nvGrpSpPr>
        <p:grpSpPr bwMode="auto">
          <a:xfrm>
            <a:off x="152400" y="171450"/>
            <a:ext cx="2514600" cy="708422"/>
            <a:chOff x="0" y="48"/>
            <a:chExt cx="2496" cy="595"/>
          </a:xfrm>
        </p:grpSpPr>
        <p:sp>
          <p:nvSpPr>
            <p:cNvPr id="17413" name="AutoShape 8"/>
            <p:cNvSpPr>
              <a:spLocks noChangeArrowheads="1"/>
            </p:cNvSpPr>
            <p:nvPr/>
          </p:nvSpPr>
          <p:spPr bwMode="auto">
            <a:xfrm>
              <a:off x="45" y="96"/>
              <a:ext cx="2360" cy="432"/>
            </a:xfrm>
            <a:prstGeom prst="flowChartAlternateProcess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14" name="Text Box 9"/>
            <p:cNvSpPr txBox="1">
              <a:spLocks noChangeArrowheads="1"/>
            </p:cNvSpPr>
            <p:nvPr/>
          </p:nvSpPr>
          <p:spPr bwMode="auto">
            <a:xfrm>
              <a:off x="0" y="48"/>
              <a:ext cx="2496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 i="1" dirty="0">
                  <a:solidFill>
                    <a:srgbClr val="FF0000"/>
                  </a:solidFill>
                </a:rPr>
                <a:t>Let’s read</a:t>
              </a:r>
              <a:r>
                <a:rPr lang="zh-CN" altLang="en-US" sz="4000" b="1" i="1" dirty="0">
                  <a:solidFill>
                    <a:srgbClr val="FF0000"/>
                  </a:solidFill>
                </a:rPr>
                <a:t>.</a:t>
              </a:r>
              <a:endParaRPr lang="zh-CN" altLang="en-US" sz="4000" b="1" i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14"/>
          <p:cNvGrpSpPr/>
          <p:nvPr/>
        </p:nvGrpSpPr>
        <p:grpSpPr bwMode="auto">
          <a:xfrm>
            <a:off x="0" y="457200"/>
            <a:ext cx="8991600" cy="4400550"/>
            <a:chOff x="-288" y="96"/>
            <a:chExt cx="5568" cy="3792"/>
          </a:xfrm>
        </p:grpSpPr>
        <p:pic>
          <p:nvPicPr>
            <p:cNvPr id="18439" name="Picture 15" descr="15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80" y="288"/>
              <a:ext cx="4800" cy="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0" name="Line 16"/>
            <p:cNvSpPr>
              <a:spLocks noChangeShapeType="1"/>
            </p:cNvSpPr>
            <p:nvPr/>
          </p:nvSpPr>
          <p:spPr bwMode="auto">
            <a:xfrm>
              <a:off x="4656" y="480"/>
              <a:ext cx="0" cy="81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1" name="Line 17"/>
            <p:cNvSpPr>
              <a:spLocks noChangeShapeType="1"/>
            </p:cNvSpPr>
            <p:nvPr/>
          </p:nvSpPr>
          <p:spPr bwMode="auto">
            <a:xfrm>
              <a:off x="3888" y="480"/>
              <a:ext cx="768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2" name="Text Box 18"/>
            <p:cNvSpPr txBox="1">
              <a:spLocks noChangeArrowheads="1"/>
            </p:cNvSpPr>
            <p:nvPr/>
          </p:nvSpPr>
          <p:spPr bwMode="auto">
            <a:xfrm>
              <a:off x="3744" y="96"/>
              <a:ext cx="1055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/>
                <a:t>hospital</a:t>
              </a:r>
              <a:endParaRPr lang="en-US" altLang="zh-CN" sz="3600"/>
            </a:p>
          </p:txBody>
        </p:sp>
        <p:sp>
          <p:nvSpPr>
            <p:cNvPr id="18443" name="Line 19"/>
            <p:cNvSpPr>
              <a:spLocks noChangeShapeType="1"/>
            </p:cNvSpPr>
            <p:nvPr/>
          </p:nvSpPr>
          <p:spPr bwMode="auto">
            <a:xfrm>
              <a:off x="3504" y="480"/>
              <a:ext cx="528" cy="86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4" name="Line 20"/>
            <p:cNvSpPr>
              <a:spLocks noChangeShapeType="1"/>
            </p:cNvSpPr>
            <p:nvPr/>
          </p:nvSpPr>
          <p:spPr bwMode="auto">
            <a:xfrm flipH="1">
              <a:off x="2352" y="480"/>
              <a:ext cx="1152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5" name="Line 21"/>
            <p:cNvSpPr>
              <a:spLocks noChangeShapeType="1"/>
            </p:cNvSpPr>
            <p:nvPr/>
          </p:nvSpPr>
          <p:spPr bwMode="auto">
            <a:xfrm>
              <a:off x="2016" y="528"/>
              <a:ext cx="720" cy="81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Line 22"/>
            <p:cNvSpPr>
              <a:spLocks noChangeShapeType="1"/>
            </p:cNvSpPr>
            <p:nvPr/>
          </p:nvSpPr>
          <p:spPr bwMode="auto">
            <a:xfrm flipH="1">
              <a:off x="1152" y="528"/>
              <a:ext cx="864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7" name="Line 23"/>
            <p:cNvSpPr>
              <a:spLocks noChangeShapeType="1"/>
            </p:cNvSpPr>
            <p:nvPr/>
          </p:nvSpPr>
          <p:spPr bwMode="auto">
            <a:xfrm>
              <a:off x="1488" y="960"/>
              <a:ext cx="480" cy="48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Line 24"/>
            <p:cNvSpPr>
              <a:spLocks noChangeShapeType="1"/>
            </p:cNvSpPr>
            <p:nvPr/>
          </p:nvSpPr>
          <p:spPr bwMode="auto">
            <a:xfrm flipH="1">
              <a:off x="576" y="960"/>
              <a:ext cx="912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Text Box 25"/>
            <p:cNvSpPr txBox="1">
              <a:spLocks noChangeArrowheads="1"/>
            </p:cNvSpPr>
            <p:nvPr/>
          </p:nvSpPr>
          <p:spPr bwMode="auto">
            <a:xfrm>
              <a:off x="1153" y="192"/>
              <a:ext cx="1055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/>
                <a:t>school</a:t>
              </a:r>
              <a:endParaRPr lang="en-US" altLang="zh-CN" sz="3600"/>
            </a:p>
          </p:txBody>
        </p:sp>
        <p:sp>
          <p:nvSpPr>
            <p:cNvPr id="18450" name="Text Box 26"/>
            <p:cNvSpPr txBox="1">
              <a:spLocks noChangeArrowheads="1"/>
            </p:cNvSpPr>
            <p:nvPr/>
          </p:nvSpPr>
          <p:spPr bwMode="auto">
            <a:xfrm>
              <a:off x="2112" y="124"/>
              <a:ext cx="1727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/>
                <a:t>sports centre</a:t>
              </a:r>
              <a:endParaRPr lang="en-US" altLang="zh-CN" sz="3600"/>
            </a:p>
          </p:txBody>
        </p:sp>
        <p:sp>
          <p:nvSpPr>
            <p:cNvPr id="18451" name="Text Box 27"/>
            <p:cNvSpPr txBox="1">
              <a:spLocks noChangeArrowheads="1"/>
            </p:cNvSpPr>
            <p:nvPr/>
          </p:nvSpPr>
          <p:spPr bwMode="auto">
            <a:xfrm>
              <a:off x="432" y="576"/>
              <a:ext cx="1344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/>
                <a:t>bookshop</a:t>
              </a:r>
              <a:endParaRPr lang="en-US" altLang="zh-CN" sz="3600"/>
            </a:p>
          </p:txBody>
        </p:sp>
        <p:sp>
          <p:nvSpPr>
            <p:cNvPr id="18452" name="Line 28"/>
            <p:cNvSpPr>
              <a:spLocks noChangeShapeType="1"/>
            </p:cNvSpPr>
            <p:nvPr/>
          </p:nvSpPr>
          <p:spPr bwMode="auto">
            <a:xfrm>
              <a:off x="1104" y="1392"/>
              <a:ext cx="144" cy="72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3" name="Line 29"/>
            <p:cNvSpPr>
              <a:spLocks noChangeShapeType="1"/>
            </p:cNvSpPr>
            <p:nvPr/>
          </p:nvSpPr>
          <p:spPr bwMode="auto">
            <a:xfrm>
              <a:off x="144" y="1392"/>
              <a:ext cx="96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Text Box 30"/>
            <p:cNvSpPr txBox="1">
              <a:spLocks noChangeArrowheads="1"/>
            </p:cNvSpPr>
            <p:nvPr/>
          </p:nvSpPr>
          <p:spPr bwMode="auto">
            <a:xfrm>
              <a:off x="-48" y="1036"/>
              <a:ext cx="1680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/>
                <a:t>supermarket</a:t>
              </a:r>
              <a:endParaRPr lang="en-US" altLang="zh-CN" sz="3600"/>
            </a:p>
          </p:txBody>
        </p:sp>
        <p:sp>
          <p:nvSpPr>
            <p:cNvPr id="18455" name="Line 31"/>
            <p:cNvSpPr>
              <a:spLocks noChangeShapeType="1"/>
            </p:cNvSpPr>
            <p:nvPr/>
          </p:nvSpPr>
          <p:spPr bwMode="auto">
            <a:xfrm>
              <a:off x="-240" y="2208"/>
              <a:ext cx="1008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6" name="Text Box 32"/>
            <p:cNvSpPr txBox="1">
              <a:spLocks noChangeArrowheads="1"/>
            </p:cNvSpPr>
            <p:nvPr/>
          </p:nvSpPr>
          <p:spPr bwMode="auto">
            <a:xfrm>
              <a:off x="-288" y="1851"/>
              <a:ext cx="1680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/>
                <a:t>garden</a:t>
              </a:r>
              <a:endParaRPr lang="en-US" altLang="zh-CN" sz="3600"/>
            </a:p>
          </p:txBody>
        </p:sp>
      </p:grpSp>
      <p:sp>
        <p:nvSpPr>
          <p:cNvPr id="18435" name="Text Box 10"/>
          <p:cNvSpPr txBox="1">
            <a:spLocks noChangeArrowheads="1"/>
          </p:cNvSpPr>
          <p:nvPr/>
        </p:nvSpPr>
        <p:spPr bwMode="auto">
          <a:xfrm>
            <a:off x="1066800" y="4229100"/>
            <a:ext cx="7086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</a:rPr>
              <a:t>Is there a ... in </a:t>
            </a:r>
            <a:r>
              <a:rPr lang="en-US" altLang="zh-CN" sz="3600" b="1" dirty="0">
                <a:solidFill>
                  <a:srgbClr val="FF0000"/>
                </a:solidFill>
              </a:rPr>
              <a:t>the neighbourhood?</a:t>
            </a:r>
            <a:endParaRPr lang="en-US" altLang="zh-CN" sz="3600" b="1" dirty="0">
              <a:solidFill>
                <a:srgbClr val="FF0000"/>
              </a:solidFill>
            </a:endParaRPr>
          </a:p>
        </p:txBody>
      </p:sp>
      <p:grpSp>
        <p:nvGrpSpPr>
          <p:cNvPr id="18436" name="Group 11"/>
          <p:cNvGrpSpPr/>
          <p:nvPr/>
        </p:nvGrpSpPr>
        <p:grpSpPr bwMode="auto">
          <a:xfrm>
            <a:off x="152400" y="57150"/>
            <a:ext cx="2362200" cy="708422"/>
            <a:chOff x="0" y="48"/>
            <a:chExt cx="2496" cy="595"/>
          </a:xfrm>
        </p:grpSpPr>
        <p:sp>
          <p:nvSpPr>
            <p:cNvPr id="18437" name="AutoShape 12"/>
            <p:cNvSpPr>
              <a:spLocks noChangeArrowheads="1"/>
            </p:cNvSpPr>
            <p:nvPr/>
          </p:nvSpPr>
          <p:spPr bwMode="auto">
            <a:xfrm>
              <a:off x="45" y="96"/>
              <a:ext cx="2360" cy="432"/>
            </a:xfrm>
            <a:prstGeom prst="flowChartAlternateProcess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38" name="Text Box 13"/>
            <p:cNvSpPr txBox="1">
              <a:spLocks noChangeArrowheads="1"/>
            </p:cNvSpPr>
            <p:nvPr/>
          </p:nvSpPr>
          <p:spPr bwMode="auto">
            <a:xfrm>
              <a:off x="0" y="48"/>
              <a:ext cx="2496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 i="1">
                  <a:solidFill>
                    <a:srgbClr val="FF0000"/>
                  </a:solidFill>
                </a:rPr>
                <a:t>Let’s talk</a:t>
              </a:r>
              <a:r>
                <a:rPr lang="zh-CN" altLang="en-US" sz="4000" b="1" i="1">
                  <a:solidFill>
                    <a:srgbClr val="FF0000"/>
                  </a:solidFill>
                </a:rPr>
                <a:t>.</a:t>
              </a:r>
              <a:endParaRPr lang="zh-CN" altLang="en-US" sz="4000" b="1" i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"/>
          <p:cNvGrpSpPr/>
          <p:nvPr/>
        </p:nvGrpSpPr>
        <p:grpSpPr bwMode="auto">
          <a:xfrm>
            <a:off x="0" y="171450"/>
            <a:ext cx="8991600" cy="4400550"/>
            <a:chOff x="-288" y="96"/>
            <a:chExt cx="5568" cy="3792"/>
          </a:xfrm>
        </p:grpSpPr>
        <p:pic>
          <p:nvPicPr>
            <p:cNvPr id="19466" name="Picture 3" descr="15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80" y="288"/>
              <a:ext cx="4800" cy="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7" name="Line 4"/>
            <p:cNvSpPr>
              <a:spLocks noChangeShapeType="1"/>
            </p:cNvSpPr>
            <p:nvPr/>
          </p:nvSpPr>
          <p:spPr bwMode="auto">
            <a:xfrm>
              <a:off x="4656" y="480"/>
              <a:ext cx="0" cy="81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8" name="Line 5"/>
            <p:cNvSpPr>
              <a:spLocks noChangeShapeType="1"/>
            </p:cNvSpPr>
            <p:nvPr/>
          </p:nvSpPr>
          <p:spPr bwMode="auto">
            <a:xfrm>
              <a:off x="3888" y="480"/>
              <a:ext cx="768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9" name="Text Box 6"/>
            <p:cNvSpPr txBox="1">
              <a:spLocks noChangeArrowheads="1"/>
            </p:cNvSpPr>
            <p:nvPr/>
          </p:nvSpPr>
          <p:spPr bwMode="auto">
            <a:xfrm>
              <a:off x="3744" y="96"/>
              <a:ext cx="1055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/>
                <a:t>hospital</a:t>
              </a:r>
              <a:endParaRPr lang="en-US" altLang="zh-CN" sz="3600"/>
            </a:p>
          </p:txBody>
        </p:sp>
        <p:sp>
          <p:nvSpPr>
            <p:cNvPr id="19470" name="Line 7"/>
            <p:cNvSpPr>
              <a:spLocks noChangeShapeType="1"/>
            </p:cNvSpPr>
            <p:nvPr/>
          </p:nvSpPr>
          <p:spPr bwMode="auto">
            <a:xfrm>
              <a:off x="3504" y="480"/>
              <a:ext cx="528" cy="86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1" name="Line 8"/>
            <p:cNvSpPr>
              <a:spLocks noChangeShapeType="1"/>
            </p:cNvSpPr>
            <p:nvPr/>
          </p:nvSpPr>
          <p:spPr bwMode="auto">
            <a:xfrm flipH="1">
              <a:off x="2352" y="480"/>
              <a:ext cx="1152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2" name="Line 9"/>
            <p:cNvSpPr>
              <a:spLocks noChangeShapeType="1"/>
            </p:cNvSpPr>
            <p:nvPr/>
          </p:nvSpPr>
          <p:spPr bwMode="auto">
            <a:xfrm>
              <a:off x="2016" y="528"/>
              <a:ext cx="720" cy="81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3" name="Line 10"/>
            <p:cNvSpPr>
              <a:spLocks noChangeShapeType="1"/>
            </p:cNvSpPr>
            <p:nvPr/>
          </p:nvSpPr>
          <p:spPr bwMode="auto">
            <a:xfrm flipH="1">
              <a:off x="1152" y="528"/>
              <a:ext cx="864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4" name="Line 11"/>
            <p:cNvSpPr>
              <a:spLocks noChangeShapeType="1"/>
            </p:cNvSpPr>
            <p:nvPr/>
          </p:nvSpPr>
          <p:spPr bwMode="auto">
            <a:xfrm>
              <a:off x="1488" y="960"/>
              <a:ext cx="480" cy="48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Line 12"/>
            <p:cNvSpPr>
              <a:spLocks noChangeShapeType="1"/>
            </p:cNvSpPr>
            <p:nvPr/>
          </p:nvSpPr>
          <p:spPr bwMode="auto">
            <a:xfrm flipH="1">
              <a:off x="576" y="960"/>
              <a:ext cx="912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Text Box 13"/>
            <p:cNvSpPr txBox="1">
              <a:spLocks noChangeArrowheads="1"/>
            </p:cNvSpPr>
            <p:nvPr/>
          </p:nvSpPr>
          <p:spPr bwMode="auto">
            <a:xfrm>
              <a:off x="1153" y="192"/>
              <a:ext cx="1055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/>
                <a:t>school</a:t>
              </a:r>
              <a:endParaRPr lang="en-US" altLang="zh-CN" sz="3600"/>
            </a:p>
          </p:txBody>
        </p:sp>
        <p:sp>
          <p:nvSpPr>
            <p:cNvPr id="19477" name="Text Box 14"/>
            <p:cNvSpPr txBox="1">
              <a:spLocks noChangeArrowheads="1"/>
            </p:cNvSpPr>
            <p:nvPr/>
          </p:nvSpPr>
          <p:spPr bwMode="auto">
            <a:xfrm>
              <a:off x="2112" y="124"/>
              <a:ext cx="1727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/>
                <a:t>sports centre</a:t>
              </a:r>
              <a:endParaRPr lang="en-US" altLang="zh-CN" sz="3600"/>
            </a:p>
          </p:txBody>
        </p:sp>
        <p:sp>
          <p:nvSpPr>
            <p:cNvPr id="19478" name="Text Box 15"/>
            <p:cNvSpPr txBox="1">
              <a:spLocks noChangeArrowheads="1"/>
            </p:cNvSpPr>
            <p:nvPr/>
          </p:nvSpPr>
          <p:spPr bwMode="auto">
            <a:xfrm>
              <a:off x="432" y="576"/>
              <a:ext cx="1344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/>
                <a:t>bookshop</a:t>
              </a:r>
              <a:endParaRPr lang="en-US" altLang="zh-CN" sz="3600"/>
            </a:p>
          </p:txBody>
        </p:sp>
        <p:sp>
          <p:nvSpPr>
            <p:cNvPr id="19479" name="Line 16"/>
            <p:cNvSpPr>
              <a:spLocks noChangeShapeType="1"/>
            </p:cNvSpPr>
            <p:nvPr/>
          </p:nvSpPr>
          <p:spPr bwMode="auto">
            <a:xfrm>
              <a:off x="1104" y="1392"/>
              <a:ext cx="144" cy="72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0" name="Line 17"/>
            <p:cNvSpPr>
              <a:spLocks noChangeShapeType="1"/>
            </p:cNvSpPr>
            <p:nvPr/>
          </p:nvSpPr>
          <p:spPr bwMode="auto">
            <a:xfrm>
              <a:off x="144" y="1392"/>
              <a:ext cx="96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1" name="Text Box 18"/>
            <p:cNvSpPr txBox="1">
              <a:spLocks noChangeArrowheads="1"/>
            </p:cNvSpPr>
            <p:nvPr/>
          </p:nvSpPr>
          <p:spPr bwMode="auto">
            <a:xfrm>
              <a:off x="-48" y="1036"/>
              <a:ext cx="1680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/>
                <a:t>supermarket</a:t>
              </a:r>
              <a:endParaRPr lang="en-US" altLang="zh-CN" sz="3600"/>
            </a:p>
          </p:txBody>
        </p:sp>
        <p:sp>
          <p:nvSpPr>
            <p:cNvPr id="19482" name="Line 19"/>
            <p:cNvSpPr>
              <a:spLocks noChangeShapeType="1"/>
            </p:cNvSpPr>
            <p:nvPr/>
          </p:nvSpPr>
          <p:spPr bwMode="auto">
            <a:xfrm>
              <a:off x="-240" y="2208"/>
              <a:ext cx="1008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3" name="Text Box 20"/>
            <p:cNvSpPr txBox="1">
              <a:spLocks noChangeArrowheads="1"/>
            </p:cNvSpPr>
            <p:nvPr/>
          </p:nvSpPr>
          <p:spPr bwMode="auto">
            <a:xfrm>
              <a:off x="-288" y="1851"/>
              <a:ext cx="1680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600"/>
                <a:t>garden</a:t>
              </a:r>
              <a:endParaRPr lang="en-US" altLang="zh-CN" sz="3600"/>
            </a:p>
          </p:txBody>
        </p:sp>
      </p:grpSp>
      <p:sp>
        <p:nvSpPr>
          <p:cNvPr id="19459" name="Text Box 21"/>
          <p:cNvSpPr txBox="1">
            <a:spLocks noChangeArrowheads="1"/>
          </p:cNvSpPr>
          <p:nvPr/>
        </p:nvSpPr>
        <p:spPr bwMode="auto">
          <a:xfrm>
            <a:off x="533400" y="3600450"/>
            <a:ext cx="7086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</a:rPr>
              <a:t>A: Is there a ... in the neighbourhood?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grpSp>
        <p:nvGrpSpPr>
          <p:cNvPr id="19460" name="Group 22"/>
          <p:cNvGrpSpPr/>
          <p:nvPr/>
        </p:nvGrpSpPr>
        <p:grpSpPr bwMode="auto">
          <a:xfrm>
            <a:off x="76200" y="1"/>
            <a:ext cx="2286000" cy="707391"/>
            <a:chOff x="0" y="48"/>
            <a:chExt cx="2496" cy="660"/>
          </a:xfrm>
        </p:grpSpPr>
        <p:sp>
          <p:nvSpPr>
            <p:cNvPr id="19464" name="AutoShape 23"/>
            <p:cNvSpPr>
              <a:spLocks noChangeArrowheads="1"/>
            </p:cNvSpPr>
            <p:nvPr/>
          </p:nvSpPr>
          <p:spPr bwMode="auto">
            <a:xfrm>
              <a:off x="45" y="96"/>
              <a:ext cx="2360" cy="432"/>
            </a:xfrm>
            <a:prstGeom prst="flowChartAlternateProcess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65" name="Text Box 24"/>
            <p:cNvSpPr txBox="1">
              <a:spLocks noChangeArrowheads="1"/>
            </p:cNvSpPr>
            <p:nvPr/>
          </p:nvSpPr>
          <p:spPr bwMode="auto">
            <a:xfrm>
              <a:off x="0" y="48"/>
              <a:ext cx="2496" cy="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 i="1">
                  <a:solidFill>
                    <a:srgbClr val="FF0000"/>
                  </a:solidFill>
                </a:rPr>
                <a:t>Let’s talk</a:t>
              </a:r>
              <a:r>
                <a:rPr lang="zh-CN" altLang="en-US" sz="4000" b="1" i="1">
                  <a:solidFill>
                    <a:srgbClr val="FF0000"/>
                  </a:solidFill>
                </a:rPr>
                <a:t>.</a:t>
              </a:r>
              <a:endParaRPr lang="zh-CN" altLang="en-US" sz="4000" b="1" i="1">
                <a:solidFill>
                  <a:srgbClr val="FF0000"/>
                </a:solidFill>
              </a:endParaRPr>
            </a:p>
          </p:txBody>
        </p:sp>
      </p:grpSp>
      <p:grpSp>
        <p:nvGrpSpPr>
          <p:cNvPr id="19461" name="Group 27"/>
          <p:cNvGrpSpPr/>
          <p:nvPr/>
        </p:nvGrpSpPr>
        <p:grpSpPr bwMode="auto">
          <a:xfrm>
            <a:off x="533400" y="4148137"/>
            <a:ext cx="7416800" cy="1103710"/>
            <a:chOff x="320" y="3072"/>
            <a:chExt cx="4672" cy="927"/>
          </a:xfrm>
        </p:grpSpPr>
        <p:sp>
          <p:nvSpPr>
            <p:cNvPr id="19462" name="Text Box 25"/>
            <p:cNvSpPr txBox="1">
              <a:spLocks noChangeArrowheads="1"/>
            </p:cNvSpPr>
            <p:nvPr/>
          </p:nvSpPr>
          <p:spPr bwMode="auto">
            <a:xfrm>
              <a:off x="320" y="3072"/>
              <a:ext cx="4672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0000FF"/>
                  </a:solidFill>
                </a:rPr>
                <a:t>B: Yes. It's beside(near/behind) the... .</a:t>
              </a:r>
              <a:endParaRPr lang="zh-CN" altLang="en-US" sz="3200" b="1" dirty="0">
                <a:solidFill>
                  <a:srgbClr val="0000FF"/>
                </a:solidFill>
              </a:endParaRPr>
            </a:p>
          </p:txBody>
        </p:sp>
        <p:sp>
          <p:nvSpPr>
            <p:cNvPr id="19463" name="Text Box 26"/>
            <p:cNvSpPr txBox="1">
              <a:spLocks noChangeArrowheads="1"/>
            </p:cNvSpPr>
            <p:nvPr/>
          </p:nvSpPr>
          <p:spPr bwMode="auto">
            <a:xfrm>
              <a:off x="624" y="3456"/>
              <a:ext cx="1344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/>
                <a:t>（</a:t>
              </a:r>
              <a:r>
                <a:rPr lang="en-US" altLang="zh-CN" sz="3600" b="1" dirty="0"/>
                <a:t>No.</a:t>
              </a:r>
              <a:r>
                <a:rPr lang="zh-CN" altLang="en-US" sz="3600" b="1" dirty="0"/>
                <a:t>）</a:t>
              </a:r>
              <a:endParaRPr lang="zh-CN" altLang="en-US" sz="36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533400" y="1428750"/>
            <a:ext cx="8686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Is there a </a:t>
            </a:r>
            <a:r>
              <a:rPr lang="en-US" altLang="zh-CN" sz="3200" b="1" dirty="0">
                <a:solidFill>
                  <a:srgbClr val="FF0000"/>
                </a:solidFill>
              </a:rPr>
              <a:t>bookshop</a:t>
            </a:r>
            <a:r>
              <a:rPr lang="en-US" altLang="zh-CN" sz="3200" b="1" dirty="0"/>
              <a:t> in your neighbourhood?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508000" y="2324100"/>
            <a:ext cx="8686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Is there a </a:t>
            </a:r>
            <a:r>
              <a:rPr lang="zh-CN" altLang="en-US" sz="3200" b="1" dirty="0">
                <a:solidFill>
                  <a:srgbClr val="0000FF"/>
                </a:solidFill>
              </a:rPr>
              <a:t>sports centre</a:t>
            </a:r>
            <a:r>
              <a:rPr lang="zh-CN" altLang="en-US" sz="3200" b="1" dirty="0">
                <a:solidFill>
                  <a:schemeClr val="accent2"/>
                </a:solidFill>
              </a:rPr>
              <a:t> </a:t>
            </a:r>
            <a:r>
              <a:rPr lang="zh-CN" altLang="en-US" sz="3200" b="1" dirty="0"/>
              <a:t>in your neighbourhood?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482600" y="3162300"/>
            <a:ext cx="8661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Is there a </a:t>
            </a:r>
            <a:r>
              <a:rPr lang="zh-CN" altLang="en-US" sz="3200" b="1" dirty="0">
                <a:solidFill>
                  <a:srgbClr val="FF0000"/>
                </a:solidFill>
              </a:rPr>
              <a:t>supermarket</a:t>
            </a:r>
            <a:r>
              <a:rPr lang="zh-CN" altLang="en-US" sz="3200" b="1" dirty="0"/>
              <a:t> in your neighbourhood?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57200" y="4023123"/>
            <a:ext cx="7924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Is there a </a:t>
            </a:r>
            <a:r>
              <a:rPr lang="en-US" altLang="zh-CN" sz="3200" b="1" dirty="0">
                <a:solidFill>
                  <a:srgbClr val="0000FF"/>
                </a:solidFill>
              </a:rPr>
              <a:t>garden</a:t>
            </a:r>
            <a:r>
              <a:rPr lang="en-US" altLang="zh-CN" sz="3200" b="1" dirty="0"/>
              <a:t> in your neighbourhood?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grpSp>
        <p:nvGrpSpPr>
          <p:cNvPr id="20486" name="Group 9"/>
          <p:cNvGrpSpPr/>
          <p:nvPr/>
        </p:nvGrpSpPr>
        <p:grpSpPr bwMode="auto">
          <a:xfrm>
            <a:off x="2895600" y="571500"/>
            <a:ext cx="2590800" cy="708422"/>
            <a:chOff x="0" y="48"/>
            <a:chExt cx="2496" cy="595"/>
          </a:xfrm>
        </p:grpSpPr>
        <p:sp>
          <p:nvSpPr>
            <p:cNvPr id="20488" name="AutoShape 10"/>
            <p:cNvSpPr>
              <a:spLocks noChangeArrowheads="1"/>
            </p:cNvSpPr>
            <p:nvPr/>
          </p:nvSpPr>
          <p:spPr bwMode="auto">
            <a:xfrm>
              <a:off x="45" y="96"/>
              <a:ext cx="2360" cy="432"/>
            </a:xfrm>
            <a:prstGeom prst="flowChartAlternateProcess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489" name="Text Box 11"/>
            <p:cNvSpPr txBox="1">
              <a:spLocks noChangeArrowheads="1"/>
            </p:cNvSpPr>
            <p:nvPr/>
          </p:nvSpPr>
          <p:spPr bwMode="auto">
            <a:xfrm>
              <a:off x="0" y="48"/>
              <a:ext cx="2496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 i="1" dirty="0">
                  <a:solidFill>
                    <a:srgbClr val="FF0000"/>
                  </a:solidFill>
                </a:rPr>
                <a:t> Let’s sing.</a:t>
              </a:r>
              <a:endParaRPr lang="zh-CN" altLang="en-US" sz="4000" b="1" i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20487" name="Picture 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86400" y="171450"/>
            <a:ext cx="3429000" cy="96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6"/>
          <p:cNvSpPr>
            <a:spLocks noChangeArrowheads="1"/>
          </p:cNvSpPr>
          <p:nvPr/>
        </p:nvSpPr>
        <p:spPr bwMode="auto">
          <a:xfrm>
            <a:off x="533400" y="1200150"/>
            <a:ext cx="8153400" cy="33147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838200" y="1600201"/>
            <a:ext cx="6553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</a:rPr>
              <a:t>There is  a desk.</a:t>
            </a:r>
            <a:endParaRPr lang="en-US" altLang="zh-CN" sz="4000" b="1" dirty="0">
              <a:solidFill>
                <a:srgbClr val="0000FF"/>
              </a:solidFill>
            </a:endParaRPr>
          </a:p>
        </p:txBody>
      </p:sp>
      <p:sp>
        <p:nvSpPr>
          <p:cNvPr id="3076" name="Text Box 7"/>
          <p:cNvSpPr txBox="1">
            <a:spLocks noChangeArrowheads="1"/>
          </p:cNvSpPr>
          <p:nvPr/>
        </p:nvSpPr>
        <p:spPr bwMode="auto">
          <a:xfrm>
            <a:off x="838200" y="2159794"/>
            <a:ext cx="6553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</a:rPr>
              <a:t>There is  a computer.</a:t>
            </a:r>
            <a:endParaRPr lang="en-US" altLang="zh-CN" sz="4000" b="1" dirty="0">
              <a:solidFill>
                <a:srgbClr val="0000FF"/>
              </a:solidFill>
            </a:endParaRPr>
          </a:p>
        </p:txBody>
      </p:sp>
      <p:sp>
        <p:nvSpPr>
          <p:cNvPr id="3077" name="Text Box 8"/>
          <p:cNvSpPr txBox="1">
            <a:spLocks noChangeArrowheads="1"/>
          </p:cNvSpPr>
          <p:nvPr/>
        </p:nvSpPr>
        <p:spPr bwMode="auto">
          <a:xfrm>
            <a:off x="838200" y="2788444"/>
            <a:ext cx="6553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</a:rPr>
              <a:t>There are  teachers.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3078" name="Text Box 9"/>
          <p:cNvSpPr txBox="1">
            <a:spLocks noChangeArrowheads="1"/>
          </p:cNvSpPr>
          <p:nvPr/>
        </p:nvSpPr>
        <p:spPr bwMode="auto">
          <a:xfrm>
            <a:off x="838200" y="3429001"/>
            <a:ext cx="65532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</a:rPr>
              <a:t>There are  windows.</a:t>
            </a:r>
            <a:endParaRPr lang="en-US" altLang="zh-CN" sz="4000" b="1" dirty="0">
              <a:solidFill>
                <a:srgbClr val="FF0000"/>
              </a:solidFill>
            </a:endParaRPr>
          </a:p>
        </p:txBody>
      </p:sp>
      <p:sp>
        <p:nvSpPr>
          <p:cNvPr id="3079" name="WordArt 10"/>
          <p:cNvSpPr>
            <a:spLocks noChangeArrowheads="1" noChangeShapeType="1" noTextEdit="1"/>
          </p:cNvSpPr>
          <p:nvPr/>
        </p:nvSpPr>
        <p:spPr bwMode="auto">
          <a:xfrm>
            <a:off x="1905000" y="228600"/>
            <a:ext cx="5334000" cy="8001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3600" b="1" kern="10" spc="-360" dirty="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Play a game.</a:t>
            </a:r>
            <a:endParaRPr lang="zh-CN" altLang="en-US" sz="3600" b="1" kern="10" spc="-360" dirty="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5"/>
          <p:cNvSpPr txBox="1">
            <a:spLocks noChangeArrowheads="1"/>
          </p:cNvSpPr>
          <p:nvPr/>
        </p:nvSpPr>
        <p:spPr bwMode="auto">
          <a:xfrm>
            <a:off x="492126" y="887016"/>
            <a:ext cx="83470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(小组合作，设计一个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漂亮，干净，舒适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的社区，并向他人介绍。)</a:t>
            </a: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14"/>
          <p:cNvGrpSpPr/>
          <p:nvPr/>
        </p:nvGrpSpPr>
        <p:grpSpPr bwMode="auto">
          <a:xfrm>
            <a:off x="990600" y="2171700"/>
            <a:ext cx="7391400" cy="2108597"/>
            <a:chOff x="528" y="1632"/>
            <a:chExt cx="4656" cy="1771"/>
          </a:xfrm>
        </p:grpSpPr>
        <p:sp>
          <p:nvSpPr>
            <p:cNvPr id="21511" name="AutoShape 6"/>
            <p:cNvSpPr>
              <a:spLocks noChangeArrowheads="1"/>
            </p:cNvSpPr>
            <p:nvPr/>
          </p:nvSpPr>
          <p:spPr bwMode="auto">
            <a:xfrm>
              <a:off x="528" y="1632"/>
              <a:ext cx="4368" cy="168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12" name="Text Box 7"/>
            <p:cNvSpPr txBox="1">
              <a:spLocks noChangeArrowheads="1"/>
            </p:cNvSpPr>
            <p:nvPr/>
          </p:nvSpPr>
          <p:spPr bwMode="auto">
            <a:xfrm>
              <a:off x="624" y="1728"/>
              <a:ext cx="3744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b="1"/>
                <a:t>This is our neighbourhood.</a:t>
              </a:r>
              <a:endParaRPr lang="zh-CN" altLang="en-US" sz="3600" b="1"/>
            </a:p>
          </p:txBody>
        </p:sp>
        <p:sp>
          <p:nvSpPr>
            <p:cNvPr id="21513" name="Text Box 8"/>
            <p:cNvSpPr txBox="1">
              <a:spLocks noChangeArrowheads="1"/>
            </p:cNvSpPr>
            <p:nvPr/>
          </p:nvSpPr>
          <p:spPr bwMode="auto">
            <a:xfrm>
              <a:off x="608" y="2112"/>
              <a:ext cx="3744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b="1" dirty="0"/>
                <a:t>There is/are... .</a:t>
              </a: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sp>
          <p:nvSpPr>
            <p:cNvPr id="21514" name="Text Box 9"/>
            <p:cNvSpPr txBox="1">
              <a:spLocks noChangeArrowheads="1"/>
            </p:cNvSpPr>
            <p:nvPr/>
          </p:nvSpPr>
          <p:spPr bwMode="auto">
            <a:xfrm>
              <a:off x="608" y="2496"/>
              <a:ext cx="4576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b="1"/>
                <a:t>The...is beside(near/bihind) the... .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21515" name="Text Box 10"/>
            <p:cNvSpPr txBox="1">
              <a:spLocks noChangeArrowheads="1"/>
            </p:cNvSpPr>
            <p:nvPr/>
          </p:nvSpPr>
          <p:spPr bwMode="auto">
            <a:xfrm>
              <a:off x="592" y="2860"/>
              <a:ext cx="4576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600" b="1"/>
                <a:t>We like our neighbourhood.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21508" name="Group 11"/>
          <p:cNvGrpSpPr/>
          <p:nvPr/>
        </p:nvGrpSpPr>
        <p:grpSpPr bwMode="auto">
          <a:xfrm>
            <a:off x="152400" y="228600"/>
            <a:ext cx="2362200" cy="708422"/>
            <a:chOff x="0" y="48"/>
            <a:chExt cx="2496" cy="595"/>
          </a:xfrm>
        </p:grpSpPr>
        <p:sp>
          <p:nvSpPr>
            <p:cNvPr id="21509" name="AutoShape 12"/>
            <p:cNvSpPr>
              <a:spLocks noChangeArrowheads="1"/>
            </p:cNvSpPr>
            <p:nvPr/>
          </p:nvSpPr>
          <p:spPr bwMode="auto">
            <a:xfrm>
              <a:off x="45" y="96"/>
              <a:ext cx="2360" cy="432"/>
            </a:xfrm>
            <a:prstGeom prst="flowChartAlternateProcess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510" name="Text Box 13"/>
            <p:cNvSpPr txBox="1">
              <a:spLocks noChangeArrowheads="1"/>
            </p:cNvSpPr>
            <p:nvPr/>
          </p:nvSpPr>
          <p:spPr bwMode="auto">
            <a:xfrm>
              <a:off x="0" y="48"/>
              <a:ext cx="2496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 i="1">
                  <a:solidFill>
                    <a:srgbClr val="FF0000"/>
                  </a:solidFill>
                </a:rPr>
                <a:t> Let’s do</a:t>
              </a:r>
              <a:r>
                <a:rPr lang="zh-CN" altLang="en-US" sz="4000" b="1" i="1">
                  <a:solidFill>
                    <a:srgbClr val="FF0000"/>
                  </a:solidFill>
                </a:rPr>
                <a:t>.</a:t>
              </a:r>
              <a:endParaRPr lang="zh-CN" altLang="en-US" sz="4000" b="1" i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304800" y="1428750"/>
            <a:ext cx="8686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/>
              <a:t>1. </a:t>
            </a:r>
            <a:r>
              <a:rPr lang="zh-CN" altLang="en-US" sz="2400" b="1" dirty="0" smtClean="0"/>
              <a:t>Listen </a:t>
            </a:r>
            <a:r>
              <a:rPr lang="zh-CN" altLang="en-US" sz="2400" b="1" dirty="0"/>
              <a:t>and repeat. Try to introduce </a:t>
            </a:r>
            <a:r>
              <a:rPr lang="zh-CN" altLang="en-US" sz="2400" b="1" dirty="0" smtClean="0"/>
              <a:t>Li Ming’s </a:t>
            </a:r>
            <a:r>
              <a:rPr lang="zh-CN" altLang="en-US" sz="2400" b="1" dirty="0"/>
              <a:t>neighbourhood.</a:t>
            </a:r>
            <a:r>
              <a:rPr lang="zh-CN" altLang="en-US" sz="1800" b="1" dirty="0">
                <a:latin typeface="楷体_GB2312" pitchFamily="49" charset="-122"/>
                <a:ea typeface="楷体_GB2312" pitchFamily="49" charset="-122"/>
              </a:rPr>
              <a:t>(听读课文，向他人介绍李</a:t>
            </a:r>
            <a:r>
              <a:rPr lang="zh-CN" altLang="en-US" sz="1800" b="1" dirty="0" smtClean="0">
                <a:latin typeface="楷体_GB2312" pitchFamily="49" charset="-122"/>
                <a:ea typeface="楷体_GB2312" pitchFamily="49" charset="-122"/>
              </a:rPr>
              <a:t>明的</a:t>
            </a:r>
            <a:r>
              <a:rPr lang="zh-CN" altLang="en-US" sz="1800" b="1" dirty="0">
                <a:latin typeface="楷体_GB2312" pitchFamily="49" charset="-122"/>
                <a:ea typeface="楷体_GB2312" pitchFamily="49" charset="-122"/>
              </a:rPr>
              <a:t>社区。)</a:t>
            </a:r>
            <a:endParaRPr lang="zh-CN" altLang="en-US" sz="1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279400" y="3124201"/>
            <a:ext cx="86868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/>
              <a:t>2. </a:t>
            </a:r>
            <a:r>
              <a:rPr lang="zh-CN" altLang="en-US" sz="2400" b="1" dirty="0" smtClean="0"/>
              <a:t>Share </a:t>
            </a:r>
            <a:r>
              <a:rPr lang="zh-CN" altLang="en-US" sz="2400" b="1" dirty="0"/>
              <a:t>your </a:t>
            </a:r>
            <a:r>
              <a:rPr lang="en-US" altLang="zh-CN" sz="2400" b="1" dirty="0"/>
              <a:t>beautiful neighbourhood with </a:t>
            </a:r>
            <a:r>
              <a:rPr lang="en-US" altLang="zh-CN" sz="2400" b="1" dirty="0" smtClean="0"/>
              <a:t>your </a:t>
            </a:r>
            <a:r>
              <a:rPr lang="zh-CN" altLang="en-US" sz="2400" b="1" dirty="0" smtClean="0"/>
              <a:t>friends</a:t>
            </a:r>
            <a:r>
              <a:rPr lang="zh-CN" altLang="en-US" sz="2400" b="1" dirty="0"/>
              <a:t>.</a:t>
            </a:r>
            <a:r>
              <a:rPr lang="zh-CN" altLang="en-US" sz="1800" b="1" dirty="0">
                <a:latin typeface="楷体_GB2312" pitchFamily="49" charset="-122"/>
                <a:ea typeface="楷体_GB2312" pitchFamily="49" charset="-122"/>
              </a:rPr>
              <a:t>(和朋友分享自己设计的社区。)</a:t>
            </a:r>
            <a:endParaRPr lang="zh-CN" altLang="en-US" sz="18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2533" name="Group 7"/>
          <p:cNvGrpSpPr/>
          <p:nvPr/>
        </p:nvGrpSpPr>
        <p:grpSpPr bwMode="auto">
          <a:xfrm>
            <a:off x="152400" y="228600"/>
            <a:ext cx="2971800" cy="708422"/>
            <a:chOff x="0" y="48"/>
            <a:chExt cx="2496" cy="595"/>
          </a:xfrm>
        </p:grpSpPr>
        <p:sp>
          <p:nvSpPr>
            <p:cNvPr id="22534" name="AutoShape 8"/>
            <p:cNvSpPr>
              <a:spLocks noChangeArrowheads="1"/>
            </p:cNvSpPr>
            <p:nvPr/>
          </p:nvSpPr>
          <p:spPr bwMode="auto">
            <a:xfrm>
              <a:off x="45" y="96"/>
              <a:ext cx="2360" cy="432"/>
            </a:xfrm>
            <a:prstGeom prst="flowChartAlternateProcess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535" name="Text Box 9"/>
            <p:cNvSpPr txBox="1">
              <a:spLocks noChangeArrowheads="1"/>
            </p:cNvSpPr>
            <p:nvPr/>
          </p:nvSpPr>
          <p:spPr bwMode="auto">
            <a:xfrm>
              <a:off x="0" y="48"/>
              <a:ext cx="2496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 i="1" dirty="0">
                  <a:solidFill>
                    <a:srgbClr val="FF0000"/>
                  </a:solidFill>
                </a:rPr>
                <a:t> Homework.</a:t>
              </a:r>
              <a:endParaRPr lang="zh-CN" altLang="en-US" sz="4000" b="1" i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9" name="Group 8"/>
          <p:cNvGrpSpPr/>
          <p:nvPr/>
        </p:nvGrpSpPr>
        <p:grpSpPr bwMode="auto">
          <a:xfrm>
            <a:off x="2209800" y="4400551"/>
            <a:ext cx="3810000" cy="708422"/>
            <a:chOff x="1392" y="3696"/>
            <a:chExt cx="2400" cy="595"/>
          </a:xfrm>
        </p:grpSpPr>
        <p:sp>
          <p:nvSpPr>
            <p:cNvPr id="4100" name="Rectangle 7"/>
            <p:cNvSpPr>
              <a:spLocks noChangeArrowheads="1"/>
            </p:cNvSpPr>
            <p:nvPr/>
          </p:nvSpPr>
          <p:spPr bwMode="auto">
            <a:xfrm>
              <a:off x="1392" y="3744"/>
              <a:ext cx="2400" cy="43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01" name="Text Box 6"/>
            <p:cNvSpPr txBox="1">
              <a:spLocks noChangeArrowheads="1"/>
            </p:cNvSpPr>
            <p:nvPr/>
          </p:nvSpPr>
          <p:spPr bwMode="auto">
            <a:xfrm>
              <a:off x="1488" y="3696"/>
              <a:ext cx="2256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>
                  <a:solidFill>
                    <a:srgbClr val="FF0000"/>
                  </a:solidFill>
                </a:rPr>
                <a:t>neighbourhood</a:t>
              </a:r>
              <a:endParaRPr lang="en-US" altLang="zh-CN" sz="40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6CE0A41F9311DED98C0B8CB2C092459E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3" name="Group 3"/>
          <p:cNvGrpSpPr/>
          <p:nvPr/>
        </p:nvGrpSpPr>
        <p:grpSpPr bwMode="auto">
          <a:xfrm>
            <a:off x="3200400" y="4457701"/>
            <a:ext cx="1981200" cy="708422"/>
            <a:chOff x="1392" y="3696"/>
            <a:chExt cx="2400" cy="595"/>
          </a:xfrm>
        </p:grpSpPr>
        <p:sp>
          <p:nvSpPr>
            <p:cNvPr id="5124" name="Rectangle 4"/>
            <p:cNvSpPr>
              <a:spLocks noChangeArrowheads="1"/>
            </p:cNvSpPr>
            <p:nvPr/>
          </p:nvSpPr>
          <p:spPr bwMode="auto">
            <a:xfrm>
              <a:off x="1392" y="3744"/>
              <a:ext cx="2400" cy="432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25" name="Text Box 5"/>
            <p:cNvSpPr txBox="1">
              <a:spLocks noChangeArrowheads="1"/>
            </p:cNvSpPr>
            <p:nvPr/>
          </p:nvSpPr>
          <p:spPr bwMode="auto">
            <a:xfrm>
              <a:off x="1488" y="3696"/>
              <a:ext cx="2256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>
                  <a:solidFill>
                    <a:srgbClr val="FF0000"/>
                  </a:solidFill>
                </a:rPr>
                <a:t>school</a:t>
              </a:r>
              <a:endParaRPr lang="en-US" altLang="zh-CN" sz="40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2590800" y="4400550"/>
            <a:ext cx="4724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</a:rPr>
              <a:t>g</a:t>
            </a:r>
            <a:r>
              <a:rPr lang="zh-CN" altLang="en-US" sz="4800" b="1">
                <a:solidFill>
                  <a:srgbClr val="FF0000"/>
                </a:solidFill>
              </a:rPr>
              <a:t>ar</a:t>
            </a:r>
            <a:r>
              <a:rPr lang="zh-CN" altLang="en-US" sz="4800" b="1">
                <a:solidFill>
                  <a:srgbClr val="0000FF"/>
                </a:solidFill>
              </a:rPr>
              <a:t>den </a:t>
            </a:r>
            <a:r>
              <a:rPr lang="zh-CN" altLang="en-US" sz="4800" b="1"/>
              <a:t>['</a:t>
            </a:r>
            <a:r>
              <a:rPr lang="zh-CN" altLang="en-US" sz="4800" b="1">
                <a:solidFill>
                  <a:srgbClr val="0000FF"/>
                </a:solidFill>
              </a:rPr>
              <a:t>ɡ</a:t>
            </a:r>
            <a:r>
              <a:rPr lang="zh-CN" altLang="en-US" sz="4800" b="1">
                <a:solidFill>
                  <a:srgbClr val="FF0000"/>
                </a:solidFill>
              </a:rPr>
              <a:t>ɑ:</a:t>
            </a:r>
            <a:r>
              <a:rPr lang="zh-CN" altLang="en-US" sz="4800" b="1">
                <a:solidFill>
                  <a:srgbClr val="0000FF"/>
                </a:solidFill>
              </a:rPr>
              <a:t>dn</a:t>
            </a:r>
            <a:r>
              <a:rPr lang="zh-CN" altLang="en-US" sz="4800" b="1"/>
              <a:t>]</a:t>
            </a:r>
            <a:r>
              <a:rPr lang="zh-CN" altLang="en-US" sz="4800" b="1">
                <a:solidFill>
                  <a:srgbClr val="0000FF"/>
                </a:solidFill>
              </a:rPr>
              <a:t> </a:t>
            </a:r>
            <a:endParaRPr lang="zh-CN" altLang="en-US" sz="4800" b="1">
              <a:solidFill>
                <a:srgbClr val="0000FF"/>
              </a:solidFill>
            </a:endParaRPr>
          </a:p>
        </p:txBody>
      </p:sp>
      <p:pic>
        <p:nvPicPr>
          <p:cNvPr id="6147" name="Picture 3" descr="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800" y="171450"/>
            <a:ext cx="853440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5000" y="171451"/>
            <a:ext cx="4953000" cy="2640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Group 27"/>
          <p:cNvGrpSpPr/>
          <p:nvPr/>
        </p:nvGrpSpPr>
        <p:grpSpPr bwMode="auto">
          <a:xfrm>
            <a:off x="685800" y="3028951"/>
            <a:ext cx="9067800" cy="1109663"/>
            <a:chOff x="432" y="2544"/>
            <a:chExt cx="5712" cy="932"/>
          </a:xfrm>
        </p:grpSpPr>
        <p:sp>
          <p:nvSpPr>
            <p:cNvPr id="7182" name="Text Box 18"/>
            <p:cNvSpPr txBox="1">
              <a:spLocks noChangeArrowheads="1"/>
            </p:cNvSpPr>
            <p:nvPr/>
          </p:nvSpPr>
          <p:spPr bwMode="auto">
            <a:xfrm>
              <a:off x="432" y="2544"/>
              <a:ext cx="4512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 dirty="0"/>
                <a:t>1. The men are playing ______.</a:t>
              </a:r>
              <a:endParaRPr lang="en-US" altLang="zh-CN" sz="4000" b="1" dirty="0"/>
            </a:p>
          </p:txBody>
        </p:sp>
        <p:sp>
          <p:nvSpPr>
            <p:cNvPr id="7183" name="Text Box 19"/>
            <p:cNvSpPr txBox="1">
              <a:spLocks noChangeArrowheads="1"/>
            </p:cNvSpPr>
            <p:nvPr/>
          </p:nvSpPr>
          <p:spPr bwMode="auto">
            <a:xfrm>
              <a:off x="432" y="2985"/>
              <a:ext cx="3312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FF"/>
                  </a:solidFill>
                </a:rPr>
                <a:t>A. Chinese chess</a:t>
              </a:r>
              <a:endParaRPr lang="en-US" altLang="zh-CN" sz="3200" b="1" dirty="0">
                <a:solidFill>
                  <a:srgbClr val="0000FF"/>
                </a:solidFill>
              </a:endParaRPr>
            </a:p>
          </p:txBody>
        </p:sp>
        <p:sp>
          <p:nvSpPr>
            <p:cNvPr id="7184" name="Text Box 20"/>
            <p:cNvSpPr txBox="1">
              <a:spLocks noChangeArrowheads="1"/>
            </p:cNvSpPr>
            <p:nvPr/>
          </p:nvSpPr>
          <p:spPr bwMode="auto">
            <a:xfrm>
              <a:off x="3408" y="2985"/>
              <a:ext cx="2736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FF"/>
                  </a:solidFill>
                </a:rPr>
                <a:t>B. chess</a:t>
              </a:r>
              <a:endParaRPr lang="en-US" altLang="zh-CN" sz="32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7172" name="Group 32"/>
          <p:cNvGrpSpPr/>
          <p:nvPr/>
        </p:nvGrpSpPr>
        <p:grpSpPr bwMode="auto">
          <a:xfrm>
            <a:off x="609600" y="4000501"/>
            <a:ext cx="7924800" cy="1153716"/>
            <a:chOff x="384" y="3360"/>
            <a:chExt cx="4992" cy="969"/>
          </a:xfrm>
        </p:grpSpPr>
        <p:sp>
          <p:nvSpPr>
            <p:cNvPr id="7179" name="Text Box 22"/>
            <p:cNvSpPr txBox="1">
              <a:spLocks noChangeArrowheads="1"/>
            </p:cNvSpPr>
            <p:nvPr/>
          </p:nvSpPr>
          <p:spPr bwMode="auto">
            <a:xfrm>
              <a:off x="384" y="3360"/>
              <a:ext cx="4560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 dirty="0"/>
                <a:t>2. The blue building is a_____.</a:t>
              </a:r>
              <a:endParaRPr lang="en-US" altLang="zh-CN" sz="4000" b="1" dirty="0"/>
            </a:p>
          </p:txBody>
        </p:sp>
        <p:sp>
          <p:nvSpPr>
            <p:cNvPr id="7180" name="Text Box 23"/>
            <p:cNvSpPr txBox="1">
              <a:spLocks noChangeArrowheads="1"/>
            </p:cNvSpPr>
            <p:nvPr/>
          </p:nvSpPr>
          <p:spPr bwMode="auto">
            <a:xfrm>
              <a:off x="384" y="3734"/>
              <a:ext cx="3840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FF"/>
                  </a:solidFill>
                </a:rPr>
                <a:t>A. supermarket</a:t>
              </a:r>
              <a:r>
                <a:rPr lang="en-US" altLang="zh-CN" sz="4000" b="1" dirty="0">
                  <a:solidFill>
                    <a:srgbClr val="0000FF"/>
                  </a:solidFill>
                </a:rPr>
                <a:t> </a:t>
              </a:r>
              <a:endParaRPr lang="en-US" altLang="zh-CN" sz="4000" b="1" dirty="0">
                <a:solidFill>
                  <a:srgbClr val="0000FF"/>
                </a:solidFill>
              </a:endParaRPr>
            </a:p>
          </p:txBody>
        </p:sp>
        <p:sp>
          <p:nvSpPr>
            <p:cNvPr id="7181" name="Text Box 24"/>
            <p:cNvSpPr txBox="1">
              <a:spLocks noChangeArrowheads="1"/>
            </p:cNvSpPr>
            <p:nvPr/>
          </p:nvSpPr>
          <p:spPr bwMode="auto">
            <a:xfrm>
              <a:off x="2880" y="3792"/>
              <a:ext cx="2496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0000FF"/>
                  </a:solidFill>
                </a:rPr>
                <a:t>B. bookshop</a:t>
              </a:r>
              <a:endParaRPr lang="en-US" altLang="zh-CN" sz="3200" b="1" dirty="0">
                <a:solidFill>
                  <a:srgbClr val="0000FF"/>
                </a:solidFill>
              </a:endParaRPr>
            </a:p>
          </p:txBody>
        </p:sp>
      </p:grpSp>
      <p:grpSp>
        <p:nvGrpSpPr>
          <p:cNvPr id="4" name="Group 31"/>
          <p:cNvGrpSpPr/>
          <p:nvPr/>
        </p:nvGrpSpPr>
        <p:grpSpPr bwMode="auto">
          <a:xfrm>
            <a:off x="2057400" y="1543051"/>
            <a:ext cx="4191000" cy="2194322"/>
            <a:chOff x="1296" y="1296"/>
            <a:chExt cx="2640" cy="1843"/>
          </a:xfrm>
        </p:grpSpPr>
        <p:sp>
          <p:nvSpPr>
            <p:cNvPr id="7177" name="Text Box 29"/>
            <p:cNvSpPr txBox="1">
              <a:spLocks noChangeArrowheads="1"/>
            </p:cNvSpPr>
            <p:nvPr/>
          </p:nvSpPr>
          <p:spPr bwMode="auto">
            <a:xfrm>
              <a:off x="1344" y="2544"/>
              <a:ext cx="864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 dirty="0">
                  <a:solidFill>
                    <a:srgbClr val="FF0000"/>
                  </a:solidFill>
                </a:rPr>
                <a:t>men</a:t>
              </a:r>
              <a:endParaRPr lang="en-US" altLang="zh-CN" sz="4000" b="1" dirty="0">
                <a:solidFill>
                  <a:srgbClr val="FF0000"/>
                </a:solidFill>
              </a:endParaRPr>
            </a:p>
          </p:txBody>
        </p:sp>
        <p:sp>
          <p:nvSpPr>
            <p:cNvPr id="7178" name="Oval 30"/>
            <p:cNvSpPr>
              <a:spLocks noChangeArrowheads="1"/>
            </p:cNvSpPr>
            <p:nvPr/>
          </p:nvSpPr>
          <p:spPr bwMode="auto">
            <a:xfrm>
              <a:off x="1296" y="1296"/>
              <a:ext cx="2640" cy="1200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174" name="Group 33"/>
          <p:cNvGrpSpPr/>
          <p:nvPr/>
        </p:nvGrpSpPr>
        <p:grpSpPr bwMode="auto">
          <a:xfrm>
            <a:off x="0" y="0"/>
            <a:ext cx="4267200" cy="708422"/>
            <a:chOff x="0" y="48"/>
            <a:chExt cx="2496" cy="595"/>
          </a:xfrm>
        </p:grpSpPr>
        <p:sp>
          <p:nvSpPr>
            <p:cNvPr id="7175" name="AutoShape 34"/>
            <p:cNvSpPr>
              <a:spLocks noChangeArrowheads="1"/>
            </p:cNvSpPr>
            <p:nvPr/>
          </p:nvSpPr>
          <p:spPr bwMode="auto">
            <a:xfrm>
              <a:off x="45" y="96"/>
              <a:ext cx="2360" cy="432"/>
            </a:xfrm>
            <a:prstGeom prst="flowChartAlternateProcess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76" name="Text Box 35"/>
            <p:cNvSpPr txBox="1">
              <a:spLocks noChangeArrowheads="1"/>
            </p:cNvSpPr>
            <p:nvPr/>
          </p:nvSpPr>
          <p:spPr bwMode="auto">
            <a:xfrm>
              <a:off x="0" y="48"/>
              <a:ext cx="2496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 i="1" dirty="0">
                  <a:solidFill>
                    <a:srgbClr val="FF0000"/>
                  </a:solidFill>
                </a:rPr>
                <a:t>Watch and choose</a:t>
              </a:r>
              <a:r>
                <a:rPr lang="zh-CN" altLang="en-US" sz="4000" b="1" i="1" dirty="0">
                  <a:solidFill>
                    <a:srgbClr val="FF0000"/>
                  </a:solidFill>
                </a:rPr>
                <a:t>.</a:t>
              </a:r>
              <a:endParaRPr lang="zh-CN" altLang="en-US" sz="4000" b="1" i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5"/>
          <p:cNvGrpSpPr/>
          <p:nvPr/>
        </p:nvGrpSpPr>
        <p:grpSpPr bwMode="auto">
          <a:xfrm>
            <a:off x="1066800" y="2000251"/>
            <a:ext cx="1905000" cy="2673243"/>
            <a:chOff x="0" y="0"/>
            <a:chExt cx="3000" cy="5612"/>
          </a:xfrm>
        </p:grpSpPr>
        <p:pic>
          <p:nvPicPr>
            <p:cNvPr id="8201" name="Picture 6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80" y="0"/>
              <a:ext cx="1580" cy="3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8202" name="Text Box 7"/>
            <p:cNvSpPr txBox="1">
              <a:spLocks noChangeArrowheads="1"/>
            </p:cNvSpPr>
            <p:nvPr/>
          </p:nvSpPr>
          <p:spPr bwMode="auto">
            <a:xfrm>
              <a:off x="0" y="3480"/>
              <a:ext cx="3000" cy="2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6000" b="1"/>
                <a:t>m</a:t>
              </a:r>
              <a:r>
                <a:rPr lang="zh-CN" altLang="en-US" sz="6000" b="1">
                  <a:solidFill>
                    <a:srgbClr val="FF0000"/>
                  </a:solidFill>
                </a:rPr>
                <a:t>a</a:t>
              </a:r>
              <a:r>
                <a:rPr lang="zh-CN" altLang="en-US" sz="6000" b="1"/>
                <a:t>n</a:t>
              </a:r>
              <a:endParaRPr lang="zh-CN" altLang="en-US" sz="6000" b="1"/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3962401" y="2000251"/>
            <a:ext cx="4429760" cy="2654193"/>
            <a:chOff x="0" y="0"/>
            <a:chExt cx="6977" cy="5572"/>
          </a:xfrm>
        </p:grpSpPr>
        <p:pic>
          <p:nvPicPr>
            <p:cNvPr id="8199" name="Picture 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6977" cy="3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</p:pic>
        <p:sp>
          <p:nvSpPr>
            <p:cNvPr id="8200" name="Text Box 10"/>
            <p:cNvSpPr txBox="1">
              <a:spLocks noChangeArrowheads="1"/>
            </p:cNvSpPr>
            <p:nvPr/>
          </p:nvSpPr>
          <p:spPr bwMode="auto">
            <a:xfrm>
              <a:off x="2000" y="3440"/>
              <a:ext cx="3000" cy="2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6000" b="1"/>
                <a:t>m</a:t>
              </a:r>
              <a:r>
                <a:rPr lang="zh-CN" altLang="en-US" sz="6000" b="1">
                  <a:solidFill>
                    <a:srgbClr val="FF0000"/>
                  </a:solidFill>
                </a:rPr>
                <a:t>e</a:t>
              </a:r>
              <a:r>
                <a:rPr lang="zh-CN" altLang="en-US" sz="6000" b="1"/>
                <a:t>n</a:t>
              </a:r>
              <a:endParaRPr lang="zh-CN" altLang="en-US" sz="1800">
                <a:latin typeface="Arial" panose="020B0604020202020204" pitchFamily="34" charset="0"/>
              </a:endParaRPr>
            </a:p>
          </p:txBody>
        </p:sp>
      </p:grpSp>
      <p:grpSp>
        <p:nvGrpSpPr>
          <p:cNvPr id="8196" name="Group 12"/>
          <p:cNvGrpSpPr/>
          <p:nvPr/>
        </p:nvGrpSpPr>
        <p:grpSpPr bwMode="auto">
          <a:xfrm>
            <a:off x="152400" y="57150"/>
            <a:ext cx="3581400" cy="708422"/>
            <a:chOff x="0" y="48"/>
            <a:chExt cx="2496" cy="595"/>
          </a:xfrm>
        </p:grpSpPr>
        <p:sp>
          <p:nvSpPr>
            <p:cNvPr id="8197" name="AutoShape 13"/>
            <p:cNvSpPr>
              <a:spLocks noChangeArrowheads="1"/>
            </p:cNvSpPr>
            <p:nvPr/>
          </p:nvSpPr>
          <p:spPr bwMode="auto">
            <a:xfrm>
              <a:off x="45" y="96"/>
              <a:ext cx="2360" cy="432"/>
            </a:xfrm>
            <a:prstGeom prst="flowChartAlternateProcess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198" name="Text Box 14"/>
            <p:cNvSpPr txBox="1">
              <a:spLocks noChangeArrowheads="1"/>
            </p:cNvSpPr>
            <p:nvPr/>
          </p:nvSpPr>
          <p:spPr bwMode="auto">
            <a:xfrm>
              <a:off x="0" y="48"/>
              <a:ext cx="2496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 i="1">
                  <a:solidFill>
                    <a:srgbClr val="FF0000"/>
                  </a:solidFill>
                </a:rPr>
                <a:t>Do you know?</a:t>
              </a:r>
              <a:endParaRPr lang="zh-CN" altLang="en-US" sz="4000" b="1" i="1">
                <a:solidFill>
                  <a:srgbClr val="FF0000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05000" y="171451"/>
            <a:ext cx="4953000" cy="2640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Oval 4"/>
          <p:cNvSpPr>
            <a:spLocks noChangeArrowheads="1"/>
          </p:cNvSpPr>
          <p:nvPr/>
        </p:nvSpPr>
        <p:spPr bwMode="auto">
          <a:xfrm>
            <a:off x="2057400" y="1543050"/>
            <a:ext cx="4191000" cy="1428750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220" name="Group 8"/>
          <p:cNvGrpSpPr/>
          <p:nvPr/>
        </p:nvGrpSpPr>
        <p:grpSpPr bwMode="auto">
          <a:xfrm>
            <a:off x="685800" y="3028951"/>
            <a:ext cx="9067800" cy="1109663"/>
            <a:chOff x="432" y="2544"/>
            <a:chExt cx="5712" cy="932"/>
          </a:xfrm>
        </p:grpSpPr>
        <p:sp>
          <p:nvSpPr>
            <p:cNvPr id="9230" name="Text Box 9"/>
            <p:cNvSpPr txBox="1">
              <a:spLocks noChangeArrowheads="1"/>
            </p:cNvSpPr>
            <p:nvPr/>
          </p:nvSpPr>
          <p:spPr bwMode="auto">
            <a:xfrm>
              <a:off x="432" y="2544"/>
              <a:ext cx="4512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/>
                <a:t>1. The men are playing ______.</a:t>
              </a:r>
              <a:endParaRPr lang="en-US" altLang="zh-CN" sz="4000" b="1"/>
            </a:p>
          </p:txBody>
        </p:sp>
        <p:sp>
          <p:nvSpPr>
            <p:cNvPr id="9231" name="Text Box 10"/>
            <p:cNvSpPr txBox="1">
              <a:spLocks noChangeArrowheads="1"/>
            </p:cNvSpPr>
            <p:nvPr/>
          </p:nvSpPr>
          <p:spPr bwMode="auto">
            <a:xfrm>
              <a:off x="432" y="2985"/>
              <a:ext cx="3312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0000FF"/>
                  </a:solidFill>
                </a:rPr>
                <a:t>A. </a:t>
              </a:r>
              <a:r>
                <a:rPr lang="en-US" altLang="zh-CN" sz="3200" b="1" dirty="0">
                  <a:solidFill>
                    <a:srgbClr val="0000FF"/>
                  </a:solidFill>
                </a:rPr>
                <a:t>Chinese chess</a:t>
              </a:r>
              <a:endParaRPr lang="en-US" altLang="zh-CN" sz="3200" b="1" dirty="0">
                <a:solidFill>
                  <a:srgbClr val="0000FF"/>
                </a:solidFill>
              </a:endParaRPr>
            </a:p>
          </p:txBody>
        </p:sp>
        <p:sp>
          <p:nvSpPr>
            <p:cNvPr id="9232" name="Text Box 11"/>
            <p:cNvSpPr txBox="1">
              <a:spLocks noChangeArrowheads="1"/>
            </p:cNvSpPr>
            <p:nvPr/>
          </p:nvSpPr>
          <p:spPr bwMode="auto">
            <a:xfrm>
              <a:off x="3408" y="2985"/>
              <a:ext cx="2736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>
                  <a:solidFill>
                    <a:srgbClr val="0000FF"/>
                  </a:solidFill>
                </a:rPr>
                <a:t>B. chess</a:t>
              </a:r>
              <a:endParaRPr lang="en-US" altLang="zh-CN" sz="3200" b="1">
                <a:solidFill>
                  <a:srgbClr val="0000FF"/>
                </a:solidFill>
              </a:endParaRPr>
            </a:p>
          </p:txBody>
        </p:sp>
      </p:grpSp>
      <p:sp>
        <p:nvSpPr>
          <p:cNvPr id="40972" name="Oval 12"/>
          <p:cNvSpPr>
            <a:spLocks noChangeArrowheads="1"/>
          </p:cNvSpPr>
          <p:nvPr/>
        </p:nvSpPr>
        <p:spPr bwMode="auto">
          <a:xfrm>
            <a:off x="685800" y="3600450"/>
            <a:ext cx="457200" cy="400050"/>
          </a:xfrm>
          <a:prstGeom prst="ellipse">
            <a:avLst/>
          </a:prstGeom>
          <a:solidFill>
            <a:schemeClr val="accent1">
              <a:alpha val="0"/>
            </a:schemeClr>
          </a:solidFill>
          <a:ln w="4127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222" name="Group 19"/>
          <p:cNvGrpSpPr/>
          <p:nvPr/>
        </p:nvGrpSpPr>
        <p:grpSpPr bwMode="auto">
          <a:xfrm>
            <a:off x="609600" y="4000500"/>
            <a:ext cx="7924800" cy="1323975"/>
            <a:chOff x="384" y="3360"/>
            <a:chExt cx="4992" cy="1112"/>
          </a:xfrm>
        </p:grpSpPr>
        <p:sp>
          <p:nvSpPr>
            <p:cNvPr id="9227" name="Text Box 14"/>
            <p:cNvSpPr txBox="1">
              <a:spLocks noChangeArrowheads="1"/>
            </p:cNvSpPr>
            <p:nvPr/>
          </p:nvSpPr>
          <p:spPr bwMode="auto">
            <a:xfrm>
              <a:off x="384" y="3360"/>
              <a:ext cx="4128" cy="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/>
                <a:t>2. The blue building is a_____.</a:t>
              </a:r>
              <a:endParaRPr lang="en-US" altLang="zh-CN" sz="4000" b="1"/>
            </a:p>
          </p:txBody>
        </p:sp>
        <p:sp>
          <p:nvSpPr>
            <p:cNvPr id="9228" name="Text Box 15"/>
            <p:cNvSpPr txBox="1">
              <a:spLocks noChangeArrowheads="1"/>
            </p:cNvSpPr>
            <p:nvPr/>
          </p:nvSpPr>
          <p:spPr bwMode="auto">
            <a:xfrm>
              <a:off x="384" y="3811"/>
              <a:ext cx="3840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>
                  <a:solidFill>
                    <a:srgbClr val="0000FF"/>
                  </a:solidFill>
                </a:rPr>
                <a:t>A. supermarket </a:t>
              </a:r>
              <a:endParaRPr lang="en-US" altLang="zh-CN" sz="3200" b="1">
                <a:solidFill>
                  <a:srgbClr val="0000FF"/>
                </a:solidFill>
              </a:endParaRPr>
            </a:p>
          </p:txBody>
        </p:sp>
        <p:sp>
          <p:nvSpPr>
            <p:cNvPr id="9229" name="Text Box 16"/>
            <p:cNvSpPr txBox="1">
              <a:spLocks noChangeArrowheads="1"/>
            </p:cNvSpPr>
            <p:nvPr/>
          </p:nvSpPr>
          <p:spPr bwMode="auto">
            <a:xfrm>
              <a:off x="2880" y="3811"/>
              <a:ext cx="2496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>
                  <a:solidFill>
                    <a:srgbClr val="0000FF"/>
                  </a:solidFill>
                </a:rPr>
                <a:t>B. bookshop</a:t>
              </a:r>
              <a:endParaRPr lang="en-US" altLang="zh-CN" sz="3200" b="1">
                <a:solidFill>
                  <a:srgbClr val="0000FF"/>
                </a:solidFill>
              </a:endParaRPr>
            </a:p>
          </p:txBody>
        </p:sp>
      </p:grpSp>
      <p:sp>
        <p:nvSpPr>
          <p:cNvPr id="40977" name="Oval 17"/>
          <p:cNvSpPr>
            <a:spLocks noChangeArrowheads="1"/>
          </p:cNvSpPr>
          <p:nvPr/>
        </p:nvSpPr>
        <p:spPr bwMode="auto">
          <a:xfrm>
            <a:off x="1600200" y="628650"/>
            <a:ext cx="1905000" cy="971550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224" name="Group 23"/>
          <p:cNvGrpSpPr/>
          <p:nvPr/>
        </p:nvGrpSpPr>
        <p:grpSpPr bwMode="auto">
          <a:xfrm>
            <a:off x="0" y="0"/>
            <a:ext cx="4267200" cy="708422"/>
            <a:chOff x="0" y="48"/>
            <a:chExt cx="2496" cy="595"/>
          </a:xfrm>
        </p:grpSpPr>
        <p:sp>
          <p:nvSpPr>
            <p:cNvPr id="9225" name="AutoShape 24"/>
            <p:cNvSpPr>
              <a:spLocks noChangeArrowheads="1"/>
            </p:cNvSpPr>
            <p:nvPr/>
          </p:nvSpPr>
          <p:spPr bwMode="auto">
            <a:xfrm>
              <a:off x="45" y="96"/>
              <a:ext cx="2360" cy="432"/>
            </a:xfrm>
            <a:prstGeom prst="flowChartAlternateProcess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26" name="Text Box 25"/>
            <p:cNvSpPr txBox="1">
              <a:spLocks noChangeArrowheads="1"/>
            </p:cNvSpPr>
            <p:nvPr/>
          </p:nvSpPr>
          <p:spPr bwMode="auto">
            <a:xfrm>
              <a:off x="0" y="48"/>
              <a:ext cx="2496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 i="1">
                  <a:solidFill>
                    <a:srgbClr val="FF0000"/>
                  </a:solidFill>
                </a:rPr>
                <a:t>Watch and choose</a:t>
              </a:r>
              <a:r>
                <a:rPr lang="zh-CN" altLang="en-US" sz="4000" b="1" i="1">
                  <a:solidFill>
                    <a:srgbClr val="FF0000"/>
                  </a:solidFill>
                </a:rPr>
                <a:t>.</a:t>
              </a:r>
              <a:endParaRPr lang="zh-CN" altLang="en-US" sz="4000" b="1" i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2" grpId="0" animBg="1"/>
      <p:bldP spid="4097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914400" y="3223023"/>
            <a:ext cx="2819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8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/>
              <a:t>Chinese chess</a:t>
            </a:r>
            <a:endParaRPr lang="en-US" altLang="zh-CN" sz="3200" b="1"/>
          </a:p>
        </p:txBody>
      </p:sp>
      <p:grpSp>
        <p:nvGrpSpPr>
          <p:cNvPr id="2" name="Group 10"/>
          <p:cNvGrpSpPr/>
          <p:nvPr/>
        </p:nvGrpSpPr>
        <p:grpSpPr bwMode="auto">
          <a:xfrm>
            <a:off x="4648200" y="171450"/>
            <a:ext cx="3962400" cy="3636169"/>
            <a:chOff x="2928" y="144"/>
            <a:chExt cx="2496" cy="3054"/>
          </a:xfrm>
        </p:grpSpPr>
        <p:sp>
          <p:nvSpPr>
            <p:cNvPr id="10248" name="Text Box 4"/>
            <p:cNvSpPr txBox="1">
              <a:spLocks noChangeArrowheads="1"/>
            </p:cNvSpPr>
            <p:nvPr/>
          </p:nvSpPr>
          <p:spPr bwMode="auto">
            <a:xfrm>
              <a:off x="3696" y="2707"/>
              <a:ext cx="960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/>
                <a:t>    chess</a:t>
              </a:r>
              <a:endParaRPr lang="zh-CN" altLang="en-US" sz="3200" b="1"/>
            </a:p>
          </p:txBody>
        </p:sp>
        <p:pic>
          <p:nvPicPr>
            <p:cNvPr id="10249" name="Picture 5" descr="20120901070216539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928" y="144"/>
              <a:ext cx="2496" cy="2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6"/>
          <p:cNvGrpSpPr/>
          <p:nvPr/>
        </p:nvGrpSpPr>
        <p:grpSpPr bwMode="auto">
          <a:xfrm>
            <a:off x="381000" y="3829050"/>
            <a:ext cx="8382000" cy="919163"/>
            <a:chOff x="0" y="0"/>
            <a:chExt cx="5280" cy="772"/>
          </a:xfrm>
        </p:grpSpPr>
        <p:sp>
          <p:nvSpPr>
            <p:cNvPr id="10246" name="Text Box 7"/>
            <p:cNvSpPr txBox="1">
              <a:spLocks noChangeArrowheads="1"/>
            </p:cNvSpPr>
            <p:nvPr/>
          </p:nvSpPr>
          <p:spPr bwMode="auto">
            <a:xfrm>
              <a:off x="0" y="0"/>
              <a:ext cx="5280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 b="1"/>
                <a:t>Chinese chess is </a:t>
              </a:r>
              <a:r>
                <a:rPr lang="en-US" altLang="zh-CN" sz="4000" b="1">
                  <a:solidFill>
                    <a:srgbClr val="FF0000"/>
                  </a:solidFill>
                </a:rPr>
                <a:t>different from</a:t>
              </a:r>
              <a:r>
                <a:rPr lang="en-US" altLang="zh-CN" sz="4000" b="1"/>
                <a:t> chess.</a:t>
              </a:r>
              <a:endParaRPr lang="en-US" altLang="zh-CN" sz="4000" b="1"/>
            </a:p>
          </p:txBody>
        </p:sp>
        <p:sp>
          <p:nvSpPr>
            <p:cNvPr id="10247" name="Text Box 8"/>
            <p:cNvSpPr txBox="1">
              <a:spLocks noChangeArrowheads="1"/>
            </p:cNvSpPr>
            <p:nvPr/>
          </p:nvSpPr>
          <p:spPr bwMode="auto">
            <a:xfrm>
              <a:off x="2544" y="384"/>
              <a:ext cx="1392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8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>
                  <a:ea typeface="楷体_GB2312" pitchFamily="49" charset="-122"/>
                </a:rPr>
                <a:t>（不同于）</a:t>
              </a:r>
              <a:endParaRPr lang="zh-CN" altLang="en-US" sz="2400" b="1">
                <a:ea typeface="楷体_GB2312" pitchFamily="49" charset="-122"/>
              </a:endParaRPr>
            </a:p>
          </p:txBody>
        </p:sp>
      </p:grpSp>
      <p:pic>
        <p:nvPicPr>
          <p:cNvPr id="10245" name="Picture 9" descr="中国象棋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1000" y="114301"/>
            <a:ext cx="3657600" cy="3088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b6413b13-3db2-46dd-a9d5-e7dcc4f07c9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8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8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2372</Words>
  <Application>WPS 演示</Application>
  <PresentationFormat>全屏显示(16:9)</PresentationFormat>
  <Paragraphs>178</Paragraphs>
  <Slides>21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Times New Roman</vt:lpstr>
      <vt:lpstr>Calibri</vt:lpstr>
      <vt:lpstr>微软雅黑</vt:lpstr>
      <vt:lpstr>楷体_GB2312</vt:lpstr>
      <vt:lpstr>新宋体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53</cp:revision>
  <dcterms:created xsi:type="dcterms:W3CDTF">2015-04-12T11:39:00Z</dcterms:created>
  <dcterms:modified xsi:type="dcterms:W3CDTF">2023-03-06T05:13:58Z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6EE19FCE908C46328873B5C420813478</vt:lpwstr>
  </property>
</Properties>
</file>