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1" r:id="rId4"/>
    <p:sldId id="265" r:id="rId5"/>
    <p:sldId id="258" r:id="rId6"/>
    <p:sldId id="259" r:id="rId8"/>
    <p:sldId id="267" r:id="rId9"/>
    <p:sldId id="261" r:id="rId10"/>
    <p:sldId id="268" r:id="rId11"/>
    <p:sldId id="278" r:id="rId12"/>
    <p:sldId id="275" r:id="rId13"/>
    <p:sldId id="262" r:id="rId14"/>
    <p:sldId id="270" r:id="rId15"/>
    <p:sldId id="272" r:id="rId16"/>
    <p:sldId id="279" r:id="rId17"/>
    <p:sldId id="276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FFFFCC"/>
    <a:srgbClr val="FF0000"/>
    <a:srgbClr val="6600FF"/>
    <a:srgbClr val="FF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020347-DF26-4C9B-AF45-9F42F4EC9B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2BE22-B064-40C0-86C7-D99A0E8091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32BE22-B064-40C0-86C7-D99A0E8091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emf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8.jpe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0" y="915566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Unit 4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 Neighbourhood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0" y="1923678"/>
            <a:ext cx="91440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having lots of fun</a:t>
            </a:r>
            <a:endParaRPr lang="en-US" altLang="zh-CN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-252413" y="3256747"/>
            <a:ext cx="842486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3200"/>
              <a:t>3) Andy _________________. </a:t>
            </a:r>
            <a:endParaRPr lang="en-US" altLang="zh-CN" sz="3200"/>
          </a:p>
          <a:p>
            <a:pPr algn="ctr"/>
            <a:r>
              <a:rPr lang="en-US" altLang="zh-CN" sz="3200"/>
              <a:t>He's now following Danny.</a:t>
            </a:r>
            <a:endParaRPr lang="en-US" altLang="zh-CN" sz="3200"/>
          </a:p>
          <a:p>
            <a:pPr algn="ctr"/>
            <a:r>
              <a:rPr lang="en-US" altLang="zh-CN" sz="3200"/>
              <a:t>       A.comes on          B.comes over</a:t>
            </a:r>
            <a:endParaRPr lang="en-US" altLang="zh-CN" sz="3200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" y="0"/>
            <a:ext cx="87487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rgbClr val="FF0000"/>
                </a:solidFill>
              </a:rPr>
              <a:t>Read the text again and fill in blanks.(</a:t>
            </a:r>
            <a:r>
              <a:rPr lang="zh-CN" altLang="en-US" sz="3200">
                <a:solidFill>
                  <a:srgbClr val="FF0000"/>
                </a:solidFill>
              </a:rPr>
              <a:t>填空</a:t>
            </a:r>
            <a:r>
              <a:rPr lang="zh-CN" altLang="en-US" sz="3200" b="1">
                <a:solidFill>
                  <a:srgbClr val="FF0000"/>
                </a:solidFill>
              </a:rPr>
              <a:t>）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4583" name="Text Box 7">
            <a:hlinkClick r:id="" action="ppaction://noaction">
              <a:snd r:embed="rId1" name="chimes.wav"/>
            </a:hlinkClick>
          </p:cNvPr>
          <p:cNvSpPr txBox="1">
            <a:spLocks noChangeArrowheads="1"/>
          </p:cNvSpPr>
          <p:nvPr/>
        </p:nvSpPr>
        <p:spPr bwMode="auto">
          <a:xfrm>
            <a:off x="5076825" y="46553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A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4500563" y="143708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4500563" y="240982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A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419475" y="3436144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4588" name="Text Box 12">
            <a:hlinkClick r:id="" action="ppaction://noaction">
              <a:snd r:embed="rId1" name="chimes.wav"/>
            </a:hlinkClick>
          </p:cNvPr>
          <p:cNvSpPr txBox="1">
            <a:spLocks noChangeArrowheads="1"/>
          </p:cNvSpPr>
          <p:nvPr/>
        </p:nvSpPr>
        <p:spPr bwMode="auto">
          <a:xfrm>
            <a:off x="1025525" y="505719"/>
            <a:ext cx="73088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/>
              <a:t>1)Jenny tries to _________ them.</a:t>
            </a:r>
            <a:endParaRPr lang="en-US" altLang="zh-CN" sz="3200" dirty="0"/>
          </a:p>
          <a:p>
            <a:r>
              <a:rPr lang="en-US" altLang="zh-CN" sz="3200" dirty="0"/>
              <a:t>       </a:t>
            </a:r>
            <a:r>
              <a:rPr lang="en-US" altLang="zh-CN" sz="3200" dirty="0" err="1"/>
              <a:t>A.follow</a:t>
            </a:r>
            <a:r>
              <a:rPr lang="en-US" altLang="zh-CN" sz="3200" dirty="0"/>
              <a:t>            </a:t>
            </a:r>
            <a:r>
              <a:rPr lang="en-US" altLang="zh-CN" sz="3200" dirty="0" err="1"/>
              <a:t>B.learn</a:t>
            </a:r>
            <a:endParaRPr lang="en-US" altLang="zh-CN" sz="3200" dirty="0"/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900113" y="1491854"/>
            <a:ext cx="799306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2) Andy is _____________ them.</a:t>
            </a:r>
            <a:endParaRPr lang="en-US" altLang="zh-CN" sz="3200"/>
          </a:p>
          <a:p>
            <a:r>
              <a:rPr lang="en-US" altLang="zh-CN" sz="3200"/>
              <a:t>       A.washing          B.watching</a:t>
            </a:r>
            <a:endParaRPr lang="en-US" altLang="zh-CN" sz="3200"/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1187450" y="2356247"/>
            <a:ext cx="6985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/>
              <a:t>He wants to  __________  it.</a:t>
            </a:r>
            <a:endParaRPr lang="en-US" altLang="zh-CN" sz="3200"/>
          </a:p>
          <a:p>
            <a:r>
              <a:rPr lang="en-US" altLang="zh-CN" sz="3200"/>
              <a:t>   A.learn              B.see</a:t>
            </a:r>
            <a:endParaRPr lang="en-US" altLang="zh-CN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4" grpId="0"/>
      <p:bldP spid="24585" grpId="0"/>
      <p:bldP spid="245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WordArt 7"/>
          <p:cNvSpPr>
            <a:spLocks noChangeArrowheads="1" noChangeShapeType="1" noTextEdit="1"/>
          </p:cNvSpPr>
          <p:nvPr/>
        </p:nvSpPr>
        <p:spPr bwMode="auto">
          <a:xfrm>
            <a:off x="478633" y="204788"/>
            <a:ext cx="4343400" cy="5214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b="1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3366FF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anose="02020603050405020304"/>
                <a:cs typeface="Times New Roman" panose="02020603050405020304"/>
              </a:rPr>
              <a:t>Choose and talk.</a:t>
            </a:r>
            <a:endParaRPr lang="zh-CN" altLang="en-US" sz="4800" b="1" kern="10" dirty="0">
              <a:ln w="12700">
                <a:solidFill>
                  <a:srgbClr val="3333CC"/>
                </a:solidFill>
                <a:round/>
              </a:ln>
              <a:solidFill>
                <a:srgbClr val="3366FF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438947" y="1203598"/>
            <a:ext cx="8675687" cy="121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For example</a:t>
            </a:r>
            <a:r>
              <a:rPr lang="en-US" altLang="zh-CN" b="1" dirty="0"/>
              <a:t>: </a:t>
            </a:r>
            <a:r>
              <a:rPr lang="en-US" altLang="zh-CN" sz="3200" b="1" dirty="0">
                <a:latin typeface="Times New Roman" panose="02020603050405020304" pitchFamily="18" charset="0"/>
              </a:rPr>
              <a:t>There are many people in the park</a:t>
            </a:r>
            <a:r>
              <a:rPr lang="en-US" altLang="zh-CN" sz="3200" dirty="0">
                <a:latin typeface="Times New Roman" panose="02020603050405020304" pitchFamily="18" charset="0"/>
              </a:rPr>
              <a:t>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          They are enjoying themselves</a:t>
            </a:r>
            <a:r>
              <a:rPr lang="en-US" altLang="zh-CN" sz="3600" dirty="0">
                <a:latin typeface="Times New Roman" panose="02020603050405020304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grpSp>
        <p:nvGrpSpPr>
          <p:cNvPr id="9231" name="Group 15"/>
          <p:cNvGrpSpPr/>
          <p:nvPr/>
        </p:nvGrpSpPr>
        <p:grpSpPr bwMode="auto">
          <a:xfrm>
            <a:off x="971551" y="2625329"/>
            <a:ext cx="2417763" cy="1235868"/>
            <a:chOff x="612" y="2205"/>
            <a:chExt cx="1523" cy="1038"/>
          </a:xfrm>
        </p:grpSpPr>
        <p:pic>
          <p:nvPicPr>
            <p:cNvPr id="9224" name="Picture 8" descr="2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12" y="2205"/>
              <a:ext cx="1513" cy="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0" name="Rectangle 14"/>
            <p:cNvSpPr>
              <a:spLocks noChangeArrowheads="1"/>
            </p:cNvSpPr>
            <p:nvPr/>
          </p:nvSpPr>
          <p:spPr bwMode="auto">
            <a:xfrm>
              <a:off x="1791" y="2804"/>
              <a:ext cx="3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Arial Black" panose="020B0A04020102020204" pitchFamily="34" charset="0"/>
                </a:rPr>
                <a:t>①</a:t>
              </a:r>
              <a:endParaRPr lang="en-US" altLang="zh-CN" sz="2800" b="1">
                <a:latin typeface="Arial Black" panose="020B0A04020102020204" pitchFamily="34" charset="0"/>
              </a:endParaRPr>
            </a:p>
          </p:txBody>
        </p:sp>
      </p:grpSp>
      <p:grpSp>
        <p:nvGrpSpPr>
          <p:cNvPr id="9235" name="Group 19"/>
          <p:cNvGrpSpPr/>
          <p:nvPr/>
        </p:nvGrpSpPr>
        <p:grpSpPr bwMode="auto">
          <a:xfrm>
            <a:off x="5554663" y="3733801"/>
            <a:ext cx="2443162" cy="1202532"/>
            <a:chOff x="3499" y="3136"/>
            <a:chExt cx="1539" cy="1010"/>
          </a:xfrm>
        </p:grpSpPr>
        <p:pic>
          <p:nvPicPr>
            <p:cNvPr id="9227" name="Picture 11" descr="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99" y="3136"/>
              <a:ext cx="1513" cy="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2" name="Rectangle 16"/>
            <p:cNvSpPr>
              <a:spLocks noChangeArrowheads="1"/>
            </p:cNvSpPr>
            <p:nvPr/>
          </p:nvSpPr>
          <p:spPr bwMode="auto">
            <a:xfrm>
              <a:off x="4694" y="3707"/>
              <a:ext cx="3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Arial Black" panose="020B0A04020102020204" pitchFamily="34" charset="0"/>
                </a:rPr>
                <a:t>④</a:t>
              </a:r>
              <a:endParaRPr lang="en-US" altLang="zh-CN" sz="2800" b="1">
                <a:latin typeface="Arial Black" panose="020B0A04020102020204" pitchFamily="34" charset="0"/>
              </a:endParaRPr>
            </a:p>
          </p:txBody>
        </p:sp>
      </p:grpSp>
      <p:grpSp>
        <p:nvGrpSpPr>
          <p:cNvPr id="9234" name="Group 18"/>
          <p:cNvGrpSpPr/>
          <p:nvPr/>
        </p:nvGrpSpPr>
        <p:grpSpPr bwMode="auto">
          <a:xfrm>
            <a:off x="4027488" y="2627710"/>
            <a:ext cx="2622550" cy="1178718"/>
            <a:chOff x="2537" y="2207"/>
            <a:chExt cx="1652" cy="990"/>
          </a:xfrm>
        </p:grpSpPr>
        <p:pic>
          <p:nvPicPr>
            <p:cNvPr id="9225" name="Picture 9" descr="2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37" y="2207"/>
              <a:ext cx="1513" cy="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3" name="Rectangle 17"/>
            <p:cNvSpPr>
              <a:spLocks noChangeArrowheads="1"/>
            </p:cNvSpPr>
            <p:nvPr/>
          </p:nvSpPr>
          <p:spPr bwMode="auto">
            <a:xfrm>
              <a:off x="3845" y="2758"/>
              <a:ext cx="3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Arial Black" panose="020B0A04020102020204" pitchFamily="34" charset="0"/>
                </a:rPr>
                <a:t>②</a:t>
              </a:r>
              <a:endParaRPr lang="en-US" altLang="zh-CN" sz="2800" b="1">
                <a:latin typeface="Arial Black" panose="020B0A04020102020204" pitchFamily="34" charset="0"/>
              </a:endParaRPr>
            </a:p>
          </p:txBody>
        </p:sp>
      </p:grpSp>
      <p:grpSp>
        <p:nvGrpSpPr>
          <p:cNvPr id="9237" name="Group 21"/>
          <p:cNvGrpSpPr/>
          <p:nvPr/>
        </p:nvGrpSpPr>
        <p:grpSpPr bwMode="auto">
          <a:xfrm>
            <a:off x="1833564" y="3733800"/>
            <a:ext cx="2492375" cy="1207294"/>
            <a:chOff x="1155" y="3136"/>
            <a:chExt cx="1570" cy="1014"/>
          </a:xfrm>
        </p:grpSpPr>
        <p:pic>
          <p:nvPicPr>
            <p:cNvPr id="9226" name="Picture 10" descr="2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55" y="3136"/>
              <a:ext cx="1514" cy="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36" name="Rectangle 20"/>
            <p:cNvSpPr>
              <a:spLocks noChangeArrowheads="1"/>
            </p:cNvSpPr>
            <p:nvPr/>
          </p:nvSpPr>
          <p:spPr bwMode="auto">
            <a:xfrm>
              <a:off x="2381" y="3711"/>
              <a:ext cx="344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Arial Black" panose="020B0A04020102020204" pitchFamily="34" charset="0"/>
                </a:rPr>
                <a:t>③</a:t>
              </a:r>
              <a:endParaRPr lang="en-US" altLang="zh-CN" sz="2800" b="1">
                <a:latin typeface="Arial Black" panose="020B0A040201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526256"/>
            <a:ext cx="9144000" cy="480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     It's Sunday morning. There are                   in the park. They are                         .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    Some women are                                                    .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Jenny                    them.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    Some people are                                           .Andy is                                  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               them. He wants to learn it.</a:t>
            </a:r>
            <a:endParaRPr lang="en-US" altLang="zh-CN" sz="3200" b="1" i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    "               , Andy.                      ,"says Danny. Andy                .He's now                Danny.</a:t>
            </a:r>
            <a:r>
              <a:rPr lang="en-US" altLang="zh-CN" dirty="0"/>
              <a:t>        </a:t>
            </a:r>
            <a:endParaRPr lang="en-US" altLang="zh-CN" dirty="0"/>
          </a:p>
          <a:p>
            <a:pPr>
              <a:spcBef>
                <a:spcPts val="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</a:rPr>
              <a:t>They are                     fun.</a:t>
            </a:r>
            <a:r>
              <a:rPr lang="en-US" altLang="zh-CN" dirty="0"/>
              <a:t>                     . </a:t>
            </a:r>
            <a:endParaRPr lang="en-US" altLang="zh-CN" dirty="0"/>
          </a:p>
          <a:p>
            <a:pPr>
              <a:spcBef>
                <a:spcPts val="0"/>
              </a:spcBef>
            </a:pPr>
            <a:endParaRPr lang="en-US" altLang="zh-CN" dirty="0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940426" y="627460"/>
            <a:ext cx="20161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many people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" y="0"/>
            <a:ext cx="57245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</a:rPr>
              <a:t>Can you retell the text?</a:t>
            </a:r>
            <a:endParaRPr lang="en-US" altLang="zh-CN" sz="2400" dirty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627314" y="951310"/>
            <a:ext cx="32400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enjoying themselves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454400" y="1545431"/>
            <a:ext cx="5689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 </a:t>
            </a:r>
            <a:r>
              <a:rPr lang="en-US" altLang="zh-CN" sz="2400" u="sng">
                <a:solidFill>
                  <a:srgbClr val="FF0000"/>
                </a:solidFill>
              </a:rPr>
              <a:t>singing Beijing Opera under the tree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1116014" y="2085975"/>
            <a:ext cx="23764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tries to follow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50825" y="3112294"/>
            <a:ext cx="1511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watching 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348038" y="2625328"/>
            <a:ext cx="4248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doing Taijiquan near the lake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3419476" y="3651647"/>
            <a:ext cx="27352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Let’s do kung fu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827088" y="3651647"/>
            <a:ext cx="16557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Come on</a:t>
            </a:r>
            <a:r>
              <a:rPr lang="en-US" altLang="zh-CN" sz="2400">
                <a:solidFill>
                  <a:srgbClr val="FF0000"/>
                </a:solidFill>
              </a:rPr>
              <a:t> 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042988" y="4137423"/>
            <a:ext cx="19431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u="sng">
                <a:solidFill>
                  <a:srgbClr val="FF0000"/>
                </a:solidFill>
              </a:rPr>
              <a:t>comes over</a:t>
            </a:r>
            <a:endParaRPr lang="en-US" altLang="zh-CN" sz="2000" u="sng">
              <a:solidFill>
                <a:srgbClr val="FF0000"/>
              </a:solidFill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4427538" y="4083844"/>
            <a:ext cx="1511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u="sng">
                <a:solidFill>
                  <a:srgbClr val="FF0000"/>
                </a:solidFill>
              </a:rPr>
              <a:t>following</a:t>
            </a:r>
            <a:endParaRPr lang="en-US" altLang="zh-CN" sz="2400" u="sng">
              <a:solidFill>
                <a:srgbClr val="FF0000"/>
              </a:solidFill>
            </a:endParaRPr>
          </a:p>
        </p:txBody>
      </p:sp>
      <p:sp>
        <p:nvSpPr>
          <p:cNvPr id="18446" name="AutoShape 14"/>
          <p:cNvSpPr>
            <a:spLocks noChangeArrowheads="1"/>
          </p:cNvSpPr>
          <p:nvPr/>
        </p:nvSpPr>
        <p:spPr bwMode="auto">
          <a:xfrm>
            <a:off x="106364" y="681038"/>
            <a:ext cx="433387" cy="216694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18447" name="AutoShape 15"/>
          <p:cNvSpPr>
            <a:spLocks noChangeArrowheads="1"/>
          </p:cNvSpPr>
          <p:nvPr/>
        </p:nvSpPr>
        <p:spPr bwMode="auto">
          <a:xfrm>
            <a:off x="107950" y="1545432"/>
            <a:ext cx="433388" cy="216694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18448" name="AutoShape 16"/>
          <p:cNvSpPr>
            <a:spLocks noChangeArrowheads="1"/>
          </p:cNvSpPr>
          <p:nvPr/>
        </p:nvSpPr>
        <p:spPr bwMode="auto">
          <a:xfrm>
            <a:off x="34925" y="2680098"/>
            <a:ext cx="433388" cy="216694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18449" name="AutoShape 17"/>
          <p:cNvSpPr>
            <a:spLocks noChangeArrowheads="1"/>
          </p:cNvSpPr>
          <p:nvPr/>
        </p:nvSpPr>
        <p:spPr bwMode="auto">
          <a:xfrm>
            <a:off x="34925" y="3706416"/>
            <a:ext cx="433388" cy="216694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</a:endParaRP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1908175" y="4624388"/>
            <a:ext cx="17287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u="sng">
                <a:solidFill>
                  <a:srgbClr val="FF0000"/>
                </a:solidFill>
              </a:rPr>
              <a:t>having lots of</a:t>
            </a:r>
            <a:r>
              <a:rPr lang="en-US" altLang="zh-CN" u="sng"/>
              <a:t> </a:t>
            </a:r>
            <a:endParaRPr lang="en-US" altLang="zh-CN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10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03338" y="1545432"/>
            <a:ext cx="1223962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03339" y="2356247"/>
            <a:ext cx="1508125" cy="91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82851" y="1545431"/>
            <a:ext cx="1268413" cy="853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588125" y="1397794"/>
            <a:ext cx="1398588" cy="95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839" y="1504950"/>
            <a:ext cx="1374775" cy="875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run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70176" y="2409825"/>
            <a:ext cx="1109663" cy="787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make things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91139" y="1504950"/>
            <a:ext cx="1093787" cy="82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9" name="Group 9"/>
          <p:cNvGrpSpPr/>
          <p:nvPr/>
        </p:nvGrpSpPr>
        <p:grpSpPr bwMode="auto">
          <a:xfrm>
            <a:off x="3924301" y="2424113"/>
            <a:ext cx="1069975" cy="820341"/>
            <a:chOff x="1544" y="2809"/>
            <a:chExt cx="1134" cy="1134"/>
          </a:xfrm>
        </p:grpSpPr>
        <p:pic>
          <p:nvPicPr>
            <p:cNvPr id="20490" name="Picture 10" descr="draw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746" y="2886"/>
              <a:ext cx="831" cy="9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491" name="Oval 11"/>
            <p:cNvSpPr>
              <a:spLocks noChangeArrowheads="1"/>
            </p:cNvSpPr>
            <p:nvPr/>
          </p:nvSpPr>
          <p:spPr bwMode="auto">
            <a:xfrm>
              <a:off x="1544" y="2809"/>
              <a:ext cx="1134" cy="1134"/>
            </a:xfrm>
            <a:prstGeom prst="ellipse">
              <a:avLst/>
            </a:prstGeom>
            <a:noFill/>
            <a:ln w="28575">
              <a:solidFill>
                <a:srgbClr val="33CCCC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492" name="Group 12"/>
          <p:cNvGrpSpPr/>
          <p:nvPr/>
        </p:nvGrpSpPr>
        <p:grpSpPr bwMode="auto">
          <a:xfrm>
            <a:off x="684213" y="3274219"/>
            <a:ext cx="9072562" cy="4212431"/>
            <a:chOff x="340" y="2750"/>
            <a:chExt cx="5715" cy="3538"/>
          </a:xfrm>
        </p:grpSpPr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3606" y="2750"/>
              <a:ext cx="2449" cy="3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FontTx/>
                <a:buChar char="•"/>
              </a:pPr>
              <a:r>
                <a: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draw</a:t>
              </a:r>
              <a:endParaRPr lang="en-US" sz="2400" b="1" i="1" dirty="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  <a:p>
              <a:pPr marL="342900" indent="-342900">
                <a:spcBef>
                  <a:spcPct val="20000"/>
                </a:spcBef>
                <a:buFontTx/>
                <a:buChar char="•"/>
              </a:pPr>
              <a:r>
                <a:rPr lang="en-US" altLang="zh-CN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sing Beijing Opera</a:t>
              </a:r>
              <a:endParaRPr lang="en-US" altLang="zh-CN" sz="2400" b="1" i="1" dirty="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  <a:p>
              <a:pPr marL="342900" indent="-342900">
                <a:spcBef>
                  <a:spcPct val="20000"/>
                </a:spcBef>
                <a:buFontTx/>
                <a:buChar char="•"/>
              </a:pPr>
              <a:r>
                <a:rPr lang="en-US" altLang="zh-CN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rPr>
                <a:t>Do </a:t>
              </a:r>
              <a:r>
                <a:rPr lang="en-US" altLang="zh-CN" sz="2400" b="1" i="1" dirty="0" err="1" smtClean="0">
                  <a:solidFill>
                    <a:srgbClr val="006600"/>
                  </a:solidFill>
                  <a:latin typeface="Times New Roman" panose="02020603050405020304" pitchFamily="18" charset="0"/>
                </a:rPr>
                <a:t>taijiquan</a:t>
              </a:r>
              <a:endParaRPr lang="en-US" sz="2400" b="1" i="1" dirty="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0494" name="Group 14"/>
            <p:cNvGrpSpPr/>
            <p:nvPr/>
          </p:nvGrpSpPr>
          <p:grpSpPr bwMode="auto">
            <a:xfrm>
              <a:off x="340" y="2750"/>
              <a:ext cx="4808" cy="3538"/>
              <a:chOff x="340" y="2750"/>
              <a:chExt cx="4808" cy="3538"/>
            </a:xfrm>
          </p:grpSpPr>
          <p:sp>
            <p:nvSpPr>
              <p:cNvPr id="20495" name="Rectangle 15"/>
              <p:cNvSpPr>
                <a:spLocks noChangeArrowheads="1"/>
              </p:cNvSpPr>
              <p:nvPr/>
            </p:nvSpPr>
            <p:spPr bwMode="auto">
              <a:xfrm>
                <a:off x="340" y="2750"/>
                <a:ext cx="2132" cy="3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342900" indent="-342900">
                  <a:spcBef>
                    <a:spcPct val="20000"/>
                  </a:spcBef>
                  <a:buFontTx/>
                  <a:buChar char="•"/>
                </a:pPr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play the piano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  <a:p>
                <a:pPr marL="342900" indent="-342900">
                  <a:spcBef>
                    <a:spcPct val="20000"/>
                  </a:spcBef>
                  <a:buFontTx/>
                  <a:buChar char="•"/>
                </a:pPr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play the </a:t>
                </a:r>
                <a:r>
                  <a:rPr lang="en-US" sz="2400" b="1" i="1" dirty="0" err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erhu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  <a:p>
                <a:pPr marL="342900" indent="-342900">
                  <a:spcBef>
                    <a:spcPct val="20000"/>
                  </a:spcBef>
                  <a:buFontTx/>
                  <a:buChar char="•"/>
                </a:pPr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play </a:t>
                </a:r>
                <a:r>
                  <a:rPr lang="en-US" sz="2400" b="1" i="1" dirty="0" smtClean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basketball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496" name="Rectangle 16"/>
              <p:cNvSpPr>
                <a:spLocks noChangeArrowheads="1"/>
              </p:cNvSpPr>
              <p:nvPr/>
            </p:nvSpPr>
            <p:spPr bwMode="auto">
              <a:xfrm>
                <a:off x="2268" y="2763"/>
                <a:ext cx="2880" cy="1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make things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  <a:p>
                <a:r>
                  <a:rPr lang="en-US" altLang="zh-CN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s</a:t>
                </a:r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ing</a:t>
                </a:r>
                <a:endParaRPr lang="en-US" altLang="zh-CN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  <a:p>
                <a:r>
                  <a:rPr lang="en-US" sz="2400" b="1" i="1" dirty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dance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  <a:p>
                <a:r>
                  <a:rPr lang="en-US" sz="2400" b="1" i="1" dirty="0" smtClean="0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run</a:t>
                </a:r>
                <a:endParaRPr lang="en-US" sz="2400" b="1" i="1" dirty="0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450850" y="302879"/>
            <a:ext cx="6588125" cy="109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What are they doing(in the neighbourhood)?</a:t>
            </a:r>
            <a:endParaRPr lang="en-US" altLang="zh-CN" sz="2400" dirty="0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400" dirty="0"/>
              <a:t>They are …</a:t>
            </a:r>
            <a:endParaRPr lang="en-US" altLang="zh-CN" sz="2400" dirty="0"/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2400" dirty="0"/>
              <a:t>Are they…   ?        Yes, they are.</a:t>
            </a:r>
            <a:endParaRPr lang="en-US" altLang="zh-CN" sz="2400" dirty="0"/>
          </a:p>
        </p:txBody>
      </p:sp>
      <p:sp>
        <p:nvSpPr>
          <p:cNvPr id="20498" name="Rectangle 18"/>
          <p:cNvSpPr>
            <a:spLocks noChangeArrowheads="1"/>
          </p:cNvSpPr>
          <p:nvPr/>
        </p:nvSpPr>
        <p:spPr bwMode="auto">
          <a:xfrm>
            <a:off x="0" y="19870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0499" name="Picture 19"/>
          <p:cNvPicPr preferRelativeResize="0">
            <a:picLocks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5303839" y="2419350"/>
            <a:ext cx="923925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0" name="Picture 20" descr="2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432550" y="2416969"/>
            <a:ext cx="159543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68313" y="267494"/>
            <a:ext cx="8496300" cy="2529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Summary(</a:t>
            </a:r>
            <a:r>
              <a:rPr lang="zh-CN" altLang="en-US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小结</a:t>
            </a:r>
            <a:r>
              <a:rPr lang="en-US" altLang="zh-CN" sz="4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现在进行时</a:t>
            </a:r>
            <a:endParaRPr lang="zh-CN" altLang="en-US" sz="2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1</a:t>
            </a:r>
            <a:r>
              <a:rPr lang="zh-CN" altLang="en-US" sz="2400" dirty="0"/>
              <a:t>、</a:t>
            </a:r>
            <a:r>
              <a:rPr lang="en-US" altLang="zh-CN" sz="2400" dirty="0"/>
              <a:t>They</a:t>
            </a:r>
            <a:r>
              <a:rPr lang="en-US" altLang="zh-CN" sz="2400" dirty="0">
                <a:solidFill>
                  <a:srgbClr val="FF0000"/>
                </a:solidFill>
              </a:rPr>
              <a:t>’re enjoying</a:t>
            </a:r>
            <a:r>
              <a:rPr lang="en-US" altLang="zh-CN" sz="2400" dirty="0"/>
              <a:t> themselves.</a:t>
            </a:r>
            <a:endParaRPr lang="en-US" altLang="zh-CN" sz="2400" dirty="0"/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2</a:t>
            </a:r>
            <a:r>
              <a:rPr lang="zh-CN" altLang="en-US" sz="2400" dirty="0"/>
              <a:t>、</a:t>
            </a:r>
            <a:r>
              <a:rPr lang="en-US" altLang="zh-CN" sz="2400" dirty="0"/>
              <a:t>They </a:t>
            </a:r>
            <a:r>
              <a:rPr lang="en-US" altLang="zh-CN" sz="2400" dirty="0">
                <a:solidFill>
                  <a:srgbClr val="FF0000"/>
                </a:solidFill>
              </a:rPr>
              <a:t>are having</a:t>
            </a:r>
            <a:r>
              <a:rPr lang="en-US" altLang="zh-CN" sz="2400" dirty="0"/>
              <a:t> lots of fun.</a:t>
            </a:r>
            <a:endParaRPr lang="en-US" altLang="zh-CN" sz="2400" dirty="0"/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3</a:t>
            </a:r>
            <a:r>
              <a:rPr lang="zh-CN" altLang="en-US" sz="2400" dirty="0"/>
              <a:t>、</a:t>
            </a:r>
            <a:r>
              <a:rPr lang="en-US" altLang="zh-CN" sz="2400" dirty="0"/>
              <a:t>Some women </a:t>
            </a:r>
            <a:r>
              <a:rPr lang="en-US" altLang="zh-CN" sz="2400" dirty="0">
                <a:solidFill>
                  <a:srgbClr val="FF0000"/>
                </a:solidFill>
              </a:rPr>
              <a:t>are singing</a:t>
            </a:r>
            <a:r>
              <a:rPr lang="en-US" altLang="zh-CN" sz="2400" dirty="0"/>
              <a:t> Beijing Opera </a:t>
            </a:r>
            <a:r>
              <a:rPr lang="en-US" altLang="zh-CN" sz="2400" dirty="0" smtClean="0"/>
              <a:t>under </a:t>
            </a:r>
            <a:r>
              <a:rPr lang="en-US" altLang="zh-CN" sz="2400" dirty="0"/>
              <a:t>the tree.</a:t>
            </a:r>
            <a:endParaRPr lang="en-US" altLang="zh-CN" sz="2400" dirty="0"/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4</a:t>
            </a:r>
            <a:r>
              <a:rPr lang="zh-CN" altLang="en-US" sz="2400" dirty="0"/>
              <a:t>、</a:t>
            </a:r>
            <a:r>
              <a:rPr lang="en-US" altLang="zh-CN" sz="2400" dirty="0"/>
              <a:t>Some people </a:t>
            </a:r>
            <a:r>
              <a:rPr lang="en-US" altLang="zh-CN" sz="2400" dirty="0">
                <a:solidFill>
                  <a:srgbClr val="FF0000"/>
                </a:solidFill>
              </a:rPr>
              <a:t>are doing</a:t>
            </a:r>
            <a:r>
              <a:rPr lang="en-US" altLang="zh-CN" sz="2400" dirty="0"/>
              <a:t> </a:t>
            </a:r>
            <a:r>
              <a:rPr lang="en-US" altLang="zh-CN" sz="2400" dirty="0" err="1"/>
              <a:t>Taijiquan</a:t>
            </a:r>
            <a:r>
              <a:rPr lang="en-US" altLang="zh-CN" sz="2400" dirty="0"/>
              <a:t> near the lake.</a:t>
            </a:r>
            <a:endParaRPr lang="en-US" altLang="zh-CN" sz="2400" dirty="0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611560" y="3304657"/>
            <a:ext cx="6553423" cy="76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1</a:t>
            </a:r>
            <a:r>
              <a:rPr lang="zh-CN" altLang="en-US" sz="2400" dirty="0"/>
              <a:t>、</a:t>
            </a:r>
            <a:r>
              <a:rPr lang="en-US" altLang="zh-CN" sz="2000" dirty="0"/>
              <a:t>Jenny </a:t>
            </a:r>
            <a:r>
              <a:rPr lang="en-US" altLang="zh-CN" sz="2000" dirty="0">
                <a:solidFill>
                  <a:srgbClr val="FF0000"/>
                </a:solidFill>
              </a:rPr>
              <a:t>tries</a:t>
            </a:r>
            <a:r>
              <a:rPr lang="en-US" altLang="zh-CN" sz="2000" dirty="0"/>
              <a:t> to follow them.</a:t>
            </a:r>
            <a:r>
              <a:rPr lang="zh-CN" altLang="en-US" sz="2400" dirty="0">
                <a:solidFill>
                  <a:srgbClr val="FF0000"/>
                </a:solidFill>
                <a:ea typeface="黑体" panose="02010609060101010101" charset="-122"/>
              </a:rPr>
              <a:t>一般现在时单三人称</a:t>
            </a:r>
            <a:endParaRPr lang="zh-CN" altLang="en-US" sz="2400" dirty="0">
              <a:solidFill>
                <a:srgbClr val="FF0000"/>
              </a:solidFill>
              <a:ea typeface="黑体" panose="02010609060101010101" charset="-122"/>
            </a:endParaRP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en-US" altLang="zh-CN" sz="2400" dirty="0"/>
              <a:t>2</a:t>
            </a:r>
            <a:r>
              <a:rPr lang="zh-CN" altLang="en-US" sz="2400" dirty="0"/>
              <a:t>、</a:t>
            </a:r>
            <a:r>
              <a:rPr lang="en-US" altLang="zh-CN" sz="2400" dirty="0"/>
              <a:t>He </a:t>
            </a:r>
            <a:r>
              <a:rPr lang="en-US" altLang="zh-CN" sz="2400" dirty="0">
                <a:solidFill>
                  <a:srgbClr val="FF0000"/>
                </a:solidFill>
              </a:rPr>
              <a:t>wants</a:t>
            </a:r>
            <a:r>
              <a:rPr lang="en-US" altLang="zh-CN" sz="2400" dirty="0"/>
              <a:t> to learn it.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WordArt 3"/>
          <p:cNvSpPr>
            <a:spLocks noChangeArrowheads="1" noChangeShapeType="1"/>
          </p:cNvSpPr>
          <p:nvPr/>
        </p:nvSpPr>
        <p:spPr bwMode="auto">
          <a:xfrm>
            <a:off x="1677411" y="1126596"/>
            <a:ext cx="5388514" cy="292904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en-US" altLang="zh-CN" sz="600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Comic Sans MS" panose="030F0702030302020204"/>
              </a:rPr>
              <a:t>Thank you</a:t>
            </a:r>
            <a:r>
              <a:rPr lang="zh-CN" altLang="en-US" sz="600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Comic Sans MS" panose="030F0702030302020204"/>
              </a:rPr>
              <a:t>！</a:t>
            </a:r>
            <a:endParaRPr lang="zh-CN" altLang="en-US" sz="600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Comic Sans MS" panose="030F07020303020202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9552" y="699542"/>
            <a:ext cx="8064896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/>
              <a:t>Think about them</a:t>
            </a:r>
            <a:r>
              <a:rPr lang="en-US" altLang="zh-CN" sz="3600" dirty="0" smtClean="0"/>
              <a:t>!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1</a:t>
            </a:r>
            <a:r>
              <a:rPr lang="zh-CN" altLang="en-US" sz="3600" dirty="0"/>
              <a:t>、</a:t>
            </a:r>
            <a:r>
              <a:rPr lang="en-US" altLang="zh-CN" sz="3600" dirty="0"/>
              <a:t>What’s in your neighbourhood?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/>
              <a:t>2</a:t>
            </a:r>
            <a:r>
              <a:rPr lang="zh-CN" altLang="en-US" sz="3600" dirty="0"/>
              <a:t>、</a:t>
            </a:r>
            <a:r>
              <a:rPr lang="en-US" altLang="zh-CN" sz="3600" dirty="0"/>
              <a:t>Do you like your neighbourhood?</a:t>
            </a:r>
            <a:endParaRPr lang="en-US" altLang="zh-CN" sz="3600" dirty="0"/>
          </a:p>
          <a:p>
            <a:pPr>
              <a:spcBef>
                <a:spcPct val="50000"/>
              </a:spcBef>
            </a:pPr>
            <a:r>
              <a:rPr lang="en-US" altLang="zh-CN" sz="3600" dirty="0" smtClean="0"/>
              <a:t>Why </a:t>
            </a:r>
            <a:r>
              <a:rPr lang="en-US" altLang="zh-CN" sz="3600" dirty="0"/>
              <a:t>or Why not</a:t>
            </a:r>
            <a:r>
              <a:rPr lang="en-US" altLang="zh-CN" sz="3600" dirty="0" smtClean="0"/>
              <a:t>?</a:t>
            </a:r>
            <a:endParaRPr lang="en-US" altLang="zh-CN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188" y="627460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258888" y="303610"/>
            <a:ext cx="5257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00FF"/>
                </a:solidFill>
                <a:latin typeface="Arial Black" panose="020B0A04020102020204" pitchFamily="34" charset="0"/>
              </a:rPr>
              <a:t>1</a:t>
            </a:r>
            <a:r>
              <a:rPr lang="zh-CN" altLang="en-US" sz="3600" dirty="0">
                <a:solidFill>
                  <a:srgbClr val="6600FF"/>
                </a:solidFill>
                <a:latin typeface="Arial Black" panose="020B0A04020102020204" pitchFamily="34" charset="0"/>
              </a:rPr>
              <a:t>、</a:t>
            </a:r>
            <a:r>
              <a:rPr lang="en-US" altLang="zh-CN" sz="3600" dirty="0">
                <a:solidFill>
                  <a:srgbClr val="6600FF"/>
                </a:solidFill>
                <a:latin typeface="Arial Black" panose="020B0A04020102020204" pitchFamily="34" charset="0"/>
              </a:rPr>
              <a:t>Where are they?</a:t>
            </a:r>
            <a:endParaRPr lang="en-US" altLang="zh-CN" sz="3600" dirty="0">
              <a:solidFill>
                <a:srgbClr val="6600FF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827088" y="573882"/>
            <a:ext cx="7200900" cy="1069181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altLang="zh-CN" sz="4000" b="1" kern="10" dirty="0">
                <a:ln w="12700">
                  <a:solidFill>
                    <a:srgbClr val="B2B2B2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Read the text silently and answer</a:t>
            </a:r>
            <a:endParaRPr lang="zh-CN" altLang="en-US" sz="4000" b="1" kern="10" dirty="0">
              <a:ln w="12700">
                <a:solidFill>
                  <a:srgbClr val="B2B2B2"/>
                </a:solidFill>
                <a:round/>
              </a:ln>
              <a:solidFill>
                <a:srgbClr val="0000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754064" y="2193132"/>
            <a:ext cx="77057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Are they having lots of fun?</a:t>
            </a:r>
            <a:r>
              <a:rPr lang="en-US" altLang="zh-CN" sz="3200" dirty="0">
                <a:solidFill>
                  <a:srgbClr val="FF0066"/>
                </a:solidFill>
                <a:latin typeface="Arial Black" panose="020B0A04020102020204" pitchFamily="34" charset="0"/>
              </a:rPr>
              <a:t> </a:t>
            </a:r>
            <a:endParaRPr lang="en-US" altLang="zh-CN" sz="32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835151" y="2895600"/>
            <a:ext cx="357982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他们开心吗？</a:t>
            </a:r>
            <a:endParaRPr lang="zh-CN" altLang="en-US" sz="4400" b="1" dirty="0">
              <a:solidFill>
                <a:srgbClr val="FF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835151" y="3598069"/>
            <a:ext cx="48244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Yes ,they are.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WordArt 5"/>
          <p:cNvSpPr>
            <a:spLocks noChangeArrowheads="1" noChangeShapeType="1" noTextEdit="1"/>
          </p:cNvSpPr>
          <p:nvPr/>
        </p:nvSpPr>
        <p:spPr bwMode="auto">
          <a:xfrm>
            <a:off x="395289" y="573882"/>
            <a:ext cx="8497887" cy="917972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r>
              <a:rPr lang="en-US" altLang="zh-CN" sz="4000" b="1" kern="10" dirty="0">
                <a:ln w="12700">
                  <a:solidFill>
                    <a:srgbClr val="B2B2B2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Read the first </a:t>
            </a:r>
            <a:r>
              <a:rPr lang="en-US" altLang="zh-CN" sz="4000" b="1" kern="10" dirty="0" err="1">
                <a:ln w="12700">
                  <a:solidFill>
                    <a:srgbClr val="B2B2B2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paragragh</a:t>
            </a:r>
            <a:r>
              <a:rPr lang="en-US" altLang="zh-CN" sz="4000" b="1" kern="10" dirty="0">
                <a:ln w="12700">
                  <a:solidFill>
                    <a:srgbClr val="B2B2B2"/>
                  </a:solidFill>
                  <a:round/>
                </a:ln>
                <a:solidFill>
                  <a:srgbClr val="0000FF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 carefully and answer</a:t>
            </a:r>
            <a:endParaRPr lang="zh-CN" altLang="en-US" sz="4000" b="1" kern="10" dirty="0">
              <a:ln w="12700">
                <a:solidFill>
                  <a:srgbClr val="B2B2B2"/>
                </a:solidFill>
                <a:round/>
              </a:ln>
              <a:solidFill>
                <a:srgbClr val="0000FF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114425" y="1815704"/>
            <a:ext cx="6337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When is it?</a:t>
            </a:r>
            <a:r>
              <a:rPr lang="en-US" altLang="zh-CN" sz="2000" dirty="0">
                <a:solidFill>
                  <a:srgbClr val="FF0066"/>
                </a:solidFill>
                <a:latin typeface="Arial Black" panose="020B0A04020102020204" pitchFamily="34" charset="0"/>
              </a:rPr>
              <a:t> </a:t>
            </a:r>
            <a:endParaRPr lang="en-US" altLang="zh-CN" sz="2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042988" y="2356247"/>
            <a:ext cx="6553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It’s Sunday morning.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116013" y="3003947"/>
            <a:ext cx="6337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How are the people?</a:t>
            </a:r>
            <a:r>
              <a:rPr lang="en-US" altLang="zh-CN" sz="2000" dirty="0">
                <a:solidFill>
                  <a:srgbClr val="FF0066"/>
                </a:solidFill>
                <a:latin typeface="Arial Black" panose="020B0A04020102020204" pitchFamily="34" charset="0"/>
              </a:rPr>
              <a:t> </a:t>
            </a:r>
            <a:endParaRPr lang="en-US" altLang="zh-CN" sz="2000" dirty="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1042988" y="3651647"/>
            <a:ext cx="81010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They are enjoying themselves.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84213" y="210741"/>
            <a:ext cx="82804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Read the second and the third </a:t>
            </a:r>
            <a:r>
              <a:rPr lang="en-US" altLang="zh-CN" sz="2800" b="1" i="1" dirty="0" err="1">
                <a:latin typeface="楷体_GB2312" pitchFamily="49" charset="-122"/>
                <a:ea typeface="楷体_GB2312" pitchFamily="49" charset="-122"/>
              </a:rPr>
              <a:t>paragragh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 carefully and </a:t>
            </a:r>
            <a:r>
              <a:rPr lang="en-US" altLang="zh-CN" sz="2800" b="1" i="1" dirty="0" err="1">
                <a:latin typeface="楷体_GB2312" pitchFamily="49" charset="-122"/>
                <a:ea typeface="楷体_GB2312" pitchFamily="49" charset="-122"/>
              </a:rPr>
              <a:t>underliner</a:t>
            </a:r>
            <a:r>
              <a:rPr lang="en-US" altLang="zh-CN" sz="2800" b="1" i="1" dirty="0">
                <a:latin typeface="楷体_GB2312" pitchFamily="49" charset="-122"/>
                <a:ea typeface="楷体_GB2312" pitchFamily="49" charset="-122"/>
              </a:rPr>
              <a:t> the questions</a:t>
            </a:r>
            <a:r>
              <a:rPr lang="en-US" altLang="zh-CN" sz="2800" i="1" dirty="0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800" i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i="1" dirty="0">
                <a:latin typeface="楷体_GB2312" pitchFamily="49" charset="-122"/>
                <a:ea typeface="楷体_GB2312" pitchFamily="49" charset="-122"/>
              </a:rPr>
              <a:t>仔细读第二、三段，划出答案</a:t>
            </a:r>
            <a:r>
              <a:rPr lang="zh-CN" altLang="en-US" sz="3200" i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i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27089" y="1615679"/>
            <a:ext cx="770572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1.What are the women doing under the tree?</a:t>
            </a:r>
            <a:endParaRPr lang="en-US" altLang="zh-CN" sz="32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2.</a:t>
            </a:r>
            <a:r>
              <a:rPr lang="en-US" altLang="zh-CN" sz="3200" dirty="0">
                <a:solidFill>
                  <a:srgbClr val="FF0066"/>
                </a:solidFill>
                <a:latin typeface="Arial Black" panose="020B0A04020102020204" pitchFamily="34" charset="0"/>
              </a:rPr>
              <a:t> </a:t>
            </a:r>
            <a:r>
              <a:rPr lang="en-US" altLang="zh-CN" sz="3200" b="1" i="1" dirty="0">
                <a:solidFill>
                  <a:srgbClr val="FF0066"/>
                </a:solidFill>
                <a:latin typeface="Times New Roman" panose="02020603050405020304" pitchFamily="18" charset="0"/>
              </a:rPr>
              <a:t>Where are the people doing </a:t>
            </a:r>
            <a:r>
              <a:rPr lang="en-US" altLang="zh-CN" sz="3200" b="1" i="1" dirty="0" err="1">
                <a:solidFill>
                  <a:srgbClr val="FF0066"/>
                </a:solidFill>
                <a:latin typeface="Times New Roman" panose="02020603050405020304" pitchFamily="18" charset="0"/>
              </a:rPr>
              <a:t>taijiquan</a:t>
            </a:r>
            <a:r>
              <a:rPr lang="en-US" altLang="zh-CN" sz="32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dirty="0">
              <a:solidFill>
                <a:srgbClr val="FF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3200" b="1" i="1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042988" y="2144316"/>
            <a:ext cx="7200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They’re singing Beijing Opera under the tree.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939205" y="3523268"/>
            <a:ext cx="72009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They’re doing </a:t>
            </a:r>
            <a:r>
              <a:rPr lang="en-US" altLang="zh-CN" sz="2800" b="1" dirty="0" err="1">
                <a:solidFill>
                  <a:srgbClr val="0000FF"/>
                </a:solidFill>
                <a:latin typeface="Times New Roman" panose="02020603050405020304" pitchFamily="18" charset="0"/>
              </a:rPr>
              <a:t>taijiquan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near the lake.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/>
      <p:bldP spid="143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43214" y="465535"/>
            <a:ext cx="3667125" cy="2178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2787253"/>
            <a:ext cx="3816350" cy="214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5867400" y="303610"/>
            <a:ext cx="2374900" cy="863203"/>
          </a:xfrm>
          <a:prstGeom prst="wedgeRoundRectCallout">
            <a:avLst>
              <a:gd name="adj1" fmla="val -57153"/>
              <a:gd name="adj2" fmla="val 4862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FF"/>
                </a:solidFill>
              </a:rPr>
              <a:t>What are the women doing under the tree?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206" name="AutoShape 14"/>
          <p:cNvSpPr>
            <a:spLocks noChangeArrowheads="1"/>
          </p:cNvSpPr>
          <p:nvPr/>
        </p:nvSpPr>
        <p:spPr bwMode="auto">
          <a:xfrm>
            <a:off x="755651" y="627460"/>
            <a:ext cx="2232025" cy="917972"/>
          </a:xfrm>
          <a:prstGeom prst="wedgeRoundRectCallout">
            <a:avLst>
              <a:gd name="adj1" fmla="val 146801"/>
              <a:gd name="adj2" fmla="val 10149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FF"/>
                </a:solidFill>
              </a:rPr>
              <a:t>What does Jenny want to do?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207" name="AutoShape 15"/>
          <p:cNvSpPr>
            <a:spLocks noChangeArrowheads="1"/>
          </p:cNvSpPr>
          <p:nvPr/>
        </p:nvSpPr>
        <p:spPr bwMode="auto">
          <a:xfrm>
            <a:off x="34925" y="3003947"/>
            <a:ext cx="2520950" cy="1133475"/>
          </a:xfrm>
          <a:prstGeom prst="wedgeRoundRectCallout">
            <a:avLst>
              <a:gd name="adj1" fmla="val 126069"/>
              <a:gd name="adj2" fmla="val 54519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FF"/>
                </a:solidFill>
              </a:rPr>
              <a:t>Where are the people doing taijiquan?</a:t>
            </a:r>
            <a:endParaRPr lang="en-US" altLang="zh-CN" sz="2400">
              <a:solidFill>
                <a:srgbClr val="0000FF"/>
              </a:solidFill>
            </a:endParaRP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6300789" y="3219450"/>
            <a:ext cx="2447925" cy="972741"/>
          </a:xfrm>
          <a:prstGeom prst="wedgeRoundRectCallout">
            <a:avLst>
              <a:gd name="adj1" fmla="val -71921"/>
              <a:gd name="adj2" fmla="val 4706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FF"/>
                </a:solidFill>
              </a:rPr>
              <a:t>Is Andy learning kung fu from Danny?</a:t>
            </a:r>
            <a:endParaRPr lang="en-US" altLang="zh-CN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39750" y="465535"/>
            <a:ext cx="7416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Read the last paragragh and anwser</a:t>
            </a:r>
            <a:r>
              <a:rPr lang="en-US" altLang="zh-CN" sz="2800"/>
              <a:t>.</a:t>
            </a:r>
            <a:endParaRPr lang="en-US" altLang="zh-CN" sz="2800"/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1114425" y="1437085"/>
            <a:ext cx="63373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b="1" i="1">
                <a:solidFill>
                  <a:srgbClr val="FF0066"/>
                </a:solidFill>
                <a:latin typeface="Times New Roman" panose="02020603050405020304" pitchFamily="18" charset="0"/>
              </a:rPr>
              <a:t>What is Andy doing?</a:t>
            </a:r>
            <a:r>
              <a:rPr lang="en-US" altLang="zh-CN" sz="3200">
                <a:solidFill>
                  <a:srgbClr val="FF0066"/>
                </a:solidFill>
                <a:latin typeface="Arial Black" panose="020B0A04020102020204" pitchFamily="34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Arial Black" panose="020B0A04020102020204" pitchFamily="34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042989" y="2356247"/>
            <a:ext cx="78501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He’s doing Chinese kung fu.</a:t>
            </a:r>
            <a:endParaRPr lang="en-US" altLang="zh-CN" sz="4800" b="1">
              <a:latin typeface="Times New Roman" panose="02020603050405020304" pitchFamily="18" charset="0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969964" y="3274219"/>
            <a:ext cx="785018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latin typeface="Times New Roman" panose="02020603050405020304" pitchFamily="18" charset="0"/>
              </a:rPr>
              <a:t>He’s following Danny.</a:t>
            </a:r>
            <a:endParaRPr lang="en-US" altLang="zh-CN" sz="4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  <p:bldP spid="15368" grpId="0"/>
      <p:bldP spid="1536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019548" y="1059582"/>
            <a:ext cx="7272337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P</a:t>
            </a:r>
            <a:r>
              <a:rPr lang="en-US" altLang="zh-CN" sz="2400" dirty="0"/>
              <a:t>eople    </a:t>
            </a:r>
            <a:r>
              <a:rPr lang="en-US" altLang="zh-CN" sz="2400" dirty="0" err="1"/>
              <a:t>people</a:t>
            </a:r>
            <a:r>
              <a:rPr lang="en-US" altLang="zh-CN" sz="2400" dirty="0"/>
              <a:t>    many people</a:t>
            </a:r>
            <a:endParaRPr lang="en-US" altLang="zh-CN" sz="2400" dirty="0"/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E</a:t>
            </a:r>
            <a:r>
              <a:rPr lang="en-US" altLang="zh-CN" sz="2400" dirty="0"/>
              <a:t>njoy   </a:t>
            </a:r>
            <a:r>
              <a:rPr lang="en-US" altLang="zh-CN" sz="2400" dirty="0" err="1"/>
              <a:t>enjoy</a:t>
            </a:r>
            <a:r>
              <a:rPr lang="en-US" altLang="zh-CN" sz="2400" dirty="0"/>
              <a:t>    </a:t>
            </a:r>
            <a:r>
              <a:rPr lang="en-US" altLang="zh-CN" sz="2400" dirty="0" err="1"/>
              <a:t>enjoy</a:t>
            </a:r>
            <a:r>
              <a:rPr lang="en-US" altLang="zh-CN" sz="2400" dirty="0"/>
              <a:t> themselves</a:t>
            </a:r>
            <a:endParaRPr lang="en-US" altLang="zh-CN" sz="2400" dirty="0"/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W</a:t>
            </a:r>
            <a:r>
              <a:rPr lang="en-US" altLang="zh-CN" sz="2400" dirty="0"/>
              <a:t>omen   </a:t>
            </a:r>
            <a:r>
              <a:rPr lang="en-US" altLang="zh-CN" sz="2400" dirty="0" err="1"/>
              <a:t>women</a:t>
            </a:r>
            <a:r>
              <a:rPr lang="en-US" altLang="zh-CN" sz="2400" dirty="0"/>
              <a:t>   some women</a:t>
            </a:r>
            <a:endParaRPr lang="en-US" altLang="zh-CN" sz="2400" dirty="0"/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F</a:t>
            </a:r>
            <a:r>
              <a:rPr lang="en-US" altLang="zh-CN" sz="2400" dirty="0"/>
              <a:t>ollow    </a:t>
            </a:r>
            <a:r>
              <a:rPr lang="en-US" altLang="zh-CN" sz="2400" dirty="0" err="1"/>
              <a:t>follow</a:t>
            </a:r>
            <a:r>
              <a:rPr lang="en-US" altLang="zh-CN" sz="2400" dirty="0"/>
              <a:t>    </a:t>
            </a:r>
            <a:r>
              <a:rPr lang="en-US" altLang="zh-CN" sz="2400" dirty="0" err="1"/>
              <a:t>follow</a:t>
            </a:r>
            <a:r>
              <a:rPr lang="en-US" altLang="zh-CN" sz="2400" dirty="0"/>
              <a:t> me</a:t>
            </a:r>
            <a:endParaRPr lang="en-US" altLang="zh-CN" sz="2400" dirty="0"/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C</a:t>
            </a:r>
            <a:r>
              <a:rPr lang="en-US" altLang="zh-CN" sz="2400" dirty="0"/>
              <a:t>ome over   come over   come over</a:t>
            </a:r>
            <a:endParaRPr lang="en-US" altLang="zh-CN" sz="2400" dirty="0"/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L</a:t>
            </a:r>
            <a:r>
              <a:rPr lang="en-US" altLang="zh-CN" sz="2400" dirty="0"/>
              <a:t>ots of     lots of     lots of  fun</a:t>
            </a:r>
            <a:endParaRPr lang="en-US" altLang="zh-CN" sz="2400" dirty="0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" y="241697"/>
            <a:ext cx="19796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250825" y="141685"/>
            <a:ext cx="38163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Let’s Chant:</a:t>
            </a:r>
            <a:endParaRPr lang="en-US" altLang="zh-CN" sz="3200" b="1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1aa30625-28c7-4b13-8057-2c29d39f99e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2675</Words>
  <Application>WPS 演示</Application>
  <PresentationFormat>全屏显示(16:9)</PresentationFormat>
  <Paragraphs>164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Times New Roman</vt:lpstr>
      <vt:lpstr>微软雅黑</vt:lpstr>
      <vt:lpstr>Arial Black</vt:lpstr>
      <vt:lpstr>黑体</vt:lpstr>
      <vt:lpstr>楷体_GB2312</vt:lpstr>
      <vt:lpstr>新宋体</vt:lpstr>
      <vt:lpstr>Arial</vt:lpstr>
      <vt:lpstr>Times New Roman</vt:lpstr>
      <vt:lpstr>Comic Sans MS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2013-03-18T10:51:00Z</dcterms:created>
  <dcterms:modified xsi:type="dcterms:W3CDTF">2023-03-06T05:14:49Z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1E5E417F83DF4265BA055B3D857C5CC7</vt:lpwstr>
  </property>
  <property fmtid="{D5CDD505-2E9C-101B-9397-08002B2CF9AE}" pid="3" name="KSOProductBuildVer">
    <vt:lpwstr>2052-11.1.0.13703</vt:lpwstr>
  </property>
</Properties>
</file>