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0" r:id="rId10"/>
    <p:sldId id="267" r:id="rId11"/>
    <p:sldId id="269" r:id="rId12"/>
    <p:sldId id="270" r:id="rId13"/>
    <p:sldId id="271" r:id="rId14"/>
    <p:sldId id="268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72" r:id="rId26"/>
    <p:sldId id="284" r:id="rId27"/>
    <p:sldId id="283" r:id="rId28"/>
    <p:sldId id="286" r:id="rId29"/>
    <p:sldId id="287" r:id="rId30"/>
    <p:sldId id="288" r:id="rId31"/>
    <p:sldId id="285" r:id="rId32"/>
  </p:sldIdLst>
  <p:sldSz cx="9144000" cy="6858000" type="screen4x3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9" userDrawn="1">
          <p15:clr>
            <a:srgbClr val="A4A3A4"/>
          </p15:clr>
        </p15:guide>
        <p15:guide id="2" pos="29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99"/>
        <p:guide pos="293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tags" Target="tags/tag108.xml" /><Relationship Id="rId34" Type="http://schemas.openxmlformats.org/officeDocument/2006/relationships/presProps" Target="presProps.xml" /><Relationship Id="rId35" Type="http://schemas.openxmlformats.org/officeDocument/2006/relationships/viewProps" Target="viewProps.xml" /><Relationship Id="rId36" Type="http://schemas.openxmlformats.org/officeDocument/2006/relationships/theme" Target="theme/theme1.xml" /><Relationship Id="rId37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8.xml" /><Relationship Id="rId2" Type="http://schemas.openxmlformats.org/officeDocument/2006/relationships/tags" Target="../tags/tag49.xml" /><Relationship Id="rId3" Type="http://schemas.openxmlformats.org/officeDocument/2006/relationships/tags" Target="../tags/tag50.xml" /><Relationship Id="rId4" Type="http://schemas.openxmlformats.org/officeDocument/2006/relationships/tags" Target="../tags/tag51.xml" /><Relationship Id="rId5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2.xml" /><Relationship Id="rId2" Type="http://schemas.openxmlformats.org/officeDocument/2006/relationships/tags" Target="../tags/tag53.xml" /><Relationship Id="rId3" Type="http://schemas.openxmlformats.org/officeDocument/2006/relationships/tags" Target="../tags/tag54.xml" /><Relationship Id="rId4" Type="http://schemas.openxmlformats.org/officeDocument/2006/relationships/tags" Target="../tags/tag55.xml" /><Relationship Id="rId5" Type="http://schemas.openxmlformats.org/officeDocument/2006/relationships/tags" Target="../tags/tag56.xml" /><Relationship Id="rId6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.xml" /><Relationship Id="rId2" Type="http://schemas.openxmlformats.org/officeDocument/2006/relationships/tags" Target="../tags/tag7.xml" /><Relationship Id="rId3" Type="http://schemas.openxmlformats.org/officeDocument/2006/relationships/tags" Target="../tags/tag8.xml" /><Relationship Id="rId4" Type="http://schemas.openxmlformats.org/officeDocument/2006/relationships/tags" Target="../tags/tag9.xml" /><Relationship Id="rId5" Type="http://schemas.openxmlformats.org/officeDocument/2006/relationships/tags" Target="../tags/tag10.xml" /><Relationship Id="rId6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.xml" /><Relationship Id="rId2" Type="http://schemas.openxmlformats.org/officeDocument/2006/relationships/tags" Target="../tags/tag12.xml" /><Relationship Id="rId3" Type="http://schemas.openxmlformats.org/officeDocument/2006/relationships/tags" Target="../tags/tag13.xml" /><Relationship Id="rId4" Type="http://schemas.openxmlformats.org/officeDocument/2006/relationships/tags" Target="../tags/tag14.xml" /><Relationship Id="rId5" Type="http://schemas.openxmlformats.org/officeDocument/2006/relationships/tags" Target="../tags/tag15.xml" /><Relationship Id="rId6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6.xml" /><Relationship Id="rId2" Type="http://schemas.openxmlformats.org/officeDocument/2006/relationships/tags" Target="../tags/tag17.xml" /><Relationship Id="rId3" Type="http://schemas.openxmlformats.org/officeDocument/2006/relationships/tags" Target="../tags/tag18.xml" /><Relationship Id="rId4" Type="http://schemas.openxmlformats.org/officeDocument/2006/relationships/tags" Target="../tags/tag19.xml" /><Relationship Id="rId5" Type="http://schemas.openxmlformats.org/officeDocument/2006/relationships/tags" Target="../tags/tag20.xml" /><Relationship Id="rId6" Type="http://schemas.openxmlformats.org/officeDocument/2006/relationships/tags" Target="../tags/tag21.xml" /><Relationship Id="rId7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.xml" /><Relationship Id="rId2" Type="http://schemas.openxmlformats.org/officeDocument/2006/relationships/tags" Target="../tags/tag23.xml" /><Relationship Id="rId3" Type="http://schemas.openxmlformats.org/officeDocument/2006/relationships/tags" Target="../tags/tag24.xml" /><Relationship Id="rId4" Type="http://schemas.openxmlformats.org/officeDocument/2006/relationships/tags" Target="../tags/tag25.xml" /><Relationship Id="rId5" Type="http://schemas.openxmlformats.org/officeDocument/2006/relationships/tags" Target="../tags/tag26.xml" /><Relationship Id="rId6" Type="http://schemas.openxmlformats.org/officeDocument/2006/relationships/tags" Target="../tags/tag27.xml" /><Relationship Id="rId7" Type="http://schemas.openxmlformats.org/officeDocument/2006/relationships/tags" Target="../tags/tag28.xml" /><Relationship Id="rId8" Type="http://schemas.openxmlformats.org/officeDocument/2006/relationships/tags" Target="../tags/tag29.xml" /><Relationship Id="rId9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0.xml" /><Relationship Id="rId2" Type="http://schemas.openxmlformats.org/officeDocument/2006/relationships/tags" Target="../tags/tag31.xml" /><Relationship Id="rId3" Type="http://schemas.openxmlformats.org/officeDocument/2006/relationships/tags" Target="../tags/tag32.xml" /><Relationship Id="rId4" Type="http://schemas.openxmlformats.org/officeDocument/2006/relationships/tags" Target="../tags/tag33.xml" /><Relationship Id="rId5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4.xml" /><Relationship Id="rId2" Type="http://schemas.openxmlformats.org/officeDocument/2006/relationships/tags" Target="../tags/tag35.xml" /><Relationship Id="rId3" Type="http://schemas.openxmlformats.org/officeDocument/2006/relationships/tags" Target="../tags/tag36.xml" /><Relationship Id="rId4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7.xml" /><Relationship Id="rId2" Type="http://schemas.openxmlformats.org/officeDocument/2006/relationships/tags" Target="../tags/tag38.xml" /><Relationship Id="rId3" Type="http://schemas.openxmlformats.org/officeDocument/2006/relationships/tags" Target="../tags/tag39.xml" /><Relationship Id="rId4" Type="http://schemas.openxmlformats.org/officeDocument/2006/relationships/tags" Target="../tags/tag40.xml" /><Relationship Id="rId5" Type="http://schemas.openxmlformats.org/officeDocument/2006/relationships/tags" Target="../tags/tag41.xml" /><Relationship Id="rId6" Type="http://schemas.openxmlformats.org/officeDocument/2006/relationships/tags" Target="../tags/tag42.xml" /><Relationship Id="rId7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3.xml" /><Relationship Id="rId2" Type="http://schemas.openxmlformats.org/officeDocument/2006/relationships/tags" Target="../tags/tag44.xml" /><Relationship Id="rId3" Type="http://schemas.openxmlformats.org/officeDocument/2006/relationships/tags" Target="../tags/tag45.xml" /><Relationship Id="rId4" Type="http://schemas.openxmlformats.org/officeDocument/2006/relationships/tags" Target="../tags/tag46.xml" /><Relationship Id="rId5" Type="http://schemas.openxmlformats.org/officeDocument/2006/relationships/tags" Target="../tags/tag47.xml" /><Relationship Id="rId6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456248" y="1555115"/>
            <a:ext cx="3924776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57.xml" /><Relationship Id="rId13" Type="http://schemas.openxmlformats.org/officeDocument/2006/relationships/tags" Target="../tags/tag58.xml" /><Relationship Id="rId14" Type="http://schemas.openxmlformats.org/officeDocument/2006/relationships/tags" Target="../tags/tag59.xml" /><Relationship Id="rId15" Type="http://schemas.openxmlformats.org/officeDocument/2006/relationships/tags" Target="../tags/tag60.xml" /><Relationship Id="rId16" Type="http://schemas.openxmlformats.org/officeDocument/2006/relationships/tags" Target="../tags/tag61.xml" /><Relationship Id="rId17" Type="http://schemas.openxmlformats.org/officeDocument/2006/relationships/image" Target="file:///D:\qq&#25991;&#20214;\712321467\Image\C2C\Image2\%7b75232B38-A165-1FB7-499C-2E1C792CACB5%7d.png" TargetMode="External" /><Relationship Id="rId18" Type="http://schemas.openxmlformats.org/officeDocument/2006/relationships/image" Target="../media/image1.png" /><Relationship Id="rId19" Type="http://schemas.openxmlformats.org/officeDocument/2006/relationships/tags" Target="../tags/tag62.xml" /><Relationship Id="rId2" Type="http://schemas.openxmlformats.org/officeDocument/2006/relationships/slideLayout" Target="../slideLayouts/slideLayout2.xml" /><Relationship Id="rId20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rotWithShape="1">
          <a:gsLst>
            <a:gs pos="0">
              <a:schemeClr val="bg2"/>
            </a:gs>
            <a:gs pos="100000">
              <a:schemeClr val="bg2">
                <a:lumMod val="8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6300" y="608400"/>
            <a:ext cx="82269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6300" y="1490400"/>
            <a:ext cx="82269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90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6314400"/>
            <a:ext cx="297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8200" y="6314400"/>
            <a:ext cx="2025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0</a:t>
            </a:fld>
            <a:endParaRPr lang="zh-CN" altLang="en-US"/>
          </a:p>
        </p:txBody>
      </p:sp>
      <p:pic>
        <p:nvPicPr>
          <p:cNvPr id="7" name="图片 1073743875" descr="学科网 zxxk.com" title=""/>
          <p:cNvPicPr>
            <a:picLocks noChangeAspect="1"/>
          </p:cNvPicPr>
          <p:nvPr/>
        </p:nvPicPr>
        <p:blipFill>
          <a:blip r:embed="rId18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3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8.xml" /><Relationship Id="rId3" Type="http://schemas.openxmlformats.org/officeDocument/2006/relationships/tags" Target="../tags/tag79.xml" /><Relationship Id="rId4" Type="http://schemas.openxmlformats.org/officeDocument/2006/relationships/tags" Target="../tags/tag80.xml" /><Relationship Id="rId5" Type="http://schemas.openxmlformats.org/officeDocument/2006/relationships/tags" Target="../tags/tag81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3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4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5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6.xml" /><Relationship Id="rId3" Type="http://schemas.openxmlformats.org/officeDocument/2006/relationships/tags" Target="../tags/tag87.xml" /><Relationship Id="rId4" Type="http://schemas.openxmlformats.org/officeDocument/2006/relationships/tags" Target="../tags/tag88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89.xml" /><Relationship Id="rId3" Type="http://schemas.openxmlformats.org/officeDocument/2006/relationships/tags" Target="../tags/tag90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1.xml" /><Relationship Id="rId3" Type="http://schemas.openxmlformats.org/officeDocument/2006/relationships/tags" Target="../tags/tag92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3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4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4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5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6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7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8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9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0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1.xm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2.xm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3.xm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4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5.xml" /><Relationship Id="rId3" Type="http://schemas.openxmlformats.org/officeDocument/2006/relationships/tags" Target="../tags/tag66.xml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5.xml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06.xml" /><Relationship Id="rId3" Type="http://schemas.openxmlformats.org/officeDocument/2006/relationships/tags" Target="../tags/tag107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7.xml" /><Relationship Id="rId3" Type="http://schemas.openxmlformats.org/officeDocument/2006/relationships/tags" Target="../tags/tag68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69.xml" /><Relationship Id="rId3" Type="http://schemas.openxmlformats.org/officeDocument/2006/relationships/tags" Target="../tags/tag70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1.xml" /><Relationship Id="rId3" Type="http://schemas.openxmlformats.org/officeDocument/2006/relationships/tags" Target="../tags/tag7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3.xml" /><Relationship Id="rId3" Type="http://schemas.openxmlformats.org/officeDocument/2006/relationships/image" Target="../media/image2.png" /><Relationship Id="rId4" Type="http://schemas.openxmlformats.org/officeDocument/2006/relationships/tags" Target="../tags/tag74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75.xml" /><Relationship Id="rId3" Type="http://schemas.openxmlformats.org/officeDocument/2006/relationships/tags" Target="../tags/tag76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png" /><Relationship Id="rId3" Type="http://schemas.openxmlformats.org/officeDocument/2006/relationships/tags" Target="../tags/tag7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17830" y="793115"/>
            <a:ext cx="834707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5400" b="0">
                <a:ea typeface="宋体" panose="02010600030101010101" pitchFamily="2" charset="-122"/>
              </a:rPr>
              <a:t>部编版八年级语文上册</a:t>
            </a:r>
            <a:endParaRPr lang="zh-CN" sz="5400" b="0">
              <a:ea typeface="宋体" panose="02010600030101010101" pitchFamily="2" charset="-122"/>
            </a:endParaRPr>
          </a:p>
          <a:p>
            <a:pPr indent="0" algn="ctr"/>
            <a:r>
              <a:rPr lang="en-US" sz="5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endParaRPr lang="en-US" sz="5400" b="0">
              <a:latin typeface="黑体" panose="02010609060101010101" charset="-122"/>
              <a:ea typeface="宋体" panose="02010600030101010101" pitchFamily="2" charset="-122"/>
            </a:endParaRPr>
          </a:p>
          <a:p>
            <a:pPr indent="0" algn="ctr"/>
            <a:r>
              <a:rPr lang="zh-CN" sz="5400" b="0">
                <a:solidFill>
                  <a:srgbClr val="0000FF"/>
                </a:solidFill>
                <a:ea typeface="宋体" panose="02010600030101010101" pitchFamily="2" charset="-122"/>
              </a:rPr>
              <a:t>第三单元质量检测试卷</a:t>
            </a:r>
            <a:r>
              <a:rPr lang="en-US" sz="5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endParaRPr lang="en-US" sz="5400" b="0">
              <a:latin typeface="黑体" panose="02010609060101010101" charset="-122"/>
              <a:ea typeface="宋体" panose="02010600030101010101" pitchFamily="2" charset="-122"/>
            </a:endParaRPr>
          </a:p>
          <a:p>
            <a:pPr indent="0" algn="ctr"/>
            <a:endParaRPr lang="zh-CN" sz="5400" b="0">
              <a:ea typeface="宋体" panose="02010600030101010101" pitchFamily="2" charset="-122"/>
            </a:endParaRPr>
          </a:p>
          <a:p>
            <a:pPr indent="0" algn="ctr"/>
            <a:r>
              <a:rPr lang="zh-CN" altLang="en-US" sz="5400" b="0">
                <a:ea typeface="宋体" panose="02010600030101010101" pitchFamily="2" charset="-122"/>
              </a:rPr>
              <a:t>答案演示</a:t>
            </a:r>
            <a:endParaRPr lang="zh-CN" altLang="en-US" sz="5400" b="0"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4892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（1）结合材料一，请你从文明、得体又能产生实际效果的角度写一则提示语。（不超过20字，2分）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（2）结合材料二和材料三，作为某景区的环保志愿者，你该怎样劝说一位正要往墙壁上刻字留念的游客？（2分）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（3）请你给景区管理者提一些建议，让他们能有效地帮助游客告别不文明的旅游习惯。（不少于两点，2分）</a:t>
            </a:r>
            <a:endParaRPr lang="en-US" sz="2400" b="0"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37235" y="1336675"/>
            <a:ext cx="766953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（1）示例一：爱花之人让花留在枝头。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示例二：绿牡丹“春柳”颇为珍贵，请您手下留情！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625475" y="3044825"/>
            <a:ext cx="838454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（2）示例：您好，我是这里的环保志愿者，希望这里如画的风景给您留下美好的回忆，但是不想让您留下任何字迹，请您配合一下好吗？（说话要得体、有礼貌，明确自己的身份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和说话的目的）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4"/>
            </p:custDataLst>
          </p:nvPr>
        </p:nvSpPr>
        <p:spPr>
          <a:xfrm>
            <a:off x="625475" y="5368290"/>
            <a:ext cx="829691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（3）示例：①文明管理，发现游客不文明行为及时做出善意提醒并加以制止；②在景区内悬挂温馨、文明的警示标语；③及时修复景区内被涂画、雕刻的痕迹，以防更多游客效仿。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二、现代文阅读。（28分）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（一）阅读下面的文章，回答问题。（14分）</a:t>
            </a:r>
            <a:endParaRPr lang="en-US" sz="2400" b="0">
              <a:ea typeface="宋体" panose="02010600030101010101" pitchFamily="2" charset="-122"/>
            </a:endParaRPr>
          </a:p>
          <a:p>
            <a:pPr indent="0" algn="ctr"/>
            <a:r>
              <a:rPr lang="en-US" sz="2400" b="0">
                <a:latin typeface="黑体" panose="02010609060101010101" charset="-122"/>
                <a:ea typeface="黑体" panose="02010609060101010101" charset="-122"/>
              </a:rPr>
              <a:t>玉兰花开香满园</a:t>
            </a:r>
            <a:endParaRPr lang="en-US" sz="2400" b="0">
              <a:latin typeface="黑体" panose="02010609060101010101" charset="-122"/>
              <a:ea typeface="黑体" panose="02010609060101010101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①校园文化广场有一片玉兰花树，在国槐、杨柳、月季的映衬下犹显身姿挺拔，别具一格。一冬的沉默，玉兰花似乎等不及萌出新芽，在春寒料峭中争先恐后地从光滑的枝干上涌出一串串蓓蕾，散在树上，如满天的星斗。待到花开时节，一朵朵花苞竞相绽放，颀长的花瓣、细嫩的花蕊，白的像雪、粉的若霞、红的似火、紫的如烟，满树繁花，摇曳多姿。无须绿叶陪衬，不用蜂蝶流连，典雅娴静，宛如盛装女王，雍容华贵；清新纯洁，又似小家碧玉，温婉可人。春风过处，各种花草争奇斗艳，只有玉兰花淡定从容，那一刻，我似乎读懂了她的花语：纯洁的爱，真挚的情，高洁的趣，感恩的心……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latin typeface="楷体" panose="02010609060101010101" charset="-122"/>
                <a:ea typeface="楷体" panose="02010609060101010101" charset="-122"/>
              </a:rPr>
              <a:t>  ②晨光熹微，师生手捧书卷，或闲坐秋千，或漫步画廊，浓郁的花香在清风中弥漫，仰视怒放的花朵，令人心旷神怡。课间闲暇，三三两两的学生来到花团锦簇间，操场上的生龙活虎，树荫下的谈笑风生，青春的容颜在绚丽的玉兰花映照下，显得分外妖娆。傍晚时分，老人牵着孙儿，父母跟着孩子在林荫道上漫步，抓起一片飘飞的玉兰花瓣，放到鼻间一嗅，自然意醉神迷、妙不可言。</a:t>
            </a:r>
            <a:endParaRPr lang="en-US" sz="2800" b="0"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sz="2800" b="0">
                <a:latin typeface="楷体" panose="02010609060101010101" charset="-122"/>
                <a:ea typeface="楷体" panose="02010609060101010101" charset="-122"/>
              </a:rPr>
              <a:t>  ③十多年来，每接手一个新班，我都会带着同学们驻足玉兰树下，大家或坐或立，听我娓娓讲述老校长的故事。</a:t>
            </a:r>
            <a:endParaRPr lang="en-US" sz="2800" b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364490" y="110490"/>
            <a:ext cx="8585835" cy="69856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latin typeface="楷体" panose="02010609060101010101" charset="-122"/>
                <a:ea typeface="楷体" panose="02010609060101010101" charset="-122"/>
              </a:rPr>
              <a:t> ④老校长苦心经营几十载，振兴了风雨飘摇的老学校。他爱读书，图书馆、阅览室、公共图书角设施完善，藏书过万。他喜欢植树，每年带领师生在校园播撒下希望的种子，这些玉兰树就是他当年亲手种下的。平时，师生们都亲切地招呼他“老校长”，他常常顶着满头银发和大家促膝而谈，笑容像美丽的玉兰花在每个人脸庞绽放。他很宽容，在你犯错的时候；他很热情，在你最需要扶持的时候；他很执着，在推动学校发展的时候……</a:t>
            </a:r>
            <a:endParaRPr lang="en-US" sz="2800" b="0"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sz="2800" b="0">
                <a:latin typeface="楷体" panose="02010609060101010101" charset="-122"/>
                <a:ea typeface="楷体" panose="02010609060101010101" charset="-122"/>
              </a:rPr>
              <a:t>⑤难以忘怀我生命中那一张张朝气蓬勃灿若玉兰的脸，成绩蝉联年级桂冠的森，文采飞扬知书达理的曼，叱咤球场所向无敌的鹏，沉稳善良勤勤恳恳的明，寡言少语埋头苦学的宁。曾几何时，我伴着他们吟咏佳词丽句，书写锦绣文章，品味千古诗情；曾几何时，他们登顶高等学府，成为行业翘楚，开启精彩人生，正像这一树树玉兰，五彩斑斓，香溢四海！</a:t>
            </a:r>
            <a:endParaRPr lang="en-US" sz="2800" b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364490" y="110490"/>
            <a:ext cx="8585835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 ⑥又到毕业季，有几株晚开的玉兰花正姹紫嫣红。成百上千的初三学子相聚树下，和亲密的师友留下离别的剪影，那蔚蓝的天空、和煦的春风、灿烂的阳光、怒放的花朵、靓丽的青春都在瞬间定格。“新诗已旧不堪闻，江南荒馆隔秋云。多情不改年年色，千古芳心持赠君。”一届届学子满怀憧憬相聚校园，相伴清风明月，相守满园芬芳，又依依不舍告别母校奔赴山海，无论天涯海角、沧海桑田，每个人心中都氤氲着这一树繁花、一园芳香。更有心思细腻的学生悄悄接住飘舞的花瓣，夹进珍爱的诗集，让那份馨香沁入隽永的诗句：青春是一本太仓促的书……</a:t>
            </a:r>
            <a:endParaRPr lang="en-US" sz="2400" b="0">
              <a:latin typeface="楷体" panose="02010609060101010101" charset="-122"/>
              <a:ea typeface="楷体" panose="02010609060101010101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</a:rPr>
              <a:t>⑦光阴荏苒，几十年天翻地覆，雄伟的教学楼拔地而起，先进的设备设施一应俱全。当年路蓝缕、呕心沥血如老校长般的开拓者们多已离开了三尺讲台，唯有那树影婆娑参差错落的玉兰花树一如既往生机勃勃，讲述着激情燃烧的往事，高高耸立成最美的风景，无声见证着春风化雨。</a:t>
            </a:r>
            <a:endParaRPr lang="en-US" sz="2400" b="0">
              <a:latin typeface="楷体" panose="02010609060101010101" charset="-122"/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9.请从文中找出恰当的词语简要概括玉兰花的花形、花色、花香、气质等形象特征。（4分）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10.文章第二自然段描绘了三个生动的画面，请为每个画面拟一个小标题。（3分）</a:t>
            </a:r>
            <a:endParaRPr lang="en-US" sz="2400" b="0"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37235" y="1336675"/>
            <a:ext cx="766953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9．①花形是：颀长的花瓣、细嫩的花蕊；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②玉兰花的花色是：白、粉、红、紫；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③玉兰花的气质是：典雅娴静、雍容华贵、清新纯洁、温婉可人、淡定从容，有纯洁的爱，真挚的情，高洁的趣，感恩的心。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424815" y="4351020"/>
            <a:ext cx="838454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10．①玉兰伴师生，心旷神怡；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②玉兰照青春，绚丽妖娆；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③玉兰伴生活，悠然自得（意醉神迷/妙不可言）。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11.文章第四自然段写老校长的故事有什么作用？（3分）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ea typeface="宋体" panose="02010600030101010101" pitchFamily="2" charset="-122"/>
              </a:rPr>
              <a:t>                                                                                 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37235" y="1155700"/>
            <a:ext cx="7669530" cy="4154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11．内容上：①这里写老校长的故事，描绘了一位励精图治、爱好读书，平易近人、笑容可掬、宽容、热情、执着的“老校长”，表达作者对“老校长”的敬爱、赞美之情；升华情感；②而且，故事的讲述，使文章生动有趣，吸引读者阅读兴趣，有趣味性；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结构上：①承上启下，承接上文讲述老校长故事，引起下文“我”的怀念；也使文章的结构，避免呆板、拘谨，使行文起伏多变；②作者借玉兰花开香满园，表达对玉兰的喜爱、赞美之情；作者借玉兰衬托老校长等开拓者的无私，表达对学校做出贡献的老校长等开拓者们崇高的敬意。“老校长故事”为后文做铺垫。    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 12.本文在语言表达上很有特色，请以第六自然段为例，简要赏析你认为最突出的两个特点。（4分）</a:t>
            </a:r>
            <a:endParaRPr lang="en-US" sz="24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>
            <p:custDataLst>
              <p:tags r:id="rId2"/>
            </p:custDataLst>
          </p:nvPr>
        </p:nvSpPr>
        <p:spPr>
          <a:xfrm>
            <a:off x="450850" y="2230120"/>
            <a:ext cx="838454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12．①描绘了玉兰花、学子相聚、师生剪影、天空、春风、花朵等画面，多用形容词，画面感强，富有绘画美，语言朴素自然、清新明快、亲切感人；②引用诗句，使语言更加古朴典雅；③整句散句、长句短句结合，节奏明快，音节和谐，富有韵律，给人以音乐美；④将花瓣夹进珍爱的诗集这个动作，实际是珍藏这份回忆。表达的情感含蓄隽永，富有含蓄美。</a:t>
            </a:r>
            <a:endParaRPr 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6739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（二）阅读下面的文章，回答问题。（14分）</a:t>
            </a:r>
            <a:endParaRPr lang="en-US" sz="2400" b="0">
              <a:ea typeface="宋体" panose="02010600030101010101" pitchFamily="2" charset="-122"/>
            </a:endParaRPr>
          </a:p>
          <a:p>
            <a:pPr indent="0" algn="ctr"/>
            <a:r>
              <a:rPr lang="en-US" sz="2400" b="0">
                <a:latin typeface="黑体" panose="02010609060101010101" charset="-122"/>
                <a:ea typeface="黑体" panose="02010609060101010101" charset="-122"/>
              </a:rPr>
              <a:t>江南的春天</a:t>
            </a:r>
            <a:endParaRPr lang="en-US" sz="2400" b="0">
              <a:latin typeface="黑体" panose="02010609060101010101" charset="-122"/>
              <a:ea typeface="黑体" panose="02010609060101010101" charset="-122"/>
            </a:endParaRPr>
          </a:p>
          <a:p>
            <a:pPr indent="0" algn="ctr"/>
            <a:r>
              <a:rPr lang="en-US" sz="2400" b="0">
                <a:ea typeface="宋体" panose="02010600030101010101" pitchFamily="2" charset="-122"/>
              </a:rPr>
              <a:t>陈荣力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①持续的阴雨，让江南的春天有点儿姗姗来迟。</a:t>
            </a:r>
            <a:endParaRPr lang="en-US" sz="24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②其实，人们对每个春天的感受都是不一样的。记得第一次强烈感到春天扑面而来，是四十余年前的那个三月。那时，我正在浙东杭州湾畔的一个乡村供销站上班，来回途中要穿过一个村庄和一大片江南的田野。许是囿于上下班的匆忙，往日，对江南乡村的这般景致我多是熟视无睹。而那天早上，当我一踏上穿越田野的土路时，一阵近乎沸腾的蛙鸣声如波涛一般向我卷来。咯咯咯，咕咕咕，咯咯咕，咯咕咯咕……正是仲春稻秧鹅黄半绿的时机，那暴雨骤落、万锅齐沸的蛙鸣，几乎来自每一寸水田、每一截沟渠、每一摊泥洼，甚至每一缕目光和呼吸。虽然脚步近处蛙声稍淡，但未及抬步，身前身后早被密密匝匝的蛙声层层裹挟，迭迭淹没。咯咯咯，咕咕咕，咯咕咯咕……清晨的阳光照在秧苗上，连着那铺天盖地的蛙鸣，整个田野都恍如一层嫩绿的薄毯绒绒起伏、软软沉浮。几只勤劳的白鹭时而驻足时而低翔，在嫩绿的浅处投下几点不规则的倒影。</a:t>
            </a:r>
            <a:endParaRPr lang="en-US" sz="24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63696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③阳光、蛙鸣、白鹭、绿毯……春天第一次在我十八岁的生命里烙下华美的印记，定格成湿漉漉的底片。而那铺天盖地的蛙鸣声，如春天的歌唱和宣言，是如此的鲜亮、如此的蓬勃、如此的溢满生机和活力。声音——春天的声音，也成为我真切认知春天的第一个关键词。</a:t>
            </a:r>
            <a:endParaRPr lang="en-US" sz="24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④又一次为春天所感动和震撼是几年后的一个下午，我骑车到一个海涂农场送货。那天，当我吃力地将车蹬上海塘，歇息时不经意间抬起头，刹那间，我被深深地震撼了。那是一幅怎样宏伟、浩大、摄人心魄的巨卷啊！但见海塘外几万亩的油菜花如金黄的海洋向天的尽头无限延展，没有树木，没有建筑，甚至看不见一只飞鸟，田畴之上，天地之间，有的只是一片广袤得连天接云、浓烈得让人窒息的金黄。风从海边吹过来，天际尽头一缕金黄缓缓起伏，慢慢滚动。那金黄的起伏滚动愈来愈大、愈来愈浓，很快凝成道、连成块、涌成云，转眼间，那金黄就卷成金色的波涛、掀起金色的骇浪了……面对这主宰整个世界的金黄，我的大脑一片空白，心脏剧烈跳动，甚至都不会呼吸。</a:t>
            </a:r>
            <a:endParaRPr lang="en-US" sz="24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4399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 1.根据你的积累用古诗词填空。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latin typeface="Calibri" panose="020f0502020204030204" charset="0"/>
                <a:ea typeface="宋体" panose="02010600030101010101" pitchFamily="2" charset="-122"/>
              </a:rPr>
              <a:t>  山川之美，古来共谈。“树树皆秋色，</a:t>
            </a:r>
            <a:r>
              <a:rPr lang="en-US" sz="2800" b="0" u="sng">
                <a:latin typeface="Calibri" panose="020f0502020204030204" charset="0"/>
                <a:ea typeface="宋体" panose="02010600030101010101" pitchFamily="2" charset="-122"/>
              </a:rPr>
              <a:t>                    </a:t>
            </a:r>
            <a:r>
              <a:rPr lang="en-US" sz="2800" b="0">
                <a:latin typeface="Calibri" panose="020f0502020204030204" charset="0"/>
                <a:ea typeface="宋体" panose="02010600030101010101" pitchFamily="2" charset="-122"/>
              </a:rPr>
              <a:t>”是秋意颇浓的山野之美；“晴川历历汉阳树，</a:t>
            </a:r>
            <a:r>
              <a:rPr lang="en-US" sz="2800" u="sng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                  </a:t>
            </a:r>
            <a:r>
              <a:rPr lang="en-US" sz="2800" b="0">
                <a:latin typeface="Calibri" panose="020f0502020204030204" charset="0"/>
                <a:ea typeface="宋体" panose="02010600030101010101" pitchFamily="2" charset="-122"/>
              </a:rPr>
              <a:t>  ”是登楼远眺的江景之美；“ </a:t>
            </a:r>
            <a:r>
              <a:rPr lang="en-US" sz="2800" u="sng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                  </a:t>
            </a:r>
            <a:r>
              <a:rPr lang="en-US" sz="2800" b="0">
                <a:latin typeface="Calibri" panose="020f0502020204030204" charset="0"/>
                <a:ea typeface="宋体" panose="02010600030101010101" pitchFamily="2" charset="-122"/>
              </a:rPr>
              <a:t>，</a:t>
            </a:r>
            <a:r>
              <a:rPr lang="en-US" sz="2800" u="sng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                  </a:t>
            </a:r>
            <a:r>
              <a:rPr lang="en-US" sz="2800" b="0">
                <a:latin typeface="Calibri" panose="020f0502020204030204" charset="0"/>
                <a:ea typeface="宋体" panose="02010600030101010101" pitchFamily="2" charset="-122"/>
              </a:rPr>
              <a:t>”是塞外大漠雄浑壮丽之美。“ </a:t>
            </a:r>
            <a:r>
              <a:rPr lang="en-US" sz="2800" u="sng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                  </a:t>
            </a:r>
            <a:r>
              <a:rPr lang="en-US" sz="2800" b="0">
                <a:latin typeface="Calibri" panose="020f0502020204030204" charset="0"/>
                <a:ea typeface="宋体" panose="02010600030101010101" pitchFamily="2" charset="-122"/>
              </a:rPr>
              <a:t>，</a:t>
            </a:r>
            <a:r>
              <a:rPr lang="en-US" sz="2800" u="sng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                  </a:t>
            </a:r>
            <a:r>
              <a:rPr lang="en-US" sz="2800" b="0">
                <a:latin typeface="Calibri" panose="020f0502020204030204" charset="0"/>
                <a:ea typeface="宋体" panose="02010600030101010101" pitchFamily="2" charset="-122"/>
              </a:rPr>
              <a:t>”是春冬之时三峡水之美。然览物之情，各有不同，面对奇山幽谷，吴均产生了鄙弃尘俗之念:“鸢飞戾天者，望峰息心;“ </a:t>
            </a:r>
            <a:r>
              <a:rPr lang="en-US" sz="2800" u="sng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                  </a:t>
            </a:r>
            <a:r>
              <a:rPr lang="en-US" sz="2800" b="0">
                <a:latin typeface="Calibri" panose="020f0502020204030204" charset="0"/>
                <a:ea typeface="宋体" panose="02010600030101010101" pitchFamily="2" charset="-122"/>
              </a:rPr>
              <a:t>，</a:t>
            </a:r>
            <a:r>
              <a:rPr lang="en-US" sz="2800" u="sng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                  </a:t>
            </a:r>
            <a:r>
              <a:rPr lang="en-US" sz="2800" b="0">
                <a:latin typeface="Calibri" panose="020f0502020204030204" charset="0"/>
                <a:ea typeface="宋体" panose="02010600030101010101" pitchFamily="2" charset="-122"/>
              </a:rPr>
              <a:t>”；面对情谊深厚的故乡水，李白抒发的是“仍怜故乡水，万里送行舟”的思乡之情。</a:t>
            </a:r>
            <a:endParaRPr lang="en-US" sz="2800" b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523240" y="4970780"/>
            <a:ext cx="80968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山山唯落晖   芳草萋萋鹦鹉洲  大漠孤烟直  长河落日圆  素湍绿潭</a:t>
            </a:r>
            <a:r>
              <a:rPr lang="en-US"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   </a:t>
            </a:r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回清倒影  经纶世务者  窥谷忘反</a:t>
            </a:r>
            <a:r>
              <a:rPr lang="en-US" altLang="zh-CN"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 </a:t>
            </a:r>
            <a:endParaRPr lang="zh-CN" altLang="en-US"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65544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⑤都说江南的春天多是小家碧玉的纤丽和精致，倘若你看到过江南的田野上几万亩油菜花连天接云、大气怒放的春天，那么我相信你肯定会为这种说法感到羞愧的。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⑥如果说，色彩作为我感知江南春天的第二个关键词，让我对江南春天的瑰丽和雄奇，有了身心俱澄的崇仰和膜拜外，它也使我明白了一个道理：华丽、完美的春天，从来不是自然界单方面的杰作。气象、物候的驱使加上人类耕耘、种植的劳作，两者的和谐、互动、美美与共，才构筑成春天瑰丽雄奇的画图，而且更让这幅画图永葆天人合一的生机和蓬勃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⑦春天是丰富多彩、缤纷烂漫的代名词。这样的丰富多彩和缤纷烂漫，既是自然界万紫千红、美不胜收等具象春天的摄录和写真，也包括人与人之间感动信任、关爱互助等抽象春天的乐享与滋润。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61239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⑧三年前，映山红开满山岗的季节，我到浙东四明山区的一所小学看望“结对”几年的一个女孩儿。内向和不善言辞是那里孩子的特征，而对“结对”的那些孩子来说，这一特征似乎更为明显，和我“结对”的那个女孩儿也不例外。那天，当我与女孩儿的老师交谈后正要与女孩儿告别时，刚才还站在身边的女孩儿忽然不见了。老师让同学寻找未果，我只得向老师告别，怏快离开。不料我刚走到校门口，女孩儿气喘吁吁地从后面追了上来。“叔叔，”她一边叫，一边递上一捧开得正旺的映山红。“我刚跑到学校后面山上采来的，送给叔叔。”她满脸通红，就像做了一件错事。刹那间，我的眼眶有点儿潮湿。一路上，我特别小心地捧着那捧映山红，因为我知道我捧着的其实就是一个春天。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⑨此刻，久违的太阳正洒下一地金光，窗外的玉兰和箭竹上，小鸟在快乐地啁啾，紫薇已绽出浅浅的嫩芽。虽然持续阴雨让江南的春天有点儿姗姗来迟，但我相信你已看见江南的春天了。就像每个春天都不同一样，说不定你看到的这个江南的春天，还是最美的呢！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华文宋体" panose="02010600040101010101" charset="-122"/>
                <a:ea typeface="华文宋体" panose="02010600040101010101" charset="-122"/>
                <a:cs typeface="华文宋体" panose="02010600040101010101" charset="-122"/>
              </a:rPr>
              <a:t>13.第②段中画线的句子运用了什么修辞 手法？有什么表达效果？（3分）  </a:t>
            </a:r>
            <a:endParaRPr lang="en-US" sz="2800" b="0">
              <a:latin typeface="华文宋体" panose="02010600040101010101" charset="-122"/>
              <a:ea typeface="华文宋体" panose="02010600040101010101" charset="-122"/>
              <a:cs typeface="华文宋体" panose="0201060004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596265" y="4025900"/>
            <a:ext cx="78720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13.</a:t>
            </a:r>
            <a:r>
              <a:rPr lang="zh-CN"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比喻、夸张、拟人；具体、生动地写出了春天田野蛙鸣沸腾一片如波浪般卷来的情景。</a:t>
            </a:r>
            <a:endParaRPr lang="zh-CN" altLang="en-US"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14.第④段中“刹那间，我被深深地震撼了”的原因是什么？（3分）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15.结合本文内容，请概括出作者感知春天的第三个关键词。（2分）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16.怎样理解“一路上，我特别小心地捧着那捧映山红，因为我知道我捧着的其实就是一个春天”这句话的含义。（3分）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476250" y="1103630"/>
            <a:ext cx="787209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14.震撼于眼前宏伟、浩大、摄人心魄的由油菜花构成的金黄色的海洋。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文本框 5" title=""/>
          <p:cNvSpPr txBox="1"/>
          <p:nvPr/>
        </p:nvSpPr>
        <p:spPr>
          <a:xfrm>
            <a:off x="1204595" y="3137535"/>
            <a:ext cx="51911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15.感动。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7" name="文本框 6" title=""/>
          <p:cNvSpPr txBox="1"/>
          <p:nvPr/>
        </p:nvSpPr>
        <p:spPr>
          <a:xfrm>
            <a:off x="476250" y="5252720"/>
            <a:ext cx="828484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16.</a:t>
            </a:r>
            <a:r>
              <a:rPr lang="zh-CN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在“我”所帮扶的女孩儿眼里，她要用这捧映山红表达对“我”的感恩，这捧映山红也是她能奉送给“我”的最好的礼物；对于“我”来讲，应该像善待孩子一颗纯洁而知感恩的心灵一样善待这捧映山红。</a:t>
            </a:r>
            <a:endParaRPr lang="zh-CN" alt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17.第⑨段中画线的句子采用了哪种表达方式？有什么作用？（3分）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424815" y="1567815"/>
            <a:ext cx="787209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17.描写；运用景物描写，描绘了美妙和谐的景象，烘托出“我”愉悦、欣慰的心情。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106680" y="118745"/>
            <a:ext cx="890397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三、古诗文阅读。（14分）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（一）阅读下面这首诗，回答问题。（4分）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黑体" panose="02010609060101010101" charset="-122"/>
                <a:ea typeface="黑体" panose="02010609060101010101" charset="-122"/>
                <a:cs typeface="楷体" panose="02010609060101010101" charset="-122"/>
              </a:rPr>
              <a:t>使至塞上</a:t>
            </a:r>
            <a:endParaRPr lang="en-US" sz="2800" b="0">
              <a:latin typeface="黑体" panose="02010609060101010101" charset="-122"/>
              <a:ea typeface="黑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王 维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单车欲问边，属国过居延。征蓬出汉塞，归雁入胡天。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ctr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大漠孤烟直，长河落日圆。萧关逢候骑，都护在燕然。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231775" y="3046730"/>
            <a:ext cx="868045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18.下列对这首诗的理解和分析，有误的一项是（    ）（2分）</a:t>
            </a:r>
            <a:endParaRPr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A.颔联以“蓬”“雁”自比，含蓄地表达了诗人内心的激愤和抑郁。</a:t>
            </a:r>
            <a:endParaRPr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endParaRPr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B.颈联刻画了塞外奇特壮丽的风光，画面雄浑，意境开阔。</a:t>
            </a:r>
            <a:endParaRPr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endParaRPr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C.“都护在燕然”“燕然未勒归无计”两句中“燕然”的意思不同。</a:t>
            </a:r>
            <a:endParaRPr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endParaRPr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D.全诗表现了诗人对不畏艰苦、以身许国的守边战士的赞美之情。</a:t>
            </a:r>
            <a:endParaRPr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8" name="文本框 7" title=""/>
          <p:cNvSpPr txBox="1"/>
          <p:nvPr/>
        </p:nvSpPr>
        <p:spPr>
          <a:xfrm>
            <a:off x="2117725" y="6269990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en-US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18.C</a:t>
            </a:r>
            <a:r>
              <a:rPr lang="zh-CN" sz="24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（意思相同，都指“燕然山”）</a:t>
            </a:r>
            <a:endParaRPr lang="zh-CN" altLang="en-US" sz="24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9" name="文本框 8" title=""/>
          <p:cNvSpPr txBox="1"/>
          <p:nvPr/>
        </p:nvSpPr>
        <p:spPr>
          <a:xfrm>
            <a:off x="6696075" y="3046730"/>
            <a:ext cx="9137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C</a:t>
            </a:r>
            <a:endParaRPr lang="en-US" altLang="zh-CN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19.《红楼梦》中，香菱说“直”“圆”二字运用极妙，是因为“直”字写出了孤烟之美，“圆”字给人之感。（2分）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424815" y="2590800"/>
            <a:ext cx="78720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19.劲拔、坚毅亲切温暖而又苍茫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5692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（二）阅读下面两篇文言文，回答问题。（10分）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甲】元丰六年十月十二日夜，解衣欲睡，月色入户，欣然起行。念无与为乐者，遂至承天寺寻张怀民。怀民亦未寝，相与步于中庭。庭下如积水空明，水中藻、荇交横，盖竹柏影也。何夜无月？何处无竹柏？但少闲人如吾两人者耳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（苏轼《记承天寺夜游》）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【乙】然杭人游湖，止午、未、申三时。其实湖光染翠之工，山岚设色之妙，皆在朝日始出，夕舂未下，始极其浓媚。月景尤不可言，花态柳情，山容水意，别是一种趣味。此乐留与山僧、游客受用，安可为俗士道哉！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（袁宏道《西湖游记》）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3107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20.解释下列加点的词语。（2分）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（1）</a:t>
            </a:r>
            <a:r>
              <a:rPr lang="en-US"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念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无与为乐者(                )</a:t>
            </a:r>
            <a:r>
              <a:rPr lang="en-US" sz="2800" b="0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（2）</a:t>
            </a:r>
            <a:r>
              <a:rPr lang="en-US"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相与</a:t>
            </a:r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步于中庭(                )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21.用现代汉语翻译文中画线的句子。（2分）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庭下如积水空明，水中藻、荇交横，盖竹柏影也。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4318000" y="571500"/>
            <a:ext cx="41344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考虑，想到。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/>
        </p:nvSpPr>
        <p:spPr>
          <a:xfrm>
            <a:off x="4318000" y="1381125"/>
            <a:ext cx="27762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共同，一起。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876935" y="3360420"/>
            <a:ext cx="78720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21.庭院中的月光如积水般清明澄澈，仿佛有藻、荇交错其中，大概是竹子和松树的影子吧。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118745"/>
            <a:ext cx="858583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22.甲、乙两文都写到了月色，各有什么特点？（3分）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                                      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8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23.两文结尾语句分别表现了作者怎样的人生态度？（3分）</a:t>
            </a:r>
            <a:endParaRPr lang="en-US" sz="28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 title=""/>
          <p:cNvSpPr txBox="1"/>
          <p:nvPr/>
        </p:nvSpPr>
        <p:spPr>
          <a:xfrm>
            <a:off x="424815" y="1035685"/>
            <a:ext cx="822515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22.甲文将直接描写与间接描写相结合，通过比喻的手法，描写了月光的清明澄澈，又通过竹柏的影子，间接地写出了月光的明亮。乙文用笔简练，简要表现了月色的特点，把浓浓的情感融入景物描写之中。</a:t>
            </a:r>
            <a:endParaRPr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777875" y="4279900"/>
            <a:ext cx="78720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23.甲文表达了作者虽遭贬谪依然旷达的人生态度。乙文表达了作者独以山水为乐，不与世俗同流合污的情怀。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 2.下列加点字注音全部正确的一项是（   ）（2分）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A.不见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曦</a:t>
            </a:r>
            <a:r>
              <a:rPr lang="en-US" sz="2800" b="0">
                <a:ea typeface="宋体" panose="02010600030101010101" pitchFamily="2" charset="-122"/>
              </a:rPr>
              <a:t>月（xī</a:t>
            </a:r>
            <a:r>
              <a:rPr lang="zh-CN" altLang="en-US" sz="2800" b="0">
                <a:ea typeface="宋体" panose="02010600030101010101" pitchFamily="2" charset="-122"/>
              </a:rPr>
              <a:t>）</a:t>
            </a:r>
            <a:r>
              <a:rPr lang="en-US" sz="2800" b="0">
                <a:ea typeface="宋体" panose="02010600030101010101" pitchFamily="2" charset="-122"/>
              </a:rPr>
              <a:t>沿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溯</a:t>
            </a:r>
            <a:r>
              <a:rPr lang="en-US" sz="2800" b="0">
                <a:ea typeface="宋体" panose="02010600030101010101" pitchFamily="2" charset="-122"/>
              </a:rPr>
              <a:t>阻绝（sù）	素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湍</a:t>
            </a:r>
            <a:r>
              <a:rPr lang="en-US" sz="2800" b="0">
                <a:ea typeface="宋体" panose="02010600030101010101" pitchFamily="2" charset="-122"/>
              </a:rPr>
              <a:t>绿潭（tuān）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B.林寒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涧</a:t>
            </a:r>
            <a:r>
              <a:rPr lang="en-US" sz="2800" b="0">
                <a:ea typeface="宋体" panose="02010600030101010101" pitchFamily="2" charset="-122"/>
              </a:rPr>
              <a:t>肃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（</a:t>
            </a:r>
            <a:r>
              <a:rPr lang="en-US" sz="2800" b="0">
                <a:ea typeface="宋体" panose="02010600030101010101" pitchFamily="2" charset="-122"/>
              </a:rPr>
              <a:t>jiàn）夕日欲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颓</a:t>
            </a:r>
            <a:r>
              <a:rPr lang="en-US" sz="2800" b="0">
                <a:ea typeface="宋体" panose="02010600030101010101" pitchFamily="2" charset="-122"/>
              </a:rPr>
              <a:t>（tuí）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属</a:t>
            </a:r>
            <a:r>
              <a:rPr lang="en-US" sz="2800" b="0">
                <a:ea typeface="宋体" panose="02010600030101010101" pitchFamily="2" charset="-122"/>
              </a:rPr>
              <a:t>引凄异（shǔ）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C.藻、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荇</a:t>
            </a:r>
            <a:r>
              <a:rPr lang="en-US" sz="2800" b="0">
                <a:ea typeface="宋体" panose="02010600030101010101" pitchFamily="2" charset="-122"/>
              </a:rPr>
              <a:t>交横（xìng）	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泠</a:t>
            </a:r>
            <a:r>
              <a:rPr lang="en-US" sz="2800" b="0">
                <a:ea typeface="宋体" panose="02010600030101010101" pitchFamily="2" charset="-122"/>
              </a:rPr>
              <a:t>泠作响（lěng）互相轩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邈</a:t>
            </a:r>
            <a:r>
              <a:rPr lang="en-US" sz="2800" b="0">
                <a:ea typeface="宋体" panose="02010600030101010101" pitchFamily="2" charset="-122"/>
              </a:rPr>
              <a:t>（mào）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D.千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转</a:t>
            </a:r>
            <a:r>
              <a:rPr lang="en-US" sz="2800" b="0">
                <a:ea typeface="宋体" panose="02010600030101010101" pitchFamily="2" charset="-122"/>
              </a:rPr>
              <a:t>不穷（zhuǎn）	鸢飞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戾</a:t>
            </a:r>
            <a:r>
              <a:rPr lang="en-US" sz="2800" b="0">
                <a:ea typeface="宋体" panose="02010600030101010101" pitchFamily="2" charset="-122"/>
              </a:rPr>
              <a:t>天（lì）横</a:t>
            </a:r>
            <a:r>
              <a:rPr lang="en-US" sz="2800" b="1">
                <a:solidFill>
                  <a:srgbClr val="FF0000"/>
                </a:solidFill>
                <a:ea typeface="宋体" panose="02010600030101010101" pitchFamily="2" charset="-122"/>
              </a:rPr>
              <a:t>柯</a:t>
            </a:r>
            <a:r>
              <a:rPr lang="en-US" sz="2800" b="0">
                <a:ea typeface="宋体" panose="02010600030101010101" pitchFamily="2" charset="-122"/>
              </a:rPr>
              <a:t>上蔽（gē）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523240" y="4970780"/>
            <a:ext cx="80968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2.A（B.“属”应读“zhǔ”；C.“邈”应读“miǎo”，“冷”应读“líng”；D.“转”应读“zhuàn”，“柯”应读“kē”）</a:t>
            </a:r>
            <a:r>
              <a:rPr lang="en-US" altLang="zh-CN"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zh-CN" altLang="en-US"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6498590" y="445770"/>
            <a:ext cx="5803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A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/>
        </p:nvSpPr>
        <p:spPr>
          <a:xfrm>
            <a:off x="636270" y="885190"/>
            <a:ext cx="787209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【参考译文】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marL="457200" lvl="1" indent="45720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然而杭州人游览西湖，却仅在上午十一时到下午五时之间。其实湖光翠绿之美，山岚颜色之妙，都在朝日初升、夕阳未下时才最浓艳。月景之美，更是难以形容。那花的姿态，柳的柔情，山的颜色，水的意味，更是别有情趣韵味。这种乐趣，只能留给山中的和尚与识趣的游客享用，哪能和俗人说呢！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2"/>
            </p:custDataLst>
          </p:nvPr>
        </p:nvSpPr>
        <p:spPr>
          <a:xfrm>
            <a:off x="636270" y="885190"/>
            <a:ext cx="787209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【参考译文】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  <a:p>
            <a:pPr marL="457200" lvl="1" indent="457200"/>
            <a:r>
              <a:rPr sz="32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然而杭州人游览西湖，却仅在上午十一时到下午五时之间。其实湖光翠绿之美，山岚颜色之妙，都在朝日初升、夕阳未下时才最浓艳。月景之美，更是难以形容。那花的姿态，柳的柔情，山的颜色，水的意味，更是别有情趣韵味。这种乐趣，只能留给山中的和尚与识趣的游客享用，哪能和俗人说呢！</a:t>
            </a:r>
            <a:endParaRPr sz="32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3538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3.下列句子中加点词语意思相同的一项是（    ）（2分）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A.属引凄异 			下车引之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B.哀转久绝				天下独绝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C.但少闲人如吾两人者耳	但闻燕山胡骑鸣啾啾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D.未复有能与其奇者		与蒙论议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424815" y="4429125"/>
            <a:ext cx="80968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3.C（A.延长/拉；B.断绝/独特的；C.只是；D.欣赏、领悟/和）</a:t>
            </a:r>
            <a:r>
              <a:rPr lang="en-US" altLang="zh-CN"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zh-CN" altLang="en-US"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134225" y="445770"/>
            <a:ext cx="5803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C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4.下列句子中加点词语的古今义相同的一项是（    ）（2分）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A.虽乘奔御风		B.晓雾将歇		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C.四时俱备			D.经纶世务者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424815" y="3638550"/>
            <a:ext cx="809688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4.C（A.古义：飞奔的马/今义：奔跑；B.古义：消散/今义：歇息；D.古义：筹划、治理/今义：整理蚕丝，比喻规划、管理国家大事）</a:t>
            </a:r>
            <a:r>
              <a:rPr lang="en-US" altLang="zh-CN"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zh-CN" altLang="en-US"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941310" y="445770"/>
            <a:ext cx="5803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C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5.下列句子朗读节奏划分不正确的一项是（    ）（2分）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A.绝巇/多生/怪柏		B.实是/欲界之仙都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C.念无/与为乐者		D.自富阳/至桐庐/一百许里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424815" y="3638550"/>
            <a:ext cx="80968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5.C（念/无与为乐者）</a:t>
            </a:r>
            <a:endParaRPr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7158990" y="497205"/>
            <a:ext cx="5803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C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6.下面文段中的A、B两句都有语病，请分别提出你的修改意见。（4分）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文化是一种精神，不是一种商业资源。【A】保护非物质文化遗产，就必须把文化做深，只要做深才能留得住。【B】现在，已经有很多具有地方特色的习俗消失了，民间文化的发展、保护和传承，最重要的就是传承人。非遗若没有人传承就会消亡，古老的民间艺术就像一把火炬，融汇着我们的城市性格，我们要做的就是让火燃得更旺，传给下一代，而不是让它在我们手中灭掉。</a:t>
            </a:r>
            <a:endParaRPr lang="en-US" sz="24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【A】修改意见：                                                                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      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                                                                         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【B】修改意见：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3" name="文本框 2" title=""/>
          <p:cNvSpPr txBox="1"/>
          <p:nvPr/>
        </p:nvSpPr>
        <p:spPr>
          <a:xfrm>
            <a:off x="1459865" y="5655945"/>
            <a:ext cx="630999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sz="2800" b="0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把“发展”和“传承”互换位置。</a:t>
            </a:r>
            <a:endParaRPr sz="2800" b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1667510" y="4404995"/>
            <a:ext cx="65093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把“只要”换成“只有”。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2598400" y="12661900"/>
            <a:ext cx="0" cy="0"/>
          </a:xfrm>
          <a:prstGeom prst="rect">
            <a:avLst/>
          </a:prstGeom>
          <a:ln>
            <a:noFill/>
          </a:ln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0">
                <a:ea typeface="宋体" panose="02010600030101010101" pitchFamily="2" charset="-122"/>
              </a:rPr>
              <a:t>7.在下面横线上续写一句话，使之与前面句子构成排比句。（2分）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   用善意传递温暖，能使这个世界减少一丝寒冷；用真诚传递宽容，能使这个世界减少一份误</a:t>
            </a:r>
            <a:endParaRPr lang="en-US" sz="2800" b="0">
              <a:ea typeface="宋体" panose="02010600030101010101" pitchFamily="2" charset="-122"/>
            </a:endParaRPr>
          </a:p>
          <a:p>
            <a:pPr indent="0"/>
            <a:endParaRPr lang="en-US" sz="2800" b="0">
              <a:ea typeface="宋体" panose="02010600030101010101" pitchFamily="2" charset="-122"/>
            </a:endParaRPr>
          </a:p>
          <a:p>
            <a:pPr indent="0"/>
            <a:r>
              <a:rPr lang="en-US" sz="2800" b="0">
                <a:ea typeface="宋体" panose="02010600030101010101" pitchFamily="2" charset="-122"/>
              </a:rPr>
              <a:t>解；</a:t>
            </a:r>
            <a:r>
              <a:rPr lang="en-US" sz="2800" b="0" u="sng">
                <a:ea typeface="宋体" panose="02010600030101010101" pitchFamily="2" charset="-122"/>
              </a:rPr>
              <a:t>                              </a:t>
            </a:r>
            <a:r>
              <a:rPr lang="en-US" sz="2800" b="0">
                <a:ea typeface="宋体" panose="02010600030101010101" pitchFamily="2" charset="-122"/>
              </a:rPr>
              <a:t> ，</a:t>
            </a:r>
            <a:r>
              <a:rPr lang="en-US" sz="2800" b="0" u="sng">
                <a:ea typeface="宋体" panose="02010600030101010101" pitchFamily="2" charset="-122"/>
              </a:rPr>
              <a:t>                         </a:t>
            </a:r>
            <a:r>
              <a:rPr lang="en-US" sz="2800" b="0">
                <a:ea typeface="宋体" panose="02010600030101010101" pitchFamily="2" charset="-122"/>
              </a:rPr>
              <a:t> 。</a:t>
            </a:r>
            <a:endParaRPr lang="en-US" sz="2800" b="0">
              <a:ea typeface="宋体" panose="02010600030101010101" pitchFamily="2" charset="-122"/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2"/>
            </p:custDataLst>
          </p:nvPr>
        </p:nvSpPr>
        <p:spPr>
          <a:xfrm>
            <a:off x="1091565" y="2299335"/>
            <a:ext cx="76695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用执着传递光明   能使这个世界减少一些黑暗</a:t>
            </a:r>
            <a:endParaRPr lang="en-US" sz="2800" b="1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0" name="文本框 99" title=""/>
          <p:cNvSpPr txBox="1"/>
          <p:nvPr/>
        </p:nvSpPr>
        <p:spPr>
          <a:xfrm>
            <a:off x="424815" y="445770"/>
            <a:ext cx="858583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400" b="0">
                <a:ea typeface="宋体" panose="02010600030101010101" pitchFamily="2" charset="-122"/>
              </a:rPr>
              <a:t>8.班级举行“告别不文明旅游习惯”主题活动，下面是同学们收集的一些材料，请你根据材料完成下列题目。（6分）</a:t>
            </a:r>
            <a:endParaRPr lang="en-US" sz="2400" b="0">
              <a:ea typeface="宋体" panose="02010600030101010101" pitchFamily="2" charset="-122"/>
            </a:endParaRPr>
          </a:p>
          <a:p>
            <a:pPr indent="457200"/>
            <a:r>
              <a:rPr lang="en-US" sz="2400" b="0">
                <a:latin typeface="黑体" panose="02010609060101010101" charset="-122"/>
                <a:ea typeface="黑体" panose="02010609060101010101" charset="-122"/>
              </a:rPr>
              <a:t>材料一</a:t>
            </a:r>
            <a:r>
              <a:rPr lang="en-US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年初春，武汉东湖牡丹节开园不久，有4朵珍贵的绿牡丹竟被游客偷偷摘走。随后，园方赶制了提示牌放在绿牡丹前，并安排工作人员守护。据悉，武汉东湖牡丹园只有6株绿牡丹“春柳”，花色为绿色，十分罕见。绿牡丹花被摘走的现象，往年就发生过。</a:t>
            </a:r>
            <a:endParaRPr lang="en-US" sz="24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 algn="l">
              <a:buClrTx/>
              <a:buSzTx/>
              <a:buFontTx/>
            </a:pPr>
            <a:r>
              <a:rPr lang="en-US" sz="2400" b="0">
                <a:latin typeface="黑体" panose="02010609060101010101" charset="-122"/>
                <a:ea typeface="黑体" panose="02010609060101010101" charset="-122"/>
              </a:rPr>
              <a:t>材料二</a:t>
            </a:r>
            <a:r>
              <a:rPr lang="en-US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四川眉山著名的三苏祠景区内，许多竹子上被密密麻麻刻上了图案和“××到此一游”等文字，严重影响了景区的美观。类似这种现象在我国其他景区也很常见。据报道，在国外的一些公共场所，外国人特意用汉语提醒来此的中国人“请保持安静”“请便后冲水”“垃圾桶在此”。</a:t>
            </a:r>
            <a:endParaRPr lang="en-US" sz="2400" b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57200"/>
            <a:r>
              <a:rPr lang="en-US" sz="2400" b="0">
                <a:latin typeface="黑体" panose="02010609060101010101" charset="-122"/>
                <a:ea typeface="黑体" panose="02010609060101010101" charset="-122"/>
              </a:rPr>
              <a:t>材料三</a:t>
            </a:r>
            <a:r>
              <a:rPr lang="en-US" sz="2400" b="0">
                <a:ea typeface="宋体" panose="02010600030101010101" pitchFamily="2" charset="-122"/>
              </a:rPr>
              <a:t>：如下图。</a:t>
            </a:r>
            <a:endParaRPr lang="en-US" sz="2400" b="0">
              <a:ea typeface="宋体" panose="02010600030101010101" pitchFamily="2" charset="-122"/>
            </a:endParaRPr>
          </a:p>
          <a:p>
            <a:pPr indent="0"/>
            <a:endParaRPr lang="en-US" sz="2400" b="0">
              <a:ea typeface="宋体" panose="02010600030101010101" pitchFamily="2" charset="-122"/>
            </a:endParaRPr>
          </a:p>
        </p:txBody>
      </p:sp>
      <p:pic>
        <p:nvPicPr>
          <p:cNvPr id="4" name="图片 2" title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855" y="3514725"/>
            <a:ext cx="4036060" cy="311277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108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  <p:tag name="COMMONDATA" val="eyJoZGlkIjoiZWEwYzVhZDgwZDQ2ZjE3YWU4ODllNTlhNmRhYjRiM2UifQ==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151</Paragraphs>
  <Slides>31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baseType="lpstr" size="41">
      <vt:lpstr>Arial</vt:lpstr>
      <vt:lpstr>微软雅黑</vt:lpstr>
      <vt:lpstr>Wingdings</vt:lpstr>
      <vt:lpstr>宋体</vt:lpstr>
      <vt:lpstr>黑体</vt:lpstr>
      <vt:lpstr>Calibri</vt:lpstr>
      <vt:lpstr>Times New Roman</vt:lpstr>
      <vt:lpstr>楷体</vt:lpstr>
      <vt:lpstr>华文宋体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2023-08-09T08:30:52.626</cp:lastPrinted>
  <dcterms:created xsi:type="dcterms:W3CDTF">2023-08-09T08:30:52Z</dcterms:created>
  <dcterms:modified xsi:type="dcterms:W3CDTF">2023-08-09T00:30:52Z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