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3.3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sldIdLst>
    <p:sldId id="257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90" r:id="rId10"/>
    <p:sldId id="269" r:id="rId11"/>
    <p:sldId id="270" r:id="rId12"/>
    <p:sldId id="271" r:id="rId13"/>
    <p:sldId id="268" r:id="rId14"/>
    <p:sldId id="292" r:id="rId15"/>
    <p:sldId id="291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72" r:id="rId26"/>
    <p:sldId id="284" r:id="rId27"/>
    <p:sldId id="283" r:id="rId28"/>
    <p:sldId id="293" r:id="rId29"/>
    <p:sldId id="286" r:id="rId30"/>
    <p:sldId id="287" r:id="rId31"/>
    <p:sldId id="294" r:id="rId32"/>
    <p:sldId id="295" r:id="rId33"/>
    <p:sldId id="288" r:id="rId34"/>
  </p:sldIdLst>
  <p:sldSz cx="9144000" cy="6858000" type="screen4x3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0" userDrawn="1">
          <p15:clr>
            <a:srgbClr val="A4A3A4"/>
          </p15:clr>
        </p15:guide>
        <p15:guide id="2" pos="29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210"/>
        <p:guide pos="297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slide" Target="slides/slide32.xml" /><Relationship Id="rId34" Type="http://schemas.openxmlformats.org/officeDocument/2006/relationships/slide" Target="slides/slide33.xml" /><Relationship Id="rId35" Type="http://schemas.openxmlformats.org/officeDocument/2006/relationships/tags" Target="tags/tag114.xml" /><Relationship Id="rId36" Type="http://schemas.openxmlformats.org/officeDocument/2006/relationships/presProps" Target="presProps.xml" /><Relationship Id="rId37" Type="http://schemas.openxmlformats.org/officeDocument/2006/relationships/viewProps" Target="viewProps.xml" /><Relationship Id="rId38" Type="http://schemas.openxmlformats.org/officeDocument/2006/relationships/theme" Target="theme/theme1.xml" /><Relationship Id="rId39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.xml" /><Relationship Id="rId2" Type="http://schemas.openxmlformats.org/officeDocument/2006/relationships/tags" Target="../tags/tag2.xml" /><Relationship Id="rId3" Type="http://schemas.openxmlformats.org/officeDocument/2006/relationships/tags" Target="../tags/tag3.xml" /><Relationship Id="rId4" Type="http://schemas.openxmlformats.org/officeDocument/2006/relationships/tags" Target="../tags/tag4.xml" /><Relationship Id="rId5" Type="http://schemas.openxmlformats.org/officeDocument/2006/relationships/tags" Target="../tags/tag5.xml" /><Relationship Id="rId6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8.xml" /><Relationship Id="rId2" Type="http://schemas.openxmlformats.org/officeDocument/2006/relationships/tags" Target="../tags/tag49.xml" /><Relationship Id="rId3" Type="http://schemas.openxmlformats.org/officeDocument/2006/relationships/tags" Target="../tags/tag50.xml" /><Relationship Id="rId4" Type="http://schemas.openxmlformats.org/officeDocument/2006/relationships/tags" Target="../tags/tag51.xml" /><Relationship Id="rId5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2.xml" /><Relationship Id="rId2" Type="http://schemas.openxmlformats.org/officeDocument/2006/relationships/tags" Target="../tags/tag53.xml" /><Relationship Id="rId3" Type="http://schemas.openxmlformats.org/officeDocument/2006/relationships/tags" Target="../tags/tag54.xml" /><Relationship Id="rId4" Type="http://schemas.openxmlformats.org/officeDocument/2006/relationships/tags" Target="../tags/tag55.xml" /><Relationship Id="rId5" Type="http://schemas.openxmlformats.org/officeDocument/2006/relationships/tags" Target="../tags/tag56.xml" /><Relationship Id="rId6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6.xml" /><Relationship Id="rId2" Type="http://schemas.openxmlformats.org/officeDocument/2006/relationships/tags" Target="../tags/tag7.xml" /><Relationship Id="rId3" Type="http://schemas.openxmlformats.org/officeDocument/2006/relationships/tags" Target="../tags/tag8.xml" /><Relationship Id="rId4" Type="http://schemas.openxmlformats.org/officeDocument/2006/relationships/tags" Target="../tags/tag9.xml" /><Relationship Id="rId5" Type="http://schemas.openxmlformats.org/officeDocument/2006/relationships/tags" Target="../tags/tag10.xml" /><Relationship Id="rId6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1.xml" /><Relationship Id="rId2" Type="http://schemas.openxmlformats.org/officeDocument/2006/relationships/tags" Target="../tags/tag12.xml" /><Relationship Id="rId3" Type="http://schemas.openxmlformats.org/officeDocument/2006/relationships/tags" Target="../tags/tag13.xml" /><Relationship Id="rId4" Type="http://schemas.openxmlformats.org/officeDocument/2006/relationships/tags" Target="../tags/tag14.xml" /><Relationship Id="rId5" Type="http://schemas.openxmlformats.org/officeDocument/2006/relationships/tags" Target="../tags/tag15.xml" /><Relationship Id="rId6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6.xml" /><Relationship Id="rId2" Type="http://schemas.openxmlformats.org/officeDocument/2006/relationships/tags" Target="../tags/tag17.xml" /><Relationship Id="rId3" Type="http://schemas.openxmlformats.org/officeDocument/2006/relationships/tags" Target="../tags/tag18.xml" /><Relationship Id="rId4" Type="http://schemas.openxmlformats.org/officeDocument/2006/relationships/tags" Target="../tags/tag19.xml" /><Relationship Id="rId5" Type="http://schemas.openxmlformats.org/officeDocument/2006/relationships/tags" Target="../tags/tag20.xml" /><Relationship Id="rId6" Type="http://schemas.openxmlformats.org/officeDocument/2006/relationships/tags" Target="../tags/tag21.xml" /><Relationship Id="rId7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2.xml" /><Relationship Id="rId2" Type="http://schemas.openxmlformats.org/officeDocument/2006/relationships/tags" Target="../tags/tag23.xml" /><Relationship Id="rId3" Type="http://schemas.openxmlformats.org/officeDocument/2006/relationships/tags" Target="../tags/tag24.xml" /><Relationship Id="rId4" Type="http://schemas.openxmlformats.org/officeDocument/2006/relationships/tags" Target="../tags/tag25.xml" /><Relationship Id="rId5" Type="http://schemas.openxmlformats.org/officeDocument/2006/relationships/tags" Target="../tags/tag26.xml" /><Relationship Id="rId6" Type="http://schemas.openxmlformats.org/officeDocument/2006/relationships/tags" Target="../tags/tag27.xml" /><Relationship Id="rId7" Type="http://schemas.openxmlformats.org/officeDocument/2006/relationships/tags" Target="../tags/tag28.xml" /><Relationship Id="rId8" Type="http://schemas.openxmlformats.org/officeDocument/2006/relationships/tags" Target="../tags/tag29.xml" /><Relationship Id="rId9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0.xml" /><Relationship Id="rId2" Type="http://schemas.openxmlformats.org/officeDocument/2006/relationships/tags" Target="../tags/tag31.xml" /><Relationship Id="rId3" Type="http://schemas.openxmlformats.org/officeDocument/2006/relationships/tags" Target="../tags/tag32.xml" /><Relationship Id="rId4" Type="http://schemas.openxmlformats.org/officeDocument/2006/relationships/tags" Target="../tags/tag33.xml" /><Relationship Id="rId5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4.xml" /><Relationship Id="rId2" Type="http://schemas.openxmlformats.org/officeDocument/2006/relationships/tags" Target="../tags/tag35.xml" /><Relationship Id="rId3" Type="http://schemas.openxmlformats.org/officeDocument/2006/relationships/tags" Target="../tags/tag36.xml" /><Relationship Id="rId4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7.xml" /><Relationship Id="rId2" Type="http://schemas.openxmlformats.org/officeDocument/2006/relationships/tags" Target="../tags/tag38.xml" /><Relationship Id="rId3" Type="http://schemas.openxmlformats.org/officeDocument/2006/relationships/tags" Target="../tags/tag39.xml" /><Relationship Id="rId4" Type="http://schemas.openxmlformats.org/officeDocument/2006/relationships/tags" Target="../tags/tag40.xml" /><Relationship Id="rId5" Type="http://schemas.openxmlformats.org/officeDocument/2006/relationships/tags" Target="../tags/tag41.xml" /><Relationship Id="rId6" Type="http://schemas.openxmlformats.org/officeDocument/2006/relationships/tags" Target="../tags/tag42.xml" /><Relationship Id="rId7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3.xml" /><Relationship Id="rId2" Type="http://schemas.openxmlformats.org/officeDocument/2006/relationships/tags" Target="../tags/tag44.xml" /><Relationship Id="rId3" Type="http://schemas.openxmlformats.org/officeDocument/2006/relationships/tags" Target="../tags/tag45.xml" /><Relationship Id="rId4" Type="http://schemas.openxmlformats.org/officeDocument/2006/relationships/tags" Target="../tags/tag46.xml" /><Relationship Id="rId5" Type="http://schemas.openxmlformats.org/officeDocument/2006/relationships/tags" Target="../tags/tag47.xml" /><Relationship Id="rId6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899100" y="3560400"/>
            <a:ext cx="73494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899100" y="2484000"/>
            <a:ext cx="73494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899100" y="3560400"/>
            <a:ext cx="73494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6300" y="1490400"/>
            <a:ext cx="82269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493100" y="4615200"/>
            <a:ext cx="58266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56300" y="1501200"/>
            <a:ext cx="38826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808700" y="1501200"/>
            <a:ext cx="38826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56300" y="1854000"/>
            <a:ext cx="40068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3" y="1421729"/>
            <a:ext cx="40068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3" y="1854000"/>
            <a:ext cx="40068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456248" y="1555115"/>
            <a:ext cx="3924776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762800" y="1555200"/>
            <a:ext cx="39204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85800" y="914400"/>
            <a:ext cx="68769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ags" Target="../tags/tag57.xml" /><Relationship Id="rId13" Type="http://schemas.openxmlformats.org/officeDocument/2006/relationships/tags" Target="../tags/tag58.xml" /><Relationship Id="rId14" Type="http://schemas.openxmlformats.org/officeDocument/2006/relationships/tags" Target="../tags/tag59.xml" /><Relationship Id="rId15" Type="http://schemas.openxmlformats.org/officeDocument/2006/relationships/tags" Target="../tags/tag60.xml" /><Relationship Id="rId16" Type="http://schemas.openxmlformats.org/officeDocument/2006/relationships/tags" Target="../tags/tag61.xml" /><Relationship Id="rId17" Type="http://schemas.openxmlformats.org/officeDocument/2006/relationships/image" Target="file:///D:\qq&#25991;&#20214;\712321467\Image\C2C\Image2\%7b75232B38-A165-1FB7-499C-2E1C792CACB5%7d.png" TargetMode="External" /><Relationship Id="rId18" Type="http://schemas.openxmlformats.org/officeDocument/2006/relationships/image" Target="../media/image1.png" /><Relationship Id="rId19" Type="http://schemas.openxmlformats.org/officeDocument/2006/relationships/tags" Target="../tags/tag62.xml" /><Relationship Id="rId2" Type="http://schemas.openxmlformats.org/officeDocument/2006/relationships/slideLayout" Target="../slideLayouts/slideLayout2.xml" /><Relationship Id="rId20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608400"/>
            <a:ext cx="82269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490400"/>
            <a:ext cx="82269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6314400"/>
            <a:ext cx="2025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6314400"/>
            <a:ext cx="297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6314400"/>
            <a:ext cx="2025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0</a:t>
            </a:fld>
            <a:endParaRPr lang="zh-CN" altLang="en-US"/>
          </a:p>
        </p:txBody>
      </p:sp>
      <p:pic>
        <p:nvPicPr>
          <p:cNvPr id="7" name="图片 1073743875" descr="学科网 zxxk.com" title=""/>
          <p:cNvPicPr>
            <a:picLocks noChangeAspect="1"/>
          </p:cNvPicPr>
          <p:nvPr/>
        </p:nvPicPr>
        <p:blipFill>
          <a:blip r:embed="rId18" r:link="rId1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63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79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80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81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82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83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84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85.xml" /><Relationship Id="rId3" Type="http://schemas.openxmlformats.org/officeDocument/2006/relationships/tags" Target="../tags/tag86.xml" /><Relationship Id="rId4" Type="http://schemas.openxmlformats.org/officeDocument/2006/relationships/tags" Target="../tags/tag87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88.xml" /><Relationship Id="rId3" Type="http://schemas.openxmlformats.org/officeDocument/2006/relationships/tags" Target="../tags/tag89.xml" /><Relationship Id="rId4" Type="http://schemas.openxmlformats.org/officeDocument/2006/relationships/tags" Target="../tags/tag90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91.xml" /><Relationship Id="rId3" Type="http://schemas.openxmlformats.org/officeDocument/2006/relationships/tags" Target="../tags/tag92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93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64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94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95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96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97.xml" /><Relationship Id="rId3" Type="http://schemas.openxmlformats.org/officeDocument/2006/relationships/tags" Target="../tags/tag98.xml" /><Relationship Id="rId4" Type="http://schemas.openxmlformats.org/officeDocument/2006/relationships/tags" Target="../tags/tag99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00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01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02.xml" /><Relationship Id="rId3" Type="http://schemas.openxmlformats.org/officeDocument/2006/relationships/tags" Target="../tags/tag103.xml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04.xml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05.xml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06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65.xml" /><Relationship Id="rId3" Type="http://schemas.openxmlformats.org/officeDocument/2006/relationships/tags" Target="../tags/tag66.xml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07.xml" /><Relationship Id="rId3" Type="http://schemas.openxmlformats.org/officeDocument/2006/relationships/tags" Target="../tags/tag108.xml" /><Relationship Id="rId4" Type="http://schemas.openxmlformats.org/officeDocument/2006/relationships/tags" Target="../tags/tag109.xml" /><Relationship Id="rId5" Type="http://schemas.openxmlformats.org/officeDocument/2006/relationships/tags" Target="../tags/tag110.xml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11.xml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12.xml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13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67.xml" /><Relationship Id="rId3" Type="http://schemas.openxmlformats.org/officeDocument/2006/relationships/tags" Target="../tags/tag68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69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70.xml" /><Relationship Id="rId3" Type="http://schemas.openxmlformats.org/officeDocument/2006/relationships/tags" Target="../tags/tag71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72.xml" /><Relationship Id="rId3" Type="http://schemas.openxmlformats.org/officeDocument/2006/relationships/tags" Target="../tags/tag73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74.xml" /><Relationship Id="rId3" Type="http://schemas.openxmlformats.org/officeDocument/2006/relationships/tags" Target="../tags/tag75.xml" /><Relationship Id="rId4" Type="http://schemas.openxmlformats.org/officeDocument/2006/relationships/image" Target="../media/image2.png" /><Relationship Id="rId5" Type="http://schemas.openxmlformats.org/officeDocument/2006/relationships/tags" Target="../tags/tag76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77.xml" /><Relationship Id="rId3" Type="http://schemas.openxmlformats.org/officeDocument/2006/relationships/tags" Target="../tags/tag78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17830" y="793115"/>
            <a:ext cx="8347075" cy="4246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sz="5400" b="0">
                <a:ea typeface="宋体" panose="02010600030101010101" pitchFamily="2" charset="-122"/>
              </a:rPr>
              <a:t>部编版八年级语文上册</a:t>
            </a:r>
            <a:endParaRPr lang="zh-CN" sz="5400" b="0">
              <a:ea typeface="宋体" panose="02010600030101010101" pitchFamily="2" charset="-122"/>
            </a:endParaRPr>
          </a:p>
          <a:p>
            <a:pPr indent="0" algn="ctr"/>
            <a:r>
              <a:rPr lang="en-US" sz="5400" b="0">
                <a:latin typeface="黑体" panose="02010609060101010101" charset="-122"/>
                <a:ea typeface="宋体" panose="02010600030101010101" pitchFamily="2" charset="-122"/>
              </a:rPr>
              <a:t> </a:t>
            </a:r>
            <a:endParaRPr lang="en-US" sz="5400" b="0">
              <a:latin typeface="黑体" panose="02010609060101010101" charset="-122"/>
              <a:ea typeface="宋体" panose="02010600030101010101" pitchFamily="2" charset="-122"/>
            </a:endParaRPr>
          </a:p>
          <a:p>
            <a:pPr indent="0" algn="ctr"/>
            <a:r>
              <a:rPr lang="zh-CN" sz="5400" b="0">
                <a:solidFill>
                  <a:srgbClr val="0000FF"/>
                </a:solidFill>
                <a:ea typeface="宋体" panose="02010600030101010101" pitchFamily="2" charset="-122"/>
              </a:rPr>
              <a:t>第三单元综合检测试卷</a:t>
            </a:r>
            <a:r>
              <a:rPr lang="en-US" sz="5400" b="0">
                <a:latin typeface="黑体" panose="02010609060101010101" charset="-122"/>
                <a:ea typeface="宋体" panose="02010600030101010101" pitchFamily="2" charset="-122"/>
              </a:rPr>
              <a:t> </a:t>
            </a:r>
            <a:endParaRPr lang="en-US" sz="5400" b="0">
              <a:latin typeface="黑体" panose="02010609060101010101" charset="-122"/>
              <a:ea typeface="宋体" panose="02010600030101010101" pitchFamily="2" charset="-122"/>
            </a:endParaRPr>
          </a:p>
          <a:p>
            <a:pPr indent="0" algn="ctr"/>
            <a:endParaRPr lang="zh-CN" sz="5400" b="0">
              <a:ea typeface="宋体" panose="02010600030101010101" pitchFamily="2" charset="-122"/>
            </a:endParaRPr>
          </a:p>
          <a:p>
            <a:pPr indent="0" algn="ctr"/>
            <a:r>
              <a:rPr lang="zh-CN" altLang="en-US" sz="5400" b="0">
                <a:ea typeface="宋体" panose="02010600030101010101" pitchFamily="2" charset="-122"/>
              </a:rPr>
              <a:t>答案演示</a:t>
            </a:r>
            <a:endParaRPr lang="zh-CN" altLang="en-US" sz="5400" b="0"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56311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0">
                <a:ea typeface="宋体" panose="02010600030101010101" pitchFamily="2" charset="-122"/>
              </a:rPr>
              <a:t>二、阅读与理解（44分）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（一）阅读下面的文章，回答问题。（11分）</a:t>
            </a:r>
            <a:endParaRPr lang="en-US" sz="2400" b="0">
              <a:ea typeface="宋体" panose="02010600030101010101" pitchFamily="2" charset="-122"/>
            </a:endParaRPr>
          </a:p>
          <a:p>
            <a:pPr indent="0" algn="ctr"/>
            <a:r>
              <a:rPr lang="en-US" sz="2400" b="0">
                <a:latin typeface="黑体" panose="02010609060101010101" charset="-122"/>
                <a:ea typeface="黑体" panose="02010609060101010101" charset="-122"/>
              </a:rPr>
              <a:t>大地的滋味</a:t>
            </a:r>
            <a:endParaRPr lang="en-US" sz="2400" b="0">
              <a:latin typeface="黑体" panose="02010609060101010101" charset="-122"/>
              <a:ea typeface="黑体" panose="02010609060101010101" charset="-122"/>
            </a:endParaRPr>
          </a:p>
          <a:p>
            <a:pPr indent="0" algn="ctr"/>
            <a:r>
              <a:rPr lang="en-US" sz="2400" b="0">
                <a:ea typeface="宋体" panose="02010600030101010101" pitchFamily="2" charset="-122"/>
              </a:rPr>
              <a:t>■刘江滨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①《道德经》中云：“五色令人目盲，五音令人耳聋，五味令人口爽。”这话多少有点令人沮丧。如果我们换一个角度看，大地之上，有青黄赤白黑五色入目，有宫商角徵羽五音贯耳，还有酸甜苦辣咸五味咂舌，色、声，味都在大自然之间蓬勃地存在着，呈现着，这是多么神奇瑰丽的景象！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②这一切，都拜大地所赐。酸甜苦辣咸。大地上的自然物都浸润其中，各有各的滋味。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③五味中，甜绝对是当仁不让的一号主角，最受人们喜爱追捧。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④或许我们生下来品啜的第一口乳汁是甜的，那是生命的芬芳，从此烙下深刻的味蕾记忆。大地和上苍也从不吝啬甜品的供应，如草盈野，如花满地。</a:t>
            </a:r>
            <a:endParaRPr lang="en-US" sz="2400" b="0"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4831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0">
                <a:latin typeface="楷体" panose="02010609060101010101" charset="-122"/>
                <a:ea typeface="楷体" panose="02010609060101010101" charset="-122"/>
              </a:rPr>
              <a:t>⑤每一个童年都有一个“甜蜜史”，跟糖、草秫，瓜果有关。糖需要花钱购买，而草林，瓜果可在田野中寻找获取。有一种野草叫茅根，长在坡坡坎坎，它的根茎呈白色，一节一节的，挺长，从地下拔出来擦去泥土搁嘴里嚼一嚼，汁液不盛，甜味也淡淡的，聊胜于无，嚼着玩儿。瓜地、果园都有人看管，最诱人也最易吃到嘴的是“甜棒”，即玉米秸和高粱秆。浓密的庄稼稞形成天然的屏障，趁割草的时候，钻进去谁也瞧不见。此时挑着粗壮的秸秆用镰刀砍断，用牙擗去一条一条篾皮，一口一口咔嚓咔嚓大嚼起来，满口甜汁，美不可言。一会儿工夫，眼前一地废渣残末。</a:t>
            </a:r>
            <a:endParaRPr lang="en-US" sz="2800" b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364490" y="110490"/>
            <a:ext cx="8585835" cy="65544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0">
                <a:latin typeface="楷体" panose="02010609060101010101" charset="-122"/>
                <a:ea typeface="楷体" panose="02010609060101010101" charset="-122"/>
              </a:rPr>
              <a:t> ⑥大地上的植物结出的瓜果庶几都是甜的，甜瓜、西瓜，苹果，桃子、梨子、香蕉、葡萄……只不过甜味浓淡不一、纯度不同。人们醉心于甜味给舌头和口腔带来的美妙感受，并将这种滋味延伸到人生的方方面面。譬如，相貌要甜美，声音要甜润，爱情要甜蜜，睡觉做梦都要香甜，日子更是要比蜜甜。总之，甜就是幸福，欢快的滋味。</a:t>
            </a:r>
            <a:endParaRPr lang="en-US" sz="2800" b="0">
              <a:latin typeface="楷体" panose="02010609060101010101" charset="-122"/>
              <a:ea typeface="楷体" panose="02010609060101010101" charset="-122"/>
            </a:endParaRPr>
          </a:p>
          <a:p>
            <a:pPr indent="0"/>
            <a:r>
              <a:rPr lang="en-US" sz="2800" b="0">
                <a:latin typeface="楷体" panose="02010609060101010101" charset="-122"/>
                <a:ea typeface="楷体" panose="02010609060101010101" charset="-122"/>
              </a:rPr>
              <a:t>⑦大地上长着甜，也长着苦。</a:t>
            </a:r>
            <a:endParaRPr lang="en-US" sz="2800" b="0">
              <a:latin typeface="楷体" panose="02010609060101010101" charset="-122"/>
              <a:ea typeface="楷体" panose="02010609060101010101" charset="-122"/>
            </a:endParaRPr>
          </a:p>
          <a:p>
            <a:pPr indent="0"/>
            <a:r>
              <a:rPr lang="en-US" sz="2800" b="0">
                <a:latin typeface="楷体" panose="02010609060101010101" charset="-122"/>
                <a:ea typeface="楷体" panose="02010609060101010101" charset="-122"/>
              </a:rPr>
              <a:t>⑧我的第一口苦水来自我村的一眼老井。有一天我在街上疯跑着玩儿，满头大汗，极渴，在一拐角处看到一个我叫婶子的妇人从井里提出一臂水，我趴到臂边便喝，妇人欲制止，已来不及了，我喝到嘴里一口水，随即噗地一下吐了出来，真苦啊，且涩，吐出来之后舌头还打皱。我龇牙咧嘴x拧着眉头。妇人哈哈大笑，说，你不知道这井水是苦的？</a:t>
            </a:r>
            <a:endParaRPr lang="en-US" sz="2800" b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364490" y="110490"/>
            <a:ext cx="8585835" cy="56311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0">
                <a:latin typeface="楷体" panose="02010609060101010101" charset="-122"/>
                <a:ea typeface="楷体" panose="02010609060101010101" charset="-122"/>
              </a:rPr>
              <a:t> ⑨树叶草叶大多都是苦的。最苦的草叫黄连，有句歇后语叫“哑巴吃黄连——有苦说不出”这黄连是中药，而几乎所有中草药都苦，应了那句“良药苦口”之说。那年我生病煎了中药汤，捏住鼻子灌了进去，赶紧用糖来甜口，还是压不住，真是苦不堪言。不是所有的苦都不堪，譬如苦瓜，表面看品相不佳，一身疙瘩颇类癞蛤蟆，吃到嘴里苦中却有一股清新的味道，耐人回味。又如咖啡，那种又苦又香的味道特别容易让人沉迷上瘾。《诗经》有云：“谁谓茶苦，其甘如荠。”这种甘苦相依，苦尽甘来的滋味蕴藏着人生的真谛。</a:t>
            </a:r>
            <a:endParaRPr lang="en-US" sz="2400" b="0">
              <a:latin typeface="楷体" panose="02010609060101010101" charset="-122"/>
              <a:ea typeface="楷体" panose="02010609060101010101" charset="-122"/>
            </a:endParaRPr>
          </a:p>
          <a:p>
            <a:pPr indent="0"/>
            <a:r>
              <a:rPr lang="en-US" sz="2400" b="0">
                <a:latin typeface="楷体" panose="02010609060101010101" charset="-122"/>
                <a:ea typeface="楷体" panose="02010609060101010101" charset="-122"/>
              </a:rPr>
              <a:t>⑩有趣的是，甜虽为人喜，人们却对苦的体味更深刻更宽广，好像有一肚子苦水无处倾泻。痛苦，艰苦，吃苦、受苦，辛苦，疾苦……汇成一句悠长的嗟叹：苦——哇！其实，苦与甜是相对的，不吃苦中苦，哪知甜上甜？就像瓜蔓蒂根是苦的，而甜只是结出的果。苦，虽不堪言，却最耐人品咂回味，最为人间值得。</a:t>
            </a:r>
            <a:endParaRPr lang="en-US" sz="2400" b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364490" y="110490"/>
            <a:ext cx="8585835" cy="60007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0">
                <a:latin typeface="楷体" panose="02010609060101010101" charset="-122"/>
                <a:ea typeface="楷体" panose="02010609060101010101" charset="-122"/>
              </a:rPr>
              <a:t>⑬少小家贫，常吃腌制的萝卜、芥菜疙瘩、韭菜花、大蒜等成菜，积习至今难改，馒头，粥加咸菜就是最好的饭食。北方人爱吃咸，口味重。咸味不仅是调味，更是生理生命的必需。</a:t>
            </a:r>
            <a:endParaRPr lang="en-US" sz="2400" b="0">
              <a:latin typeface="楷体" panose="02010609060101010101" charset="-122"/>
              <a:ea typeface="楷体" panose="02010609060101010101" charset="-122"/>
            </a:endParaRPr>
          </a:p>
          <a:p>
            <a:pPr indent="0"/>
            <a:r>
              <a:rPr lang="en-US" sz="2400" b="0">
                <a:latin typeface="楷体" panose="02010609060101010101" charset="-122"/>
                <a:ea typeface="楷体" panose="02010609060101010101" charset="-122"/>
              </a:rPr>
              <a:t>⑭盐同样来自大地。旧时农村有大片大片的盐碱地，土壤贫瘠，寸草不生。土地表层有一层松软的盐土，农人将之用铲子刮了，放到一个专门砌成的盐池用清水反复浸泡导引，流出的盐水经太阳晒或用大锅煮，白色的晶体盐就产生了。这个过程被称为“淋小盐”。而今这些早已尘封于泛黄的记忆中了。但是，盐依然是大地慷慨的馈赠。</a:t>
            </a:r>
            <a:endParaRPr lang="en-US" sz="2400" b="0">
              <a:latin typeface="楷体" panose="02010609060101010101" charset="-122"/>
              <a:ea typeface="楷体" panose="02010609060101010101" charset="-122"/>
            </a:endParaRPr>
          </a:p>
          <a:p>
            <a:pPr indent="0"/>
            <a:r>
              <a:rPr lang="en-US" sz="2400" b="0">
                <a:latin typeface="楷体" panose="02010609060101010101" charset="-122"/>
                <a:ea typeface="楷体" panose="02010609060101010101" charset="-122"/>
              </a:rPr>
              <a:t>⑮五味是大地的滋味，也是人生的滋味，“五味杂陈”“百感交集”之谓好像略有消极颓唐之意，其实在我看来是盈满，是丰厚，是自足，是上苍的赐子。人活一世，少了哪般滋味岂不是都觉得乏味，都感寡淡？只是，甜了别沉溺，苦了别沉沦，酸了别倒牙，辣了别放任，咸了别过度，要以它味来填充，来调和，来平衡。苏东坡尝云“人间有味是清欢”，善于知味于口深味于心，才会不负大地，不负人生。</a:t>
            </a:r>
            <a:endParaRPr lang="en-US" sz="2400" b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364490" y="110490"/>
            <a:ext cx="8585835" cy="60007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0">
                <a:latin typeface="楷体" panose="02010609060101010101" charset="-122"/>
                <a:ea typeface="楷体" panose="02010609060101010101" charset="-122"/>
              </a:rPr>
              <a:t>⑪</a:t>
            </a:r>
            <a:r>
              <a:rPr lang="en-US" sz="2400" b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对酸的最早体验是吃青杏。当小小青查挂满枝头的时候，小孩子就忍不住下手了，咬到嘴里，吃吃哈哈那叫个酸，口水立马充溢口腔，一旁看的人都能流出哈喇</a:t>
            </a:r>
            <a:r>
              <a:rPr lang="en-US" sz="2400" b="0">
                <a:latin typeface="楷体" panose="02010609060101010101" charset="-122"/>
                <a:ea typeface="楷体" panose="02010609060101010101" charset="-122"/>
              </a:rPr>
              <a:t>子。更要命的是，酸倒了牙，整个腮帮子木木的，那牙不能沾任何食物，酸疼，得好久才能恢复。尽管如此，我们对酸味还是乐此不疲。“望梅止渴”的故事人人皆知。许多水果在未成熟时都是青色的，亦青涩，除了青杏，还有青枣，青葡萄、青苹果、李子等，熟了之后由青变红（黄、紫），由酸变甜。这是不是与人生很像？</a:t>
            </a:r>
            <a:endParaRPr lang="en-US" sz="2400" b="0">
              <a:latin typeface="楷体" panose="02010609060101010101" charset="-122"/>
              <a:ea typeface="楷体" panose="02010609060101010101" charset="-122"/>
            </a:endParaRPr>
          </a:p>
          <a:p>
            <a:pPr indent="0"/>
            <a:r>
              <a:rPr lang="en-US" sz="2400" b="0">
                <a:latin typeface="楷体" panose="02010609060101010101" charset="-122"/>
                <a:ea typeface="楷体" panose="02010609060101010101" charset="-122"/>
              </a:rPr>
              <a:t>⑫把辣归到五味中实在是一种误读，辣是一种作用于舌头的痛觉，而非味道。葱、姜、薜、辣椒是常见的辣味蔬菜，其中最辣的是辣椒。《通俗文》云：“辛甚日辣。”</a:t>
            </a:r>
            <a:r>
              <a:rPr lang="en-US" sz="2400" b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辣椒圆锥的形状像二把弯曲的利刃，由青转红，收后堆在场院，红彤彤的仿佛平地燃起大火</a:t>
            </a:r>
            <a:r>
              <a:rPr lang="en-US" sz="2400" b="0">
                <a:latin typeface="楷体" panose="02010609060101010101" charset="-122"/>
                <a:ea typeface="楷体" panose="02010609060101010101" charset="-122"/>
              </a:rPr>
              <a:t>。由辣的词性本意而生发引中与人有关的譬喻，做事老辣、作风泼辣等。《红楼梦》中那个被贾母谑称“凤辣子”的王熙凤，从性情到手腕，从口齿到心肠，都最生动诠释了“辣”的品性。</a:t>
            </a:r>
            <a:endParaRPr lang="en-US" sz="2400" b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0">
                <a:ea typeface="宋体" panose="02010600030101010101" pitchFamily="2" charset="-122"/>
              </a:rPr>
              <a:t>8. 文章以“大地的滋味”为题，有什么好处？（2分）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   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                                                                           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                                                                              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9. 文中说“大地上长着甜，也长着苦”。请概述大地上长着的“苦”。（3分）</a:t>
            </a:r>
            <a:endParaRPr lang="en-US" sz="2400" b="0"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2"/>
            </p:custDataLst>
          </p:nvPr>
        </p:nvSpPr>
        <p:spPr>
          <a:xfrm>
            <a:off x="737235" y="1336675"/>
            <a:ext cx="766953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8. 采用比拟的修辞手法，生动形象地展示了文章描述的主要内容，同时，引起读者阅读的兴趣。也是文章的线索，贯穿全文。</a:t>
            </a:r>
            <a:endParaRPr 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424815" y="4351020"/>
            <a:ext cx="838454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9.老井的水苦、几乎所有的中草药的苦、苦瓜咖啡的苦  </a:t>
            </a:r>
            <a:endParaRPr 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63696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0">
                <a:ea typeface="宋体" panose="02010600030101010101" pitchFamily="2" charset="-122"/>
              </a:rPr>
              <a:t>10. 作者为什么说苦“最为人间值得”？（2分）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  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                                                                            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                                                                              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11. 赏析句子。（2分）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当小小青杏挂满枝头的时候，小孩子就忍不住下手了，咬到嘴里，吃吃哈哈那叫个酸，口水立马充溢口腔，一旁看的人都能流出哈喇子。    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                                                                             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                                                                                 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2"/>
            </p:custDataLst>
          </p:nvPr>
        </p:nvSpPr>
        <p:spPr>
          <a:xfrm>
            <a:off x="737235" y="1155700"/>
            <a:ext cx="766953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10. 苦本身味道清新，虽不堪言，却最耐人品咂回味，让人容易沉迷上瘾。苦与甜是相对的，不吃苦中苦，哪知甜上甜？    </a:t>
            </a:r>
            <a:endParaRPr 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554355" y="4221480"/>
            <a:ext cx="832294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11. ①运用动作和神态描写，表现出孩子们吃小小青杏时的状态，表现出酸味给孩子们的一种特有的味觉感受和喜爱之情。同时，也运用侧面描写，表现酸味的独特魅力。</a:t>
            </a:r>
            <a:endParaRPr 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②运用比喻的修辞手法，生动形象地展示出辣椒的美好形态，表现了辣椒给人的火辣辣的感受，表现出“辣”给人的强烈味道刺激，也表达出人们对“辣”的特殊情感。        </a:t>
            </a:r>
            <a:endParaRPr 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0">
                <a:ea typeface="宋体" panose="02010600030101010101" pitchFamily="2" charset="-122"/>
              </a:rPr>
              <a:t>12. 结合文章内容，说说你对“人间有味是清欢”的理解。（2分）</a:t>
            </a:r>
            <a:endParaRPr lang="en-US" sz="2400" b="0"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>
            <p:custDataLst>
              <p:tags r:id="rId2"/>
            </p:custDataLst>
          </p:nvPr>
        </p:nvSpPr>
        <p:spPr>
          <a:xfrm>
            <a:off x="450850" y="2230120"/>
            <a:ext cx="838454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12. “人间有味是清欢”的意思是人间真正有味道的还是清淡的欢愉。五味是大地的滋味，也是人生的滋味，虽说少了哪般滋味都会觉得乏味，但酸甜苦辣咸五味哪一味过了，都会让人生不顺，只有五味调和、平衡，达到清淡，生活才会顺畅。所以人生只有多经历，多体验，不过度快乐、悲伤、任性，就会获得美好的生活，有滋有味。</a:t>
            </a:r>
            <a:endParaRPr 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41541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0">
                <a:ea typeface="宋体" panose="02010600030101010101" pitchFamily="2" charset="-122"/>
              </a:rPr>
              <a:t>（二）阅读下面的文章，回答问题。（13分）</a:t>
            </a:r>
            <a:endParaRPr lang="en-US" sz="2400" b="0">
              <a:ea typeface="宋体" panose="02010600030101010101" pitchFamily="2" charset="-122"/>
            </a:endParaRPr>
          </a:p>
          <a:p>
            <a:pPr indent="0" algn="ctr"/>
            <a:r>
              <a:rPr lang="en-US" sz="2400" b="0">
                <a:latin typeface="黑体" panose="02010609060101010101" charset="-122"/>
                <a:ea typeface="黑体" panose="02010609060101010101" charset="-122"/>
              </a:rPr>
              <a:t>听春</a:t>
            </a:r>
            <a:endParaRPr lang="en-US" sz="2400" b="0">
              <a:latin typeface="黑体" panose="02010609060101010101" charset="-122"/>
              <a:ea typeface="黑体" panose="02010609060101010101" charset="-122"/>
            </a:endParaRPr>
          </a:p>
          <a:p>
            <a:pPr indent="0" algn="ctr"/>
            <a:r>
              <a:rPr lang="en-US" sz="2400" b="0">
                <a:ea typeface="宋体" panose="02010600030101010101" pitchFamily="2" charset="-122"/>
              </a:rPr>
              <a:t>■林金石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       听，春来了！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       春来的时候，不仅可看、可摸、可闻，还可听！不信，请你静下心来，细细地聆听，听听那春来的声音！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你听，春来了，那缕缕暖风轻轻拂过，发出“沙沙——沙沙——”的声响，那声音是那样细，那样温和。它没有了夏日的狂妄，没有了秋日的凛冽，也没有了冬日的“凶残”，有的只是那轻轻的、低低的、娇羞的一笑，那笑真妩媚，妩媚得让人翘首，让人陶醉，让人迷倒。</a:t>
            </a:r>
            <a:endParaRPr lang="en-US" sz="2400" b="0"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231140"/>
            <a:ext cx="8585835" cy="5262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0">
                <a:ea typeface="宋体" panose="02010600030101010101" pitchFamily="2" charset="-122"/>
              </a:rPr>
              <a:t>1.古诗文名句默写。（8分）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诗中自有壮山河，诗中自有真气节。王维驱车塞外，观“大漠孤烟直，① </a:t>
            </a:r>
            <a:r>
              <a:rPr lang="en-US" sz="2800" b="0" u="sng">
                <a:ea typeface="宋体" panose="02010600030101010101" pitchFamily="2" charset="-122"/>
              </a:rPr>
              <a:t>     </a:t>
            </a:r>
            <a:r>
              <a:rPr lang="en-US" sz="2800" b="0">
                <a:ea typeface="宋体" panose="02010600030101010101" pitchFamily="2" charset="-122"/>
              </a:rPr>
              <a:t> ”的辽远奇景；郦道元注解《水经》，感受“自非亭午夜分，② </a:t>
            </a:r>
            <a:r>
              <a:rPr lang="en-US" sz="2800" b="0" u="sng">
                <a:ea typeface="宋体" panose="02010600030101010101" pitchFamily="2" charset="-122"/>
              </a:rPr>
              <a:t>     </a:t>
            </a:r>
            <a:r>
              <a:rPr lang="en-US" sz="2800" b="0">
                <a:ea typeface="宋体" panose="02010600030101010101" pitchFamily="2" charset="-122"/>
              </a:rPr>
              <a:t> ” 的雄伟气象；陶弘景谈山川之美，“高峰入云，③ </a:t>
            </a:r>
            <a:r>
              <a:rPr lang="en-US" sz="2800" b="0" u="sng">
                <a:ea typeface="宋体" panose="02010600030101010101" pitchFamily="2" charset="-122"/>
              </a:rPr>
              <a:t>       </a:t>
            </a:r>
            <a:r>
              <a:rPr lang="en-US" sz="2800" b="0">
                <a:ea typeface="宋体" panose="02010600030101010101" pitchFamily="2" charset="-122"/>
              </a:rPr>
              <a:t>   ”；曹操在《龟虽寿》中用“④</a:t>
            </a:r>
            <a:r>
              <a:rPr lang="en-US" sz="2800" b="0" u="sng">
                <a:ea typeface="宋体" panose="02010600030101010101" pitchFamily="2" charset="-122"/>
              </a:rPr>
              <a:t>         </a:t>
            </a:r>
            <a:r>
              <a:rPr lang="en-US" sz="2800" b="0">
                <a:ea typeface="宋体" panose="02010600030101010101" pitchFamily="2" charset="-122"/>
              </a:rPr>
              <a:t> ，⑤</a:t>
            </a:r>
            <a:r>
              <a:rPr lang="en-US" sz="2800" b="0" u="sng">
                <a:ea typeface="宋体" panose="02010600030101010101" pitchFamily="2" charset="-122"/>
              </a:rPr>
              <a:t>        </a:t>
            </a:r>
            <a:r>
              <a:rPr lang="en-US" sz="2800" b="0">
                <a:ea typeface="宋体" panose="02010600030101010101" pitchFamily="2" charset="-122"/>
              </a:rPr>
              <a:t>  ”两句表明衰老的骏马，还有奔驰千里的志向；白居易漫步湖畔，于莺燕见春意“⑥ </a:t>
            </a:r>
            <a:r>
              <a:rPr lang="en-US" sz="2800" b="0" u="sng">
                <a:ea typeface="宋体" panose="02010600030101010101" pitchFamily="2" charset="-122"/>
              </a:rPr>
              <a:t>     </a:t>
            </a:r>
            <a:r>
              <a:rPr lang="en-US" sz="2800" b="0">
                <a:ea typeface="宋体" panose="02010600030101010101" pitchFamily="2" charset="-122"/>
              </a:rPr>
              <a:t> ，谁家新燕啄春泥”；王绩站在东皋野望，“树树皆秋色， ⑦ </a:t>
            </a:r>
            <a:r>
              <a:rPr lang="en-US" sz="2800" b="0" u="sng">
                <a:ea typeface="宋体" panose="02010600030101010101" pitchFamily="2" charset="-122"/>
              </a:rPr>
              <a:t>      </a:t>
            </a:r>
            <a:r>
              <a:rPr lang="en-US" sz="2800" b="0">
                <a:ea typeface="宋体" panose="02010600030101010101" pitchFamily="2" charset="-122"/>
              </a:rPr>
              <a:t>” 尽得秋意浓；崔颢登楼远眺，于草木见生机“晴川历历汉阳树，⑧</a:t>
            </a:r>
            <a:r>
              <a:rPr lang="en-US" sz="2800" b="0" u="sng">
                <a:ea typeface="宋体" panose="02010600030101010101" pitchFamily="2" charset="-122"/>
              </a:rPr>
              <a:t>       </a:t>
            </a:r>
            <a:r>
              <a:rPr lang="en-US" sz="2800" b="0">
                <a:ea typeface="宋体" panose="02010600030101010101" pitchFamily="2" charset="-122"/>
              </a:rPr>
              <a:t> ”。我们能感受到“山随平野尽，⑨</a:t>
            </a:r>
            <a:r>
              <a:rPr lang="en-US" sz="2800" b="0" u="sng">
                <a:ea typeface="宋体" panose="02010600030101010101" pitchFamily="2" charset="-122"/>
              </a:rPr>
              <a:t>          </a:t>
            </a:r>
            <a:r>
              <a:rPr lang="en-US" sz="2800" b="0">
                <a:ea typeface="宋体" panose="02010600030101010101" pitchFamily="2" charset="-122"/>
              </a:rPr>
              <a:t> ”的壮阔，也能体会“⑩ </a:t>
            </a:r>
            <a:r>
              <a:rPr lang="en-US" sz="2800" b="0" u="sng">
                <a:ea typeface="宋体" panose="02010600030101010101" pitchFamily="2" charset="-122"/>
              </a:rPr>
              <a:t>      </a:t>
            </a:r>
            <a:r>
              <a:rPr lang="en-US" sz="2800" b="0">
                <a:ea typeface="宋体" panose="02010600030101010101" pitchFamily="2" charset="-122"/>
              </a:rPr>
              <a:t> ，长歌怀采薇”的孤独落寞。</a:t>
            </a:r>
            <a:endParaRPr lang="en-US" sz="2800" b="0"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424815" y="5474335"/>
            <a:ext cx="809688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①长河落日圆   ②不见曦月   ③清流见底  ④老骥伏枥  ⑤志在千里⑥几处早莺争暖树 ⑦山山唯落晖 ⑧芳草蔞萋鹦鹉洲 ⑨江入大荒流 ⑩相顾无相识</a:t>
            </a:r>
            <a:r>
              <a:rPr lang="en-US" altLang="zh-CN"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endParaRPr lang="zh-CN" altLang="en-US" sz="2800" b="0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67392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你听，春风拂过时，那柳枝就被吹醒了，它揉了揉惺忪的睡眼，嘎吱嘎吱地伸着懒腰，一夜之间便绿了枝头：“碧玉妆成一树高，万条垂下绿丝绦。不知细叶谁裁出，二月春风似剪刀。”那小草也被吹醒了，它跺了跺脚，探头探脑地伸出小脑袋，眨眼之间青了整个原野：“无人种春草，随意发芳丛。绿遍郊原外，青回远近中。”那花儿也被吹醒了，它吐了吐“舌头”，一瞬间就鲜艳了人们的视野：“草树知春不久归，百般红紫斗芳菲。杨花榆荚无才思，惟解漫天作雪飞。”孩童们也被吹乐了，成群结队，嘻嘻哈哈地来到原野放飞手中的纸鸢：“草长莺飞二月天，拂堤杨柳醉春烟。儿童散学归来早，忙趁东风放纸鸢。”</a:t>
            </a:r>
            <a:endParaRPr lang="en-US" sz="24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/>
            <a:r>
              <a:rPr lang="en-US" sz="24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听，“好雨知时节，当春乃发生”，春来了，那绵绵细雨淅淅沥沥地下着，发出“嘀嗒—嘀嗒——”的声响，那声音是那样精致，那样柔美，那样轻盈，轻盈得几乎听不到它的声响：“随风潜入夜，润物细无声。”那一丝丝雨，密密地、斜斜地下着，似断非断，似停未停，似乎是经过长时间的打磨，也似乎是经过长时间的思考，打磨好了，思考好了，才决心飘落下来。它就那样细细地飘落着，飘落在村庄里，飘落在原野上。</a:t>
            </a:r>
            <a:endParaRPr lang="en-US" sz="24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65544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村庄、原野就这样被密密的雨丝浇醒了。农人们早早起床，他们牵着耕牛奔向原野，原野里的耕牛“哞哞”地叫着，那声音叫醒了大地，大地在犁耙移动的瞬间发出“哧啦哧啦”的声响，随着那声响散发出的是浓浓的泥土的芬芳。这是农人们在忙碌着一年的耕种：“烟暖土膏民气动，一犁新雨破春耕。效原眇眇青无际，野草闲花次第生。”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听，春来了，春雷响了，那轰隆隆的春雷，似乎是一阵阵悦耳的钟声，一记一记地敲着大地。熟睡的鸟儿被敲醒了，它们灵巧地跳上枝头，叽叽喳喳地你追，我赶，你叫我唱。河流也被敲醒了，它叮叮咚咚地唱着欢快的歌谣流向远方。河里的鱼儿也被敲醒了，它们扇动着腮帮，呼了呼气，吐了吐水泡，竞相嬉戏，真是：“池花逐水红鱼闹，春色无声入画图。花影鱼声搅云乱，莺声清脆又模糊。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31076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听，春来了！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春来了，春风也跟着吹了，春雨也跟着下了，春雷也跟着响了，那风，那雨，那雷，刹那间就喧闹了整个春天，也灵动了整个春天。此时此刻，你不妨坐下来，平心静气，好好地听听春来时，风吹的声音，雨落的声音，雷响的声音，在如今快节奏的生活里，你要去哪里才能听到这么曼妙的天籁之音呢？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47694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</a:rPr>
              <a:t>13.第一段在文中有什么作用？（3分）</a:t>
            </a:r>
            <a:endParaRPr lang="en-US" sz="2800" b="0">
              <a:latin typeface="华文宋体" panose="02010600040101010101" charset="-122"/>
              <a:ea typeface="华文宋体" panose="02010600040101010101" charset="-122"/>
              <a:cs typeface="华文宋体" panose="02010600040101010101" charset="-122"/>
            </a:endParaRPr>
          </a:p>
          <a:p>
            <a:pPr indent="457200"/>
            <a:endParaRPr lang="en-US" sz="2800" b="0">
              <a:latin typeface="华文宋体" panose="02010600040101010101" charset="-122"/>
              <a:ea typeface="华文宋体" panose="02010600040101010101" charset="-122"/>
              <a:cs typeface="华文宋体" panose="02010600040101010101" charset="-122"/>
            </a:endParaRPr>
          </a:p>
          <a:p>
            <a:pPr indent="457200"/>
            <a:endParaRPr lang="en-US" sz="2800" b="0">
              <a:latin typeface="华文宋体" panose="02010600040101010101" charset="-122"/>
              <a:ea typeface="华文宋体" panose="02010600040101010101" charset="-122"/>
              <a:cs typeface="华文宋体" panose="02010600040101010101" charset="-122"/>
            </a:endParaRPr>
          </a:p>
          <a:p>
            <a:pPr indent="457200"/>
            <a:r>
              <a:rPr lang="en-US" sz="2400" b="1"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</a:rPr>
              <a:t>14.品析下列句子中加点词语的表达效果。（4分）</a:t>
            </a:r>
            <a:endParaRPr lang="en-US" sz="2400" b="1">
              <a:latin typeface="华文宋体" panose="02010600040101010101" charset="-122"/>
              <a:ea typeface="华文宋体" panose="02010600040101010101" charset="-122"/>
              <a:cs typeface="华文宋体" panose="02010600040101010101" charset="-122"/>
            </a:endParaRPr>
          </a:p>
          <a:p>
            <a:pPr indent="457200"/>
            <a:r>
              <a:rPr lang="en-US" sz="2400" b="1"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</a:rPr>
              <a:t>（1）它跺了跺脚，探头探脑地伸出小脑袋，眨眼之间青了整个原野。</a:t>
            </a:r>
            <a:endParaRPr lang="en-US" sz="2400" b="1">
              <a:latin typeface="华文宋体" panose="02010600040101010101" charset="-122"/>
              <a:ea typeface="华文宋体" panose="02010600040101010101" charset="-122"/>
              <a:cs typeface="华文宋体" panose="02010600040101010101" charset="-122"/>
            </a:endParaRPr>
          </a:p>
          <a:p>
            <a:pPr indent="457200"/>
            <a:endParaRPr lang="en-US" sz="2400" b="1">
              <a:latin typeface="华文宋体" panose="02010600040101010101" charset="-122"/>
              <a:ea typeface="华文宋体" panose="02010600040101010101" charset="-122"/>
              <a:cs typeface="华文宋体" panose="02010600040101010101" charset="-122"/>
            </a:endParaRPr>
          </a:p>
          <a:p>
            <a:pPr indent="457200"/>
            <a:r>
              <a:rPr lang="en-US" sz="2400" b="1"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</a:rPr>
              <a:t>  </a:t>
            </a:r>
            <a:endParaRPr lang="en-US" sz="2400" b="1">
              <a:latin typeface="华文宋体" panose="02010600040101010101" charset="-122"/>
              <a:ea typeface="华文宋体" panose="02010600040101010101" charset="-122"/>
              <a:cs typeface="华文宋体" panose="02010600040101010101" charset="-122"/>
            </a:endParaRPr>
          </a:p>
          <a:p>
            <a:pPr indent="457200"/>
            <a:r>
              <a:rPr lang="en-US" sz="2400" b="1"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</a:rPr>
              <a:t>                                                                            </a:t>
            </a:r>
            <a:endParaRPr lang="en-US" sz="2400" b="1">
              <a:latin typeface="华文宋体" panose="02010600040101010101" charset="-122"/>
              <a:ea typeface="华文宋体" panose="02010600040101010101" charset="-122"/>
              <a:cs typeface="华文宋体" panose="02010600040101010101" charset="-122"/>
            </a:endParaRPr>
          </a:p>
          <a:p>
            <a:pPr indent="457200"/>
            <a:r>
              <a:rPr lang="en-US" sz="2400" b="1"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</a:rPr>
              <a:t>                                                                              </a:t>
            </a:r>
            <a:endParaRPr lang="en-US" sz="2400" b="1">
              <a:latin typeface="华文宋体" panose="02010600040101010101" charset="-122"/>
              <a:ea typeface="华文宋体" panose="02010600040101010101" charset="-122"/>
              <a:cs typeface="华文宋体" panose="02010600040101010101" charset="-122"/>
            </a:endParaRPr>
          </a:p>
          <a:p>
            <a:pPr indent="457200"/>
            <a:r>
              <a:rPr lang="en-US" sz="2400" b="1"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</a:rPr>
              <a:t>（2）那轰隆隆的春雷，似乎是一阵阵悦耳的钟声，一记一记地敲着大地。</a:t>
            </a:r>
            <a:r>
              <a:rPr lang="en-US" sz="2800" b="0"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</a:rPr>
              <a:t> </a:t>
            </a:r>
            <a:endParaRPr lang="en-US" sz="2800" b="0">
              <a:latin typeface="华文宋体" panose="02010600040101010101" charset="-122"/>
              <a:ea typeface="华文宋体" panose="02010600040101010101" charset="-122"/>
              <a:cs typeface="华文宋体" panose="02010600040101010101" charset="-122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596265" y="605155"/>
            <a:ext cx="787209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13.①照应标题《听春》；②语句简练，快速人题；③起笔有力，吸引读者的注意力。</a:t>
            </a:r>
            <a:endParaRPr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2"/>
            </p:custDataLst>
          </p:nvPr>
        </p:nvSpPr>
        <p:spPr>
          <a:xfrm>
            <a:off x="424815" y="2636520"/>
            <a:ext cx="852551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（1）“青”在这里作动词，写出了小草在春风吹拂下快速萌发绿意的情态，写出了其蓬勃的生命力，也从侧面突出了春风唤醒春意的轻柔。</a:t>
            </a:r>
            <a:endParaRPr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499745" y="4949825"/>
            <a:ext cx="831786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（2）“敲”字紧承“钟声”而来，形象地写出了春雷滚滚如钟鸣的情景，也写出了春雷的宏大气势，具有极强的感染力。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3538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15.本文以《听春》为题，有什么妙处？（3分）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                                                                                                                          16.作者运用了什么修辞手法描写春雨？有什么好处？（3分）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476250" y="1103630"/>
            <a:ext cx="787209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15.①突出了文章的主题；②作为文章的线索，贯穿全文，使得文章条理清晰；③简洁有力，概括力强，十分醒目。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424815" y="3783330"/>
            <a:ext cx="828484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16.拟人。将春雨人格化，赋予春雨以“柔美”“轻盈”的特点，写出了春雨滋润万物的可爱，富有动感。</a:t>
            </a:r>
            <a:endParaRPr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106680" y="118745"/>
            <a:ext cx="8903970" cy="5692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（三）比较阅读下面两首古诗，回答问题。（4分）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 algn="ctr">
              <a:buClrTx/>
              <a:buSzTx/>
              <a:buFontTx/>
            </a:pPr>
            <a:r>
              <a:rPr lang="en-US" sz="2800" b="0"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</a:rPr>
              <a:t>【甲】黄鹤楼</a:t>
            </a:r>
            <a:endParaRPr lang="en-US" sz="2800" b="0">
              <a:latin typeface="黑体" panose="02010609060101010101" charset="-122"/>
              <a:ea typeface="黑体" panose="02010609060101010101" charset="-122"/>
              <a:cs typeface="楷体" panose="02010609060101010101" charset="-122"/>
            </a:endParaRPr>
          </a:p>
          <a:p>
            <a:pPr indent="457200" algn="ctr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崔 颢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 algn="ctr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昔人已乘黄鹤去，此地空余黄鹤楼。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 algn="ctr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黄鹤一去不复返，白云千载空悠悠。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 algn="ctr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晴川历历汉阳树，芳草萋萋鹦鹉洲。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 algn="ctr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日暮乡关何处是？烟波江上使人愁。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 algn="ctr"/>
            <a:r>
              <a:rPr lang="en-US" sz="2800" b="0"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</a:rPr>
              <a:t>【乙】题潼关楼</a:t>
            </a:r>
            <a:endParaRPr lang="en-US" sz="2800" b="0">
              <a:latin typeface="黑体" panose="02010609060101010101" charset="-122"/>
              <a:ea typeface="黑体" panose="02010609060101010101" charset="-122"/>
              <a:cs typeface="楷体" panose="02010609060101010101" charset="-122"/>
            </a:endParaRPr>
          </a:p>
          <a:p>
            <a:pPr indent="457200" algn="ctr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崔颢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 algn="ctr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客行逢雨霁，歇马上津楼。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 algn="ctr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山势雄三辅，关门扼九州。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 algn="ctr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川从陕路去，河绕华阴流。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 algn="ctr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向晚登临处，风烟万里愁。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17.【甲】诗中的颈联和【乙】诗中的颔联、颈联都是崔颢登楼眺望所见之景，它们分别写出了景物怎样的特点？（2分）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                                                     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                                                 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18.比较【甲】诗“烟波江上使人愁”和【乙】诗“风烟万里愁”两句中“愁”的异同。（2分）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561975" y="1748790"/>
            <a:ext cx="816356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17.【甲】诗：树木清晰可见，芳草十分茂盛。【乙】诗：潼关地势的险要和山河的壮美。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2"/>
            </p:custDataLst>
          </p:nvPr>
        </p:nvSpPr>
        <p:spPr>
          <a:xfrm>
            <a:off x="498475" y="4178935"/>
            <a:ext cx="787209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18.同：都表达了诗人浓郁的乡愁；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异：【乙】诗还表达了诗人对祖国壮美山河的热爱及对国事的担忧。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76885" y="118745"/>
            <a:ext cx="8585835" cy="65544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（四）比较阅读下面两篇文言文，回答问题。（16分）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 algn="ctr"/>
            <a:r>
              <a:rPr lang="en-US" sz="2800" b="0"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</a:rPr>
              <a:t>【甲】三峡</a:t>
            </a:r>
            <a:endParaRPr lang="en-US" sz="2800" b="0">
              <a:latin typeface="黑体" panose="02010609060101010101" charset="-122"/>
              <a:ea typeface="黑体" panose="02010609060101010101" charset="-122"/>
              <a:cs typeface="楷体" panose="02010609060101010101" charset="-122"/>
            </a:endParaRPr>
          </a:p>
          <a:p>
            <a:pPr indent="457200" algn="ctr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郦道元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自三峡七百里中，两岸连山，略无阙处。重岩叠嶂，隐天蔽日，自非亭午夜分，不见曦月。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至于夏水襄陵，沿溯阻绝。或王命急宣，有时朝发白帝，暮到江陵，其间千二百里，虽乘奔御风，不以疾也。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春冬之时，则素湍绿潭，回清倒影，绝多生怪柏，悬泉瀑布，飞漱其间，清荣峻茂，良多趣味。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每至晴初霜旦，林寒涧肃，常有高猿长啸，属引凄异，空谷传响，哀转久绝。故渔者歌曰；“巴东三峡巫峡长，猿鸣三声泪沾裳。”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76885" y="118745"/>
            <a:ext cx="8585835" cy="5262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【乙】衡山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郦道元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湘水又北迳①衡山县东。山在西南，有三峰：一名紫盖，一名石困，一名芙蓉。芙蓉峰最为竦杰②，自远望之，苍苍隐天。故罗含③云：“望若阵云，非清霁素朝，不见其峰。”衡山东南二面临映湘川。自长沙至此，江湘七百里中，有九向九背。故渔者歌曰：“帆随湘转，望衡九面。”山上有飞泉下注，下映青林，直注山下，望之若幅练在山矣。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（节选自《水经注》，有删改）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【注释】①迳：同“经”。②竦杰：高耸突出。③罗含：人名。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19.下列各组句子中，加点词的意思相同的一项是（     ）（2分）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A.自三峡七百里中			自长沙至此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B.虽乘奔御风				猛浪若奔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C.则素湍绿潭				非清霁素朝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D.绝多生怪柏				猿则百叫无绝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 title=""/>
          <p:cNvSpPr txBox="1"/>
          <p:nvPr/>
        </p:nvSpPr>
        <p:spPr>
          <a:xfrm>
            <a:off x="923290" y="4449445"/>
            <a:ext cx="765746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19.B  （A.在/从；B.飞奔的马；C.白色的/晴朗的；D.极/停止）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4" name="文本框 3" title=""/>
          <p:cNvSpPr txBox="1"/>
          <p:nvPr/>
        </p:nvSpPr>
        <p:spPr>
          <a:xfrm>
            <a:off x="1022350" y="523875"/>
            <a:ext cx="69596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B </a:t>
            </a:r>
            <a:endParaRPr lang="zh-CN" altLang="en-US"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4399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0">
                <a:ea typeface="宋体" panose="02010600030101010101" pitchFamily="2" charset="-122"/>
              </a:rPr>
              <a:t>2.对下列句子朗读节奏的划分有误的一项是（   ）（2分）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A.自/非亭午夜分，不见/曦月				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B.未复有/能与其奇者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C.但/少闲人/如吾两人者耳				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D.经纶/世务者，窥谷/忘反</a:t>
            </a:r>
            <a:endParaRPr lang="en-US" sz="2800" b="0"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523240" y="4970780"/>
            <a:ext cx="809688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2.A（自非/亭午夜分，不见/曦月）</a:t>
            </a:r>
            <a:r>
              <a:rPr lang="en-US" altLang="zh-CN"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endParaRPr lang="zh-CN" altLang="en-US" sz="2800" b="0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2"/>
            </p:custDataLst>
          </p:nvPr>
        </p:nvSpPr>
        <p:spPr>
          <a:xfrm>
            <a:off x="7452360" y="445770"/>
            <a:ext cx="5803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A</a:t>
            </a:r>
            <a:endParaRPr lang="en-US"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3538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20.解释下列加点的词。（2分）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（1）</a:t>
            </a:r>
            <a:r>
              <a:rPr lang="en-US" sz="2800" b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沿</a:t>
            </a:r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溯阻绝          			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（2）飞</a:t>
            </a:r>
            <a:r>
              <a:rPr lang="en-US" sz="2800" b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漱</a:t>
            </a:r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其间          	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（3）</a:t>
            </a:r>
            <a:r>
              <a:rPr lang="en-US" sz="2800" b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属</a:t>
            </a:r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引凄异          			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（4）故罗含</a:t>
            </a:r>
            <a:r>
              <a:rPr lang="en-US" sz="2800" b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云</a:t>
            </a:r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	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3699510" y="704215"/>
            <a:ext cx="341947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顺流而下。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2"/>
            </p:custDataLst>
          </p:nvPr>
        </p:nvSpPr>
        <p:spPr>
          <a:xfrm>
            <a:off x="3826510" y="1483995"/>
            <a:ext cx="341947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冲荡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3"/>
            </p:custDataLst>
          </p:nvPr>
        </p:nvSpPr>
        <p:spPr>
          <a:xfrm>
            <a:off x="3699510" y="2195830"/>
            <a:ext cx="341947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连接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6" name="文本框 5" title=""/>
          <p:cNvSpPr txBox="1"/>
          <p:nvPr>
            <p:custDataLst>
              <p:tags r:id="rId4"/>
            </p:custDataLst>
          </p:nvPr>
        </p:nvSpPr>
        <p:spPr>
          <a:xfrm>
            <a:off x="3699510" y="3073400"/>
            <a:ext cx="341947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说。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4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3538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21.用现代汉语翻译下列句子。（4分）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（1）自非亭午夜分，不见曦月。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                                                      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（2）望之若幅练在山矣。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                                                      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 title=""/>
          <p:cNvSpPr txBox="1"/>
          <p:nvPr/>
        </p:nvSpPr>
        <p:spPr>
          <a:xfrm>
            <a:off x="982345" y="3656965"/>
            <a:ext cx="765746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（2）望去宛如挂在山间的白绢。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4" name="文本框 3" title=""/>
          <p:cNvSpPr txBox="1"/>
          <p:nvPr/>
        </p:nvSpPr>
        <p:spPr>
          <a:xfrm>
            <a:off x="923290" y="1349375"/>
            <a:ext cx="762190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（1）如果不是在正午半夜的时候，连太阳和月亮都看不见。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4831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22.【甲】【乙】两文描写山高都运用了什么写作手法？请结合相关内容做简要分析。（4分）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                                                     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                                                      23.【甲】【乙】两文都引用了“渔歌”，它们的作用有何不同？（4分）                                                                               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 title=""/>
          <p:cNvSpPr txBox="1"/>
          <p:nvPr/>
        </p:nvSpPr>
        <p:spPr>
          <a:xfrm>
            <a:off x="519430" y="4949825"/>
            <a:ext cx="8318500" cy="1814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23.【甲】文引用渔歌，突出了三峡山高、岭连、峡长，进一步渲染了三峡秋天萧瑟、凄凉的气氛，也从侧面写出渔民生活的辛苦；【乙】文引用渔歌，具体表现了“江湘七百里中，有九向九背”的特点。</a:t>
            </a:r>
            <a:endParaRPr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4" name="文本框 3" title=""/>
          <p:cNvSpPr txBox="1"/>
          <p:nvPr/>
        </p:nvSpPr>
        <p:spPr>
          <a:xfrm>
            <a:off x="72390" y="1057910"/>
            <a:ext cx="8351520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22.【甲】【乙】两文描写山高都运用了正面描写和侧面描写相结合的写作手法。【甲】文中“重岩叠嶂，隐天蔽日”，【乙】文中“最为竦杰”等都是从正面描写山高；【甲】文中“自非亭午夜分，不见曦月”，【乙】文中“非清霁素朝，不见其峰”都是从侧面描写山高。</a:t>
            </a:r>
            <a:endParaRPr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/>
        </p:nvSpPr>
        <p:spPr>
          <a:xfrm>
            <a:off x="516255" y="558800"/>
            <a:ext cx="8224520" cy="4831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【参考译文】</a:t>
            </a:r>
            <a:endParaRPr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r>
              <a:rPr lang="en-US"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          </a:t>
            </a:r>
            <a:r>
              <a:rPr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湘水又向北流经衡山县东边。山在西南，共有三座高峰：一座名叫紫盖，一座名叫石困，一座名叫芙蓉。芙蓉峰最为高峻，从远处望去，苍茫的山影隐没于天际。所以罗含说：“遥望衡山犹如阵云，（如果）不是雨后放晴或晴朗的早晨，就看不见山峰。”衡山东南两面濒水，倒映于湘江之中。从长沙到这里，沿湘水的七百里航程中，有九次面山，九次背山。所以渔夫唱道：“风帆随着湘水转，眺望衡山有九面。”山上有飞瀑下泻，与山下的青林相映，直向山麓倾泻而下，望去宛如挂在山间的白绢。</a:t>
            </a:r>
            <a:endParaRPr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0">
                <a:ea typeface="宋体" panose="02010600030101010101" pitchFamily="2" charset="-122"/>
              </a:rPr>
              <a:t>3.下列表述正确的一项是（     ）（2分）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A.王维，字摩诘，唐朝著名诗人、画家，有“诗魔”之称，世称“王右丞”。苏轼评价其“诗中有画，画中有诗。”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B.《水经》全书详细记载了一千多条大小河流及有关的历史遗迹、人物掌故、神话传说等，是我国古代地理名著。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C.号，一般只用于自称，以显示某种志趣或抒发某种情感。如：苏轼号“东坡居士”，白居易号“柳泉居士”。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D.《答谢中书书》《与朱元思书》中加点的“书”即“书信”，古代又叫“尺牍”或“信札”，是一种应用性文体，多记事陈情。</a:t>
            </a:r>
            <a:endParaRPr lang="en-US" sz="2400" b="0"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424815" y="4171950"/>
            <a:ext cx="8096885" cy="224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3.D（A.王维，有“诗佛”之称，白居易有“诗魔”之称；B.《水经》是我国第一部记述全国范围内河流水系的专著，而《水经注》全书详细记载了一千多条大小河流及有关的历史遗迹、人物掌故、神话传说等，是我国古代地理名著；C.白居易号“香山居士”）</a:t>
            </a:r>
            <a:endParaRPr sz="2800" b="0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2"/>
            </p:custDataLst>
          </p:nvPr>
        </p:nvSpPr>
        <p:spPr>
          <a:xfrm>
            <a:off x="4057650" y="393700"/>
            <a:ext cx="5803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D</a:t>
            </a:r>
            <a:endParaRPr lang="en-US"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1814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0">
                <a:ea typeface="宋体" panose="02010600030101010101" pitchFamily="2" charset="-122"/>
              </a:rPr>
              <a:t>4.仿照下面文段中画线的句子，再续写两句，要求前后句式、修辞一致，语意连贯。（4分）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        我爱水的柔，柔如绿色的丝绸；我爱水的动，动如矫健的游龙；</a:t>
            </a:r>
            <a:r>
              <a:rPr lang="en-US" sz="2800" b="0" u="sng">
                <a:ea typeface="宋体" panose="02010600030101010101" pitchFamily="2" charset="-122"/>
              </a:rPr>
              <a:t>                  </a:t>
            </a:r>
            <a:r>
              <a:rPr lang="en-US" sz="2800" b="0">
                <a:ea typeface="宋体" panose="02010600030101010101" pitchFamily="2" charset="-122"/>
              </a:rPr>
              <a:t> ，</a:t>
            </a:r>
            <a:r>
              <a:rPr lang="en-US" sz="2800" b="0" u="sng">
                <a:ea typeface="宋体" panose="02010600030101010101" pitchFamily="2" charset="-122"/>
              </a:rPr>
              <a:t>                 </a:t>
            </a:r>
            <a:r>
              <a:rPr lang="en-US" sz="2800" b="0">
                <a:ea typeface="宋体" panose="02010600030101010101" pitchFamily="2" charset="-122"/>
              </a:rPr>
              <a:t> 。</a:t>
            </a:r>
            <a:endParaRPr lang="en-US" sz="2800" b="0"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523240" y="2787650"/>
            <a:ext cx="809688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4.示例：我爱水的缓   缓如凝结的玉脂   </a:t>
            </a:r>
            <a:endParaRPr sz="2800" b="0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r>
              <a:rPr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 </a:t>
            </a:r>
            <a:r>
              <a:rPr lang="en-US"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   </a:t>
            </a:r>
            <a:r>
              <a:rPr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我爱水的急   急如奔腾的骏马</a:t>
            </a:r>
            <a:r>
              <a:rPr lang="en-US" altLang="zh-CN"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endParaRPr lang="zh-CN" altLang="en-US" sz="2800" b="0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0">
                <a:ea typeface="宋体" panose="02010600030101010101" pitchFamily="2" charset="-122"/>
              </a:rPr>
              <a:t>5.下面句子有语病，请你修改。（2分）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人们之所以称其为“大阳神鸟”，是因为它很可能象征着以太阳崇拜为中心的宇宙观的原因。</a:t>
            </a:r>
            <a:endParaRPr lang="en-US" sz="2800" b="0"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424815" y="2572385"/>
            <a:ext cx="809688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5.删去“的原因”</a:t>
            </a:r>
            <a:endParaRPr sz="2800" b="0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2"/>
            </p:custDataLst>
          </p:nvPr>
        </p:nvSpPr>
        <p:spPr>
          <a:xfrm>
            <a:off x="7158990" y="497205"/>
            <a:ext cx="5803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C</a:t>
            </a:r>
            <a:endParaRPr lang="en-US"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47078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000" b="0">
                <a:ea typeface="宋体" panose="02010600030101010101" pitchFamily="2" charset="-122"/>
              </a:rPr>
              <a:t>6.名著阅读。（4分）</a:t>
            </a:r>
            <a:endParaRPr lang="en-US" sz="2000" b="0">
              <a:ea typeface="宋体" panose="02010600030101010101" pitchFamily="2" charset="-122"/>
            </a:endParaRPr>
          </a:p>
          <a:p>
            <a:pPr indent="0"/>
            <a:r>
              <a:rPr lang="en-US" sz="20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必须承认彭德怀给我的印象很深。他的言谈举止里有一种开门见山、直截了当、不拐弯抹角的作风很使我喜欢，这是中国人中不可多得的品质。他动作和说话都很敏捷，喜欢说说笑笑，很有才智，善于驰骋，又能吃苦耐劳，是个很活泼的人。这也许一半是由于他不吸烟也不喝酒。有一天红二师进行演习，我正好同他在一起，要爬一座很陡峭的小山。“冲到顶上去！”彭德怀突然向气喘吁吁的部下和我叫道。他像兔子一般蹿了出去，在我们之前到达山顶。还有一次，在我们骑马的时候，他又这样叫了一声，提出挑战。从这一点和其他方面可以看出他精力过人。</a:t>
            </a:r>
            <a:endParaRPr lang="en-US" sz="20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/>
            <a:r>
              <a:rPr lang="en-US" sz="2000" b="0">
                <a:ea typeface="宋体" panose="02010600030101010101" pitchFamily="2" charset="-122"/>
              </a:rPr>
              <a:t>（1）彭德怀的哪些性格特点给作者留下了深刻的印象？（2分）</a:t>
            </a:r>
            <a:endParaRPr lang="en-US" sz="2000" b="0">
              <a:ea typeface="宋体" panose="02010600030101010101" pitchFamily="2" charset="-122"/>
            </a:endParaRPr>
          </a:p>
          <a:p>
            <a:pPr indent="0"/>
            <a:r>
              <a:rPr lang="en-US" sz="2000" b="0">
                <a:ea typeface="宋体" panose="02010600030101010101" pitchFamily="2" charset="-122"/>
              </a:rPr>
              <a:t>               </a:t>
            </a:r>
            <a:endParaRPr lang="en-US" sz="2000" b="0">
              <a:ea typeface="宋体" panose="02010600030101010101" pitchFamily="2" charset="-122"/>
            </a:endParaRPr>
          </a:p>
          <a:p>
            <a:pPr indent="0"/>
            <a:endParaRPr lang="en-US" sz="2000" b="0">
              <a:ea typeface="宋体" panose="02010600030101010101" pitchFamily="2" charset="-122"/>
            </a:endParaRPr>
          </a:p>
          <a:p>
            <a:pPr indent="0"/>
            <a:r>
              <a:rPr lang="en-US" sz="2000" b="0">
                <a:ea typeface="宋体" panose="02010600030101010101" pitchFamily="2" charset="-122"/>
              </a:rPr>
              <a:t>                                                                </a:t>
            </a:r>
            <a:endParaRPr lang="en-US" sz="2000" b="0">
              <a:ea typeface="宋体" panose="02010600030101010101" pitchFamily="2" charset="-122"/>
            </a:endParaRPr>
          </a:p>
          <a:p>
            <a:pPr indent="0"/>
            <a:r>
              <a:rPr lang="en-US" sz="2000" b="0">
                <a:ea typeface="宋体" panose="02010600030101010101" pitchFamily="2" charset="-122"/>
              </a:rPr>
              <a:t>                                                                               </a:t>
            </a:r>
            <a:endParaRPr lang="en-US" sz="2000" b="0">
              <a:ea typeface="宋体" panose="02010600030101010101" pitchFamily="2" charset="-122"/>
            </a:endParaRPr>
          </a:p>
          <a:p>
            <a:pPr indent="0"/>
            <a:r>
              <a:rPr lang="en-US" sz="2000" b="0">
                <a:ea typeface="宋体" panose="02010600030101010101" pitchFamily="2" charset="-122"/>
              </a:rPr>
              <a:t>（2）请从人物描写的角度，赏析文中画线的句子。（2分）</a:t>
            </a:r>
            <a:endParaRPr lang="en-US" sz="2000" b="0"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247650" y="5153660"/>
            <a:ext cx="8621395" cy="1814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这句话运用了语言描写和动作描写，生动形象地表现了彭德怀说话的干脆和动作的敏捷，突出了他“精力过人”和天真、爽朗的个性，流露出作者对彭德怀的钦佩之情。。</a:t>
            </a:r>
            <a:endParaRPr sz="2800" b="0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2"/>
            </p:custDataLst>
          </p:nvPr>
        </p:nvSpPr>
        <p:spPr>
          <a:xfrm>
            <a:off x="309880" y="3554095"/>
            <a:ext cx="847661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彭德怀的言谈举止里有一种开门见山、直截了当、不拐弯抹角的作风，动作和说话都很敏捷，喜欢说说笑笑，很有才智，善于驰骋，又能吃苦耐劳，是个很活泼的人。</a:t>
            </a:r>
            <a:endParaRPr 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5262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0">
                <a:ea typeface="宋体" panose="02010600030101010101" pitchFamily="2" charset="-122"/>
              </a:rPr>
              <a:t>7.综合性学习：学校开展“文学部落”综合性学习活动，要举行课本剧展演，请你完成下列任务。（4分）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【课本剧编排】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（1）班级准备编排一个课本剧参加展演，请完善编排流程。（2分）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第一步：确定展演篇目并研读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第二步：_____________________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第三步：_____________________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第四步：同学们认真排练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第五步：准备服装、道具和布景，进行彩排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endParaRPr lang="en-US" sz="2800" b="0"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2"/>
            </p:custDataLst>
          </p:nvPr>
        </p:nvSpPr>
        <p:spPr>
          <a:xfrm>
            <a:off x="2044065" y="2958465"/>
            <a:ext cx="37592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改编故事内容 </a:t>
            </a:r>
            <a:endParaRPr lang="en-US"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1895475" y="3703955"/>
            <a:ext cx="466153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分配角色</a:t>
            </a:r>
            <a:endParaRPr lang="en-US"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312400" y="10591800"/>
            <a:ext cx="0" cy="0"/>
          </a:xfrm>
          <a:prstGeom prst="rect">
            <a:avLst/>
          </a:prstGeom>
          <a:ln>
            <a:noFill/>
          </a:ln>
        </p:spPr>
      </p:pic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224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0">
                <a:ea typeface="宋体" panose="02010600030101010101" pitchFamily="2" charset="-122"/>
              </a:rPr>
              <a:t>7.综合性学习：学校开展“文学部落”综合性学习活动，要举行课本剧展演，请你完成下列任务。（4分）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【活动开展】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（2）你被选为展演活动的主持人，请写一段开场白。（要求：不超过100字）（2分）</a:t>
            </a:r>
            <a:endParaRPr lang="en-US" sz="2800" b="0"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2"/>
            </p:custDataLst>
          </p:nvPr>
        </p:nvSpPr>
        <p:spPr>
          <a:xfrm>
            <a:off x="659765" y="3041650"/>
            <a:ext cx="7669530" cy="224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（2）示例：尊敬的各位观众，晚上好！今晚，我们将为您带来多样化的课本剧表演，让您体验不一样的视听盛宴。我们的演员们已经准备好了，让我们为他们鼓掌，参与到这一夜的表演中，享受这一份难得的感动吧。</a:t>
            </a:r>
            <a:endParaRPr lang="en-US"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0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0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0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0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1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1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1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1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14.xml><?xml version="1.0" encoding="utf-8"?>
<p:tagLst xmlns:p="http://schemas.openxmlformats.org/presentationml/2006/main">
  <p:tag name="AS_OS" val="Unix 3.10 unknown"/>
  <p:tag name="AS_RELEASE_DATE" val="2023.03.31"/>
  <p:tag name="AS_TITLE" val="Aspose.Slides for Java"/>
  <p:tag name="AS_VERSION" val="23.3"/>
  <p:tag name="COMMONDATA" val="eyJoZGlkIjoiZWEwYzVhZDgwZDQ2ZjE3YWU4ODllNTlhNmRhYjRiM2UifQ=="/>
  <p:tag name="KSO_WPP_MARK_KEY" val="88ea4322-d380-42b8-9f9b-5c66317aa277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heme/theme1.xml><?xml version="1.0" encoding="utf-8"?>
<a:theme xmlns:r="http://schemas.openxmlformats.org/officeDocument/2006/relationships"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resentationFormat>On-screen Show (4:3)</PresentationFormat>
  <Paragraphs>183</Paragraphs>
  <Slides>33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baseType="lpstr" size="43">
      <vt:lpstr>Arial</vt:lpstr>
      <vt:lpstr>微软雅黑</vt:lpstr>
      <vt:lpstr>Wingdings</vt:lpstr>
      <vt:lpstr>宋体</vt:lpstr>
      <vt:lpstr>黑体</vt:lpstr>
      <vt:lpstr>Calibri</vt:lpstr>
      <vt:lpstr>Times New Roman</vt:lpstr>
      <vt:lpstr>楷体</vt:lpstr>
      <vt:lpstr>华文宋体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23.0300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2023-08-09T10:31:39.119</cp:lastPrinted>
  <dcterms:created xsi:type="dcterms:W3CDTF">2023-08-09T10:31:39Z</dcterms:created>
  <dcterms:modified xsi:type="dcterms:W3CDTF">2023-08-09T02:31:39Z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