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7" r:id="rId2"/>
  </p:sldMasterIdLst>
  <p:notesMasterIdLst>
    <p:notesMasterId r:id="rId20"/>
  </p:notesMasterIdLst>
  <p:handoutMasterIdLst>
    <p:handoutMasterId r:id="rId21"/>
  </p:handoutMasterIdLst>
  <p:sldIdLst>
    <p:sldId id="256" r:id="rId3"/>
    <p:sldId id="405" r:id="rId4"/>
    <p:sldId id="410" r:id="rId5"/>
    <p:sldId id="411" r:id="rId6"/>
    <p:sldId id="412" r:id="rId7"/>
    <p:sldId id="413" r:id="rId8"/>
    <p:sldId id="414" r:id="rId9"/>
    <p:sldId id="415" r:id="rId10"/>
    <p:sldId id="406" r:id="rId11"/>
    <p:sldId id="407" r:id="rId12"/>
    <p:sldId id="418" r:id="rId13"/>
    <p:sldId id="408" r:id="rId14"/>
    <p:sldId id="416" r:id="rId15"/>
    <p:sldId id="419" r:id="rId16"/>
    <p:sldId id="420" r:id="rId17"/>
    <p:sldId id="417" r:id="rId18"/>
    <p:sldId id="421" r:id="rId19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4" autoAdjust="0"/>
    <p:restoredTop sz="96340" autoAdjust="0"/>
  </p:normalViewPr>
  <p:slideViewPr>
    <p:cSldViewPr showGuides="1">
      <p:cViewPr>
        <p:scale>
          <a:sx n="130" d="100"/>
          <a:sy n="130" d="100"/>
        </p:scale>
        <p:origin x="-1074" y="-3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391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53AD20F-6153-4E65-AF36-5C22FD8515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CA89484-E121-4FF7-A547-E15A38F290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DB627D-E342-4A20-B0FD-98FB72CE1718}" type="datetimeFigureOut">
              <a:rPr lang="zh-CN" altLang="en-US"/>
              <a:pPr>
                <a:defRPr/>
              </a:pPr>
              <a:t>2022/12/19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4725896-8F7C-4A85-8FFC-327EF746B1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E42786B-5689-4D5C-A562-07C07834F7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0A53D38-40BA-4724-AF00-5238712A9F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294270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175AA40-1E76-451B-A6C0-3E9D295157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D51C6F8-F946-4245-8359-95E2E7C8606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B2BD20C-5C1F-4E43-B284-D1F95E13A25A}" type="datetimeFigureOut">
              <a:rPr lang="zh-CN" altLang="en-US"/>
              <a:pPr>
                <a:defRPr/>
              </a:pPr>
              <a:t>2022/12/19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A5D7B10-76DC-4187-A405-6B9AE19A4A0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DF7FEAA-BC0E-469B-BDC9-D08631381F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85FE39B-083A-4AF3-817E-2B5B4928A6B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D2805E0-FF77-44B2-BF60-06B49C137F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0A57883-B9F0-44DC-ACF1-0951E142F1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189424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0" name="图片 699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06BA979-C048-4516-9ADC-5ED6C0FCC6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204586" y="3372351"/>
            <a:ext cx="939414" cy="175110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715335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67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690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30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04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668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15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803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87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66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067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6007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&#21319;&#26071;&#20202;&#24335;.wmv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alphaModFix amt="6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.png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E2AE4F0-F715-460A-91F5-5BBC71428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 b="-3455"/>
          <a:stretch>
            <a:fillRect/>
          </a:stretch>
        </p:blipFill>
        <p:spPr bwMode="auto">
          <a:xfrm>
            <a:off x="107504" y="123478"/>
            <a:ext cx="2668588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8195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5C78695-338A-498D-8103-D2B6FE55F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707654"/>
            <a:ext cx="9144000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  <a:latin typeface="Calibri" pitchFamily="34" charset="0"/>
                <a:cs typeface="Calibri" panose="020F0502020204030204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itchFamily="34" charset="0"/>
                <a:cs typeface="Calibri" panose="020F0502020204030204" pitchFamily="34" charset="0"/>
                <a:sym typeface="Calibri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itchFamily="34" charset="0"/>
                <a:cs typeface="Calibri" panose="020F0502020204030204" pitchFamily="34" charset="0"/>
                <a:sym typeface="Calibri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itchFamily="34" charset="0"/>
                <a:cs typeface="Calibri" panose="020F0502020204030204" pitchFamily="34" charset="0"/>
                <a:sym typeface="Calibri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itchFamily="34" charset="0"/>
                <a:cs typeface="Calibri" panose="020F0502020204030204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anose="020F0502020204030204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anose="020F0502020204030204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anose="020F0502020204030204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anose="020F0502020204030204" pitchFamily="34" charset="0"/>
                <a:sym typeface="Calibri" pitchFamily="34" charset="0"/>
              </a:defRPr>
            </a:lvl9pPr>
          </a:lstStyle>
          <a:p>
            <a:pPr algn="ctr" eaLnBrk="1" hangingPunct="1"/>
            <a:r>
              <a: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  <a:cs typeface="Helvetica" panose="020B0604020202020204" pitchFamily="34" charset="0"/>
                <a:sym typeface="Arial" panose="020B0604020202020204" pitchFamily="34" charset="0"/>
              </a:rPr>
              <a:t>我是中国人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299942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C459D28-EFB0-417A-96B8-9612E9CB8017}"/>
              </a:ext>
            </a:extLst>
          </p:cNvPr>
          <p:cNvSpPr txBox="1"/>
          <p:nvPr/>
        </p:nvSpPr>
        <p:spPr>
          <a:xfrm>
            <a:off x="251520" y="411510"/>
            <a:ext cx="8052049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0">
                <a:solidFill>
                  <a:srgbClr val="F7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/>
              </a:rPr>
              <a:t>    </a:t>
            </a:r>
            <a:r>
              <a:rPr lang="zh-CN" altLang="en-US" sz="3200" b="1" kern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看图说话：五星红旗是什么样的？</a:t>
            </a:r>
            <a:endParaRPr lang="zh-CN" altLang="en-US" sz="3200" b="1" kern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281EC51-2A3C-4E58-B8AB-329D04ABA608}"/>
              </a:ext>
            </a:extLst>
          </p:cNvPr>
          <p:cNvSpPr/>
          <p:nvPr/>
        </p:nvSpPr>
        <p:spPr>
          <a:xfrm>
            <a:off x="3665959" y="2067694"/>
            <a:ext cx="5112568" cy="137268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rgbClr val="FFFF00"/>
                </a:solidFill>
                <a:latin typeface="宋体" panose="02010600030101010101" pitchFamily="2" charset="-122"/>
              </a:rPr>
              <a:t>    红旗上有五颗星，四颗小星星围绕一颗大星星。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134C140-933F-4E7D-80B8-F66AE522305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465" y="1707654"/>
            <a:ext cx="3270423" cy="218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320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2C9D715-A837-42A9-B988-E10F3FF091B2}"/>
              </a:ext>
            </a:extLst>
          </p:cNvPr>
          <p:cNvSpPr txBox="1"/>
          <p:nvPr/>
        </p:nvSpPr>
        <p:spPr>
          <a:xfrm>
            <a:off x="539552" y="599685"/>
            <a:ext cx="8532440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说一说：你们还在哪些地方看见过五星红旗？</a:t>
            </a:r>
            <a:endParaRPr lang="zh-CN" altLang="en-US" sz="3200" b="1" kern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1F4C9C7-30DD-4EE6-92D4-3AAB2DFAA0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0032" y="1486605"/>
            <a:ext cx="3240360" cy="2261485"/>
          </a:xfrm>
          <a:prstGeom prst="rect">
            <a:avLst/>
          </a:prstGeom>
          <a:ln w="12700" cap="sq">
            <a:solidFill>
              <a:srgbClr val="AF0E0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61DD43A-03EC-4E04-A4F9-2B5C53ECD1A1}"/>
              </a:ext>
            </a:extLst>
          </p:cNvPr>
          <p:cNvSpPr/>
          <p:nvPr/>
        </p:nvSpPr>
        <p:spPr>
          <a:xfrm>
            <a:off x="5868144" y="3811309"/>
            <a:ext cx="1832553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rgbClr val="FFFF00"/>
                </a:solidFill>
                <a:latin typeface="宋体" panose="02010600030101010101" pitchFamily="2" charset="-122"/>
              </a:rPr>
              <a:t>广场上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7F276DF-457F-401B-85C7-ED1DC3D17022}"/>
              </a:ext>
            </a:extLst>
          </p:cNvPr>
          <p:cNvSpPr/>
          <p:nvPr/>
        </p:nvSpPr>
        <p:spPr>
          <a:xfrm>
            <a:off x="1691680" y="3811309"/>
            <a:ext cx="1832553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rgbClr val="FFFF00"/>
                </a:solidFill>
                <a:latin typeface="宋体" panose="02010600030101010101" pitchFamily="2" charset="-122"/>
              </a:rPr>
              <a:t>校园里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8641151-9B37-4297-8EE4-9AF71AEF9B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079" y="1486605"/>
            <a:ext cx="3591889" cy="2267380"/>
          </a:xfrm>
          <a:prstGeom prst="rect">
            <a:avLst/>
          </a:prstGeom>
          <a:ln w="12700" cap="sq">
            <a:solidFill>
              <a:srgbClr val="AF0E0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3041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hlinkClick r:id="rId2" action="ppaction://hlinkfile"/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4E8AF2F-9EFE-4132-B496-70D32C40C6C0}"/>
              </a:ext>
            </a:extLst>
          </p:cNvPr>
          <p:cNvSpPr txBox="1"/>
          <p:nvPr/>
        </p:nvSpPr>
        <p:spPr>
          <a:xfrm>
            <a:off x="2483768" y="4299942"/>
            <a:ext cx="4320480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天安门广场升旗仪式</a:t>
            </a:r>
            <a:endParaRPr lang="zh-CN" altLang="en-US" sz="3200" b="1" kern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23728" y="771550"/>
            <a:ext cx="5019675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113665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D44D491-E57C-44EF-9A47-7A702B3538A2}"/>
              </a:ext>
            </a:extLst>
          </p:cNvPr>
          <p:cNvSpPr txBox="1"/>
          <p:nvPr/>
        </p:nvSpPr>
        <p:spPr>
          <a:xfrm>
            <a:off x="611560" y="1445289"/>
            <a:ext cx="7920880" cy="2252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kern="0" dirty="0">
                <a:solidFill>
                  <a:srgbClr val="F7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/>
              </a:rPr>
              <a:t>    </a:t>
            </a:r>
            <a:r>
              <a:rPr lang="zh-CN" altLang="en-US" sz="36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天安门是中国的象征，是我们国家代表性的建筑。你还知道我们国家有哪些代表性的建筑吗？</a:t>
            </a:r>
            <a:endParaRPr lang="zh-CN" altLang="en-US" sz="3600" b="1" kern="0" dirty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444568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3BD7F3D-D347-41AD-9D7A-F883D392E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6578CF0-A683-49DF-85A4-55D05D4E779C}"/>
              </a:ext>
            </a:extLst>
          </p:cNvPr>
          <p:cNvSpPr txBox="1"/>
          <p:nvPr/>
        </p:nvSpPr>
        <p:spPr>
          <a:xfrm>
            <a:off x="5160171" y="347000"/>
            <a:ext cx="2122755" cy="7571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>
            <a:spAutoFit/>
          </a:bodyPr>
          <a:lstStyle/>
          <a:p>
            <a:pPr eaLnBrk="1" fontAlgn="auto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ker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/>
              </a:rPr>
              <a:t>万里长城</a:t>
            </a:r>
          </a:p>
        </p:txBody>
      </p:sp>
    </p:spTree>
    <p:extLst>
      <p:ext uri="{BB962C8B-B14F-4D97-AF65-F5344CB8AC3E}">
        <p14:creationId xmlns:p14="http://schemas.microsoft.com/office/powerpoint/2010/main" val="12688354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B233F8C-4C5A-4AD8-9252-DC65456B7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8450BA4-6395-4ADF-97C0-85B92DB89B43}"/>
              </a:ext>
            </a:extLst>
          </p:cNvPr>
          <p:cNvSpPr txBox="1"/>
          <p:nvPr/>
        </p:nvSpPr>
        <p:spPr>
          <a:xfrm>
            <a:off x="1007720" y="529880"/>
            <a:ext cx="1476048" cy="7571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ker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Calibri"/>
              </a:rPr>
              <a:t>故 宫</a:t>
            </a:r>
          </a:p>
        </p:txBody>
      </p:sp>
    </p:spTree>
    <p:extLst>
      <p:ext uri="{BB962C8B-B14F-4D97-AF65-F5344CB8AC3E}">
        <p14:creationId xmlns:p14="http://schemas.microsoft.com/office/powerpoint/2010/main" val="24304991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4B3BA24-9C1B-46F5-B26D-0C07D84921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6" y="8965"/>
            <a:ext cx="5442058" cy="417646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D44D491-E57C-44EF-9A47-7A702B3538A2}"/>
              </a:ext>
            </a:extLst>
          </p:cNvPr>
          <p:cNvSpPr txBox="1"/>
          <p:nvPr/>
        </p:nvSpPr>
        <p:spPr>
          <a:xfrm>
            <a:off x="5742384" y="1419622"/>
            <a:ext cx="3419872" cy="201285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0" spc="-100" dirty="0">
                <a:solidFill>
                  <a:srgbClr val="F7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/>
              </a:rPr>
              <a:t>    </a:t>
            </a:r>
            <a:r>
              <a:rPr lang="zh-CN" altLang="en-US" sz="3200" b="1" kern="0" spc="-10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仔细看看地图，说说北京在哪里，自己的家乡在哪里。</a:t>
            </a:r>
            <a:endParaRPr lang="zh-CN" altLang="en-US" sz="3200" b="1" kern="0" spc="-100" dirty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136312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71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10" y="2323011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7520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587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1D98C8C-C695-4898-B916-35C5493DBA43}"/>
              </a:ext>
            </a:extLst>
          </p:cNvPr>
          <p:cNvSpPr txBox="1"/>
          <p:nvPr/>
        </p:nvSpPr>
        <p:spPr>
          <a:xfrm>
            <a:off x="323528" y="752615"/>
            <a:ext cx="8424936" cy="137268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/>
              </a:rPr>
              <a:t>    </a:t>
            </a: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小朋友们，请大家看看下面的照片，照片中的人是谁？他们在干什么？</a:t>
            </a:r>
            <a:endParaRPr lang="zh-CN" altLang="en-US" sz="3200" b="1" kern="0" dirty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1986E33-223B-4CF9-A9AA-013AA34A1134}"/>
              </a:ext>
            </a:extLst>
          </p:cNvPr>
          <p:cNvSpPr/>
          <p:nvPr/>
        </p:nvSpPr>
        <p:spPr>
          <a:xfrm>
            <a:off x="3707904" y="2666319"/>
            <a:ext cx="4824536" cy="137268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 dirty="0">
                <a:solidFill>
                  <a:srgbClr val="FFFF00"/>
                </a:solidFill>
                <a:latin typeface="宋体" panose="02010600030101010101" pitchFamily="2" charset="-122"/>
              </a:rPr>
              <a:t>    从今天开始，我们就是一名光荣的小学生啦！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D1FF5D1-727B-4ABC-B4F8-9B888E298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51470"/>
            <a:ext cx="2193925" cy="7103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1pPr>
            <a:lvl2pPr marL="742950" indent="-28575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2pPr>
            <a:lvl3pPr marL="1143000" indent="-22860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3pPr>
            <a:lvl4pPr marL="1600200" indent="-22860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4pPr>
            <a:lvl5pPr marL="2057400" indent="-22860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zh-CN" altLang="en-US" dirty="0">
                <a:sym typeface="Calibri"/>
              </a:rPr>
              <a:t>激趣导入</a:t>
            </a:r>
          </a:p>
        </p:txBody>
      </p:sp>
      <p:pic>
        <p:nvPicPr>
          <p:cNvPr id="6" name="图片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E6410BF-4033-4E07-B497-3CD6ED17DD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2314435"/>
            <a:ext cx="3090863" cy="2076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537150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4C9ED58-BB28-4A47-8976-34855C767340}"/>
              </a:ext>
            </a:extLst>
          </p:cNvPr>
          <p:cNvGrpSpPr/>
          <p:nvPr/>
        </p:nvGrpSpPr>
        <p:grpSpPr>
          <a:xfrm>
            <a:off x="0" y="483518"/>
            <a:ext cx="6090260" cy="4337985"/>
            <a:chOff x="1506076" y="411511"/>
            <a:chExt cx="6090260" cy="4337985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5F1F369-5BBB-41BB-A62F-D3A66AE73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870044" y="1047543"/>
              <a:ext cx="4337985" cy="3065921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6EFACA1-9085-4686-958A-2041B2B66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3915176" y="1068336"/>
              <a:ext cx="4337984" cy="3024336"/>
            </a:xfrm>
            <a:prstGeom prst="rect">
              <a:avLst/>
            </a:prstGeom>
          </p:spPr>
        </p:pic>
      </p:grpSp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1D98C8C-C695-4898-B916-35C5493DBA43}"/>
              </a:ext>
            </a:extLst>
          </p:cNvPr>
          <p:cNvSpPr txBox="1"/>
          <p:nvPr/>
        </p:nvSpPr>
        <p:spPr>
          <a:xfrm>
            <a:off x="6090260" y="884275"/>
            <a:ext cx="3192073" cy="233294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    请大家把书翻到第</a:t>
            </a:r>
            <a:r>
              <a:rPr lang="en-US" altLang="zh-CN" sz="28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2</a:t>
            </a:r>
            <a:r>
              <a:rPr lang="zh-CN" altLang="en-US" sz="28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页，数一数，图中有多少个小朋友来上学？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1986E33-223B-4CF9-A9AA-013AA34A1134}"/>
              </a:ext>
            </a:extLst>
          </p:cNvPr>
          <p:cNvSpPr/>
          <p:nvPr/>
        </p:nvSpPr>
        <p:spPr>
          <a:xfrm>
            <a:off x="6389777" y="3291733"/>
            <a:ext cx="2646719" cy="6524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kern="0">
                <a:solidFill>
                  <a:srgbClr val="FFFF00"/>
                </a:solidFill>
                <a:latin typeface="宋体" panose="02010600030101010101" pitchFamily="2" charset="-122"/>
              </a:rPr>
              <a:t>56</a:t>
            </a:r>
            <a:r>
              <a:rPr lang="zh-CN" altLang="en-US" sz="2800" b="1" kern="0">
                <a:solidFill>
                  <a:srgbClr val="FFFF00"/>
                </a:solidFill>
                <a:latin typeface="宋体" panose="02010600030101010101" pitchFamily="2" charset="-122"/>
              </a:rPr>
              <a:t>个小朋友。</a:t>
            </a:r>
          </a:p>
        </p:txBody>
      </p:sp>
    </p:spTree>
    <p:extLst>
      <p:ext uri="{BB962C8B-B14F-4D97-AF65-F5344CB8AC3E}">
        <p14:creationId xmlns:p14="http://schemas.microsoft.com/office/powerpoint/2010/main" val="33557419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1D98C8C-C695-4898-B916-35C5493DBA43}"/>
              </a:ext>
            </a:extLst>
          </p:cNvPr>
          <p:cNvSpPr txBox="1"/>
          <p:nvPr/>
        </p:nvSpPr>
        <p:spPr>
          <a:xfrm>
            <a:off x="590635" y="555526"/>
            <a:ext cx="8052049" cy="137268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/>
              </a:rPr>
              <a:t>    </a:t>
            </a: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请大家再仔细看看图中的小朋友，他们的衣服、帽子有什么不一样？</a:t>
            </a:r>
            <a:endParaRPr lang="zh-CN" altLang="en-US" sz="3200" b="1" kern="0" dirty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1986E33-223B-4CF9-A9AA-013AA34A1134}"/>
              </a:ext>
            </a:extLst>
          </p:cNvPr>
          <p:cNvSpPr/>
          <p:nvPr/>
        </p:nvSpPr>
        <p:spPr>
          <a:xfrm>
            <a:off x="590634" y="2355726"/>
            <a:ext cx="7941805" cy="201285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 dirty="0">
                <a:solidFill>
                  <a:srgbClr val="FFFF00"/>
                </a:solidFill>
                <a:latin typeface="宋体" panose="02010600030101010101" pitchFamily="2" charset="-122"/>
              </a:rPr>
              <a:t>    每一个小朋友的服饰都不一样，每一个小朋友都代表着我们国家的一个民族，</a:t>
            </a:r>
            <a:r>
              <a:rPr lang="en-US" altLang="zh-CN" sz="3200" b="1" kern="0" dirty="0">
                <a:solidFill>
                  <a:srgbClr val="FFFF00"/>
                </a:solidFill>
                <a:latin typeface="宋体" panose="02010600030101010101" pitchFamily="2" charset="-122"/>
              </a:rPr>
              <a:t>56</a:t>
            </a:r>
            <a:r>
              <a:rPr lang="zh-CN" altLang="en-US" sz="3200" b="1" kern="0" dirty="0">
                <a:solidFill>
                  <a:srgbClr val="FFFF00"/>
                </a:solidFill>
                <a:latin typeface="宋体" panose="02010600030101010101" pitchFamily="2" charset="-122"/>
              </a:rPr>
              <a:t>个小朋友就代表我们国家有</a:t>
            </a:r>
            <a:r>
              <a:rPr lang="en-US" altLang="zh-CN" sz="3200" b="1" kern="0" dirty="0">
                <a:solidFill>
                  <a:srgbClr val="FFFF00"/>
                </a:solidFill>
                <a:latin typeface="宋体" panose="02010600030101010101" pitchFamily="2" charset="-122"/>
              </a:rPr>
              <a:t>56</a:t>
            </a:r>
            <a:r>
              <a:rPr lang="zh-CN" altLang="en-US" sz="3200" b="1" kern="0" dirty="0">
                <a:solidFill>
                  <a:srgbClr val="FFFF00"/>
                </a:solidFill>
                <a:latin typeface="宋体" panose="02010600030101010101" pitchFamily="2" charset="-122"/>
              </a:rPr>
              <a:t>个民族。</a:t>
            </a:r>
          </a:p>
        </p:txBody>
      </p:sp>
    </p:spTree>
    <p:extLst>
      <p:ext uri="{BB962C8B-B14F-4D97-AF65-F5344CB8AC3E}">
        <p14:creationId xmlns:p14="http://schemas.microsoft.com/office/powerpoint/2010/main" val="3453834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2C64498-7AE6-4CFF-9E25-83F967FD6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124396"/>
            <a:ext cx="3062384" cy="239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1D98C8C-C695-4898-B916-35C5493DBA43}"/>
              </a:ext>
            </a:extLst>
          </p:cNvPr>
          <p:cNvSpPr txBox="1"/>
          <p:nvPr/>
        </p:nvSpPr>
        <p:spPr>
          <a:xfrm>
            <a:off x="441926" y="761857"/>
            <a:ext cx="8260147" cy="121263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kern="0" dirty="0">
                <a:solidFill>
                  <a:srgbClr val="F7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/>
              </a:rPr>
              <a:t>    </a:t>
            </a:r>
            <a:r>
              <a:rPr lang="zh-CN" altLang="en-US" sz="28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小朋友，你知道自己是哪一个民族的吗？这个民族在穿着上有哪些特点？又有哪些特别的习俗？</a:t>
            </a:r>
            <a:endParaRPr lang="zh-CN" altLang="en-US" sz="2800" b="1" kern="0" dirty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1986E33-223B-4CF9-A9AA-013AA34A1134}"/>
              </a:ext>
            </a:extLst>
          </p:cNvPr>
          <p:cNvSpPr/>
          <p:nvPr/>
        </p:nvSpPr>
        <p:spPr>
          <a:xfrm>
            <a:off x="2218787" y="2891837"/>
            <a:ext cx="1152128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rgbClr val="FFFF00"/>
                </a:solidFill>
                <a:latin typeface="宋体" panose="02010600030101010101" pitchFamily="2" charset="-122"/>
              </a:rPr>
              <a:t>汉族</a:t>
            </a:r>
          </a:p>
        </p:txBody>
      </p:sp>
      <p:sp>
        <p:nvSpPr>
          <p:cNvPr id="6" name="TextBox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4025DF9-07C4-4B86-8F65-BAAD76DF4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51470"/>
            <a:ext cx="2193925" cy="7103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1pPr>
            <a:lvl2pPr marL="742950" indent="-28575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2pPr>
            <a:lvl3pPr marL="1143000" indent="-22860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3pPr>
            <a:lvl4pPr marL="1600200" indent="-22860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4pPr>
            <a:lvl5pPr marL="2057400" indent="-22860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zh-CN" altLang="en-US">
                <a:sym typeface="Calibri"/>
              </a:rPr>
              <a:t>交流体验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CBF6DA7-139F-4A73-B464-0D0F517614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02" b="96552" l="8434" r="91968">
                        <a14:foregroundMark x1="42169" y1="6650" x2="53414" y2="7143"/>
                        <a14:foregroundMark x1="52209" y1="96552" x2="53012" y2="82759"/>
                        <a14:foregroundMark x1="78715" y1="87192" x2="76707" y2="76355"/>
                        <a14:foregroundMark x1="91968" y1="44335" x2="91968" y2="44335"/>
                        <a14:foregroundMark x1="44578" y1="3202" x2="53815" y2="3202"/>
                        <a14:foregroundMark x1="8434" y1="58128" x2="8434" y2="58128"/>
                        <a14:backgroundMark x1="15261" y1="12808" x2="23695" y2="5419"/>
                        <a14:backgroundMark x1="25703" y1="5419" x2="42972" y2="2217"/>
                        <a14:backgroundMark x1="75100" y1="17980" x2="75100" y2="167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06" y="2185323"/>
            <a:ext cx="1354334" cy="220827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B322565-BDFE-4A8C-B709-D9A368EC7E2E}"/>
              </a:ext>
            </a:extLst>
          </p:cNvPr>
          <p:cNvSpPr/>
          <p:nvPr/>
        </p:nvSpPr>
        <p:spPr>
          <a:xfrm>
            <a:off x="6916173" y="2923205"/>
            <a:ext cx="1152128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rgbClr val="FFFF00"/>
                </a:solidFill>
                <a:latin typeface="宋体" panose="02010600030101010101" pitchFamily="2" charset="-122"/>
              </a:rPr>
              <a:t>春节</a:t>
            </a:r>
          </a:p>
        </p:txBody>
      </p:sp>
    </p:spTree>
    <p:extLst>
      <p:ext uri="{BB962C8B-B14F-4D97-AF65-F5344CB8AC3E}">
        <p14:creationId xmlns:p14="http://schemas.microsoft.com/office/powerpoint/2010/main" val="28393350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1D98C8C-C695-4898-B916-35C5493DBA43}"/>
              </a:ext>
            </a:extLst>
          </p:cNvPr>
          <p:cNvSpPr txBox="1"/>
          <p:nvPr/>
        </p:nvSpPr>
        <p:spPr>
          <a:xfrm>
            <a:off x="539552" y="483518"/>
            <a:ext cx="8346505" cy="201285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/>
              </a:rPr>
              <a:t>    </a:t>
            </a: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我们国家有</a:t>
            </a:r>
            <a:r>
              <a:rPr lang="en-US" altLang="zh-CN" sz="32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56</a:t>
            </a: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个民族，</a:t>
            </a:r>
            <a:r>
              <a:rPr lang="en-US" altLang="zh-CN" sz="32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56</a:t>
            </a: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个民族</a:t>
            </a:r>
            <a:r>
              <a:rPr lang="en-US" altLang="zh-CN" sz="32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56</a:t>
            </a: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朵花。你还知道图中哪个小朋友是哪一个民族的？你知道这个民族的哪些信息？</a:t>
            </a:r>
            <a:endParaRPr lang="zh-CN" altLang="en-US" sz="3200" b="1" kern="0" dirty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1986E33-223B-4CF9-A9AA-013AA34A1134}"/>
              </a:ext>
            </a:extLst>
          </p:cNvPr>
          <p:cNvSpPr/>
          <p:nvPr/>
        </p:nvSpPr>
        <p:spPr>
          <a:xfrm>
            <a:off x="2483768" y="3927476"/>
            <a:ext cx="1512168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rgbClr val="FFFF00"/>
                </a:solidFill>
                <a:latin typeface="宋体" panose="02010600030101010101" pitchFamily="2" charset="-122"/>
              </a:rPr>
              <a:t>壮族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8EF8FF6-DD62-467A-9FC2-EAB47F5D2B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53" b="97970" l="7018" r="95088">
                        <a14:foregroundMark x1="7719" y1="38832" x2="10526" y2="38832"/>
                        <a14:foregroundMark x1="57544" y1="94670" x2="54737" y2="90102"/>
                        <a14:foregroundMark x1="45263" y1="7614" x2="65965" y2="6853"/>
                        <a14:foregroundMark x1="65965" y1="6853" x2="66213" y2="6853"/>
                        <a14:foregroundMark x1="95088" y1="28173" x2="94585" y2="26718"/>
                        <a14:backgroundMark x1="25965" y1="53299" x2="25965" y2="53299"/>
                        <a14:backgroundMark x1="24912" y1="15228" x2="17544" y2="27411"/>
                        <a14:backgroundMark x1="8421" y1="43147" x2="13333" y2="45431"/>
                        <a14:backgroundMark x1="21404" y1="50508" x2="22807" y2="59391"/>
                        <a14:backgroundMark x1="24561" y1="65736" x2="18596" y2="76396"/>
                        <a14:backgroundMark x1="16842" y1="78934" x2="17193" y2="86041"/>
                        <a14:backgroundMark x1="38947" y1="92132" x2="42807" y2="96701"/>
                        <a14:backgroundMark x1="62807" y1="97716" x2="65965" y2="91878"/>
                        <a14:backgroundMark x1="65263" y1="78680" x2="69474" y2="62944"/>
                        <a14:backgroundMark x1="72281" y1="61421" x2="86667" y2="55330"/>
                        <a14:backgroundMark x1="95088" y1="38325" x2="95088" y2="38325"/>
                        <a14:backgroundMark x1="86667" y1="11168" x2="81404" y2="7868"/>
                        <a14:backgroundMark x1="91228" y1="15990" x2="92982" y2="19289"/>
                        <a14:backgroundMark x1="92632" y1="19289" x2="97895" y2="25381"/>
                        <a14:backgroundMark x1="73333" y1="2538" x2="79649" y2="6599"/>
                        <a14:backgroundMark x1="69825" y1="3807" x2="74737" y2="5330"/>
                        <a14:backgroundMark x1="26667" y1="8122" x2="35439" y2="3046"/>
                        <a14:backgroundMark x1="49123" y1="98731" x2="58246" y2="99239"/>
                        <a14:backgroundMark x1="95789" y1="39848" x2="95789" y2="35279"/>
                        <a14:backgroundMark x1="92632" y1="51777" x2="94737" y2="484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83718"/>
            <a:ext cx="1882385" cy="260231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F3BDE48-F970-43AD-8104-14731117B7A1}"/>
              </a:ext>
            </a:extLst>
          </p:cNvPr>
          <p:cNvSpPr/>
          <p:nvPr/>
        </p:nvSpPr>
        <p:spPr>
          <a:xfrm>
            <a:off x="3707904" y="2315359"/>
            <a:ext cx="4608512" cy="1852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 dirty="0">
                <a:solidFill>
                  <a:srgbClr val="00FFFF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b="1" kern="0" dirty="0">
                <a:solidFill>
                  <a:srgbClr val="00FFFF"/>
                </a:solidFill>
                <a:latin typeface="宋体" panose="02010600030101010101" pitchFamily="2" charset="-122"/>
              </a:rPr>
              <a:t>壮族是中国人口最多的一个少数民族，广西壮族自治区是壮族的主要分布区。</a:t>
            </a:r>
            <a:endParaRPr lang="zh-CN" altLang="en-US" sz="3200" b="1" kern="0" dirty="0">
              <a:solidFill>
                <a:srgbClr val="00FFFF"/>
              </a:solidFill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44485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1D98C8C-C695-4898-B916-35C5493DBA43}"/>
              </a:ext>
            </a:extLst>
          </p:cNvPr>
          <p:cNvSpPr txBox="1"/>
          <p:nvPr/>
        </p:nvSpPr>
        <p:spPr>
          <a:xfrm>
            <a:off x="590635" y="517242"/>
            <a:ext cx="8052049" cy="137268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0">
                <a:solidFill>
                  <a:srgbClr val="F7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/>
              </a:rPr>
              <a:t>    </a:t>
            </a:r>
            <a:r>
              <a:rPr lang="zh-CN" altLang="en-US" sz="3200" b="1" kern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请小朋友们选择自己的民族或者其他的民族，大声说出来：</a:t>
            </a:r>
            <a:endParaRPr lang="zh-CN" altLang="en-US" sz="3200" b="1" kern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39B6EEC-7404-40B1-A944-19B8010D5DAF}"/>
              </a:ext>
            </a:extLst>
          </p:cNvPr>
          <p:cNvSpPr/>
          <p:nvPr/>
        </p:nvSpPr>
        <p:spPr>
          <a:xfrm>
            <a:off x="1547664" y="2067694"/>
            <a:ext cx="6408712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chemeClr val="bg1"/>
                </a:solidFill>
                <a:latin typeface="宋体" panose="02010600030101010101" pitchFamily="2" charset="-122"/>
                <a:sym typeface="Calibri"/>
              </a:rPr>
              <a:t>我是</a:t>
            </a:r>
            <a:r>
              <a:rPr lang="en-US" altLang="zh-CN" sz="3200" b="1" kern="0">
                <a:solidFill>
                  <a:schemeClr val="bg1"/>
                </a:solidFill>
                <a:latin typeface="宋体" panose="02010600030101010101" pitchFamily="2" charset="-122"/>
                <a:sym typeface="Calibri"/>
              </a:rPr>
              <a:t>____</a:t>
            </a:r>
            <a:r>
              <a:rPr lang="zh-CN" altLang="en-US" sz="3200" b="1" kern="0">
                <a:solidFill>
                  <a:schemeClr val="bg1"/>
                </a:solidFill>
                <a:latin typeface="宋体" panose="02010600030101010101" pitchFamily="2" charset="-122"/>
                <a:sym typeface="Calibri"/>
              </a:rPr>
              <a:t>族人，我是中国人。</a:t>
            </a:r>
            <a:endParaRPr lang="zh-CN" altLang="en-US" sz="3200" b="1" kern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82E47EF-36E9-4F90-8961-3BA54B5EBD98}"/>
              </a:ext>
            </a:extLst>
          </p:cNvPr>
          <p:cNvSpPr/>
          <p:nvPr/>
        </p:nvSpPr>
        <p:spPr>
          <a:xfrm>
            <a:off x="1403649" y="3507854"/>
            <a:ext cx="7128792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chemeClr val="bg1"/>
                </a:solidFill>
                <a:latin typeface="宋体" panose="02010600030101010101" pitchFamily="2" charset="-122"/>
                <a:sym typeface="Calibri"/>
              </a:rPr>
              <a:t>练习说话：同桌互说、开火车轮流说。</a:t>
            </a:r>
            <a:endParaRPr lang="zh-CN" altLang="en-US" sz="3200" b="1" kern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1986E33-223B-4CF9-A9AA-013AA34A1134}"/>
              </a:ext>
            </a:extLst>
          </p:cNvPr>
          <p:cNvSpPr/>
          <p:nvPr/>
        </p:nvSpPr>
        <p:spPr>
          <a:xfrm>
            <a:off x="2555776" y="1952931"/>
            <a:ext cx="864096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rgbClr val="FFFF00"/>
                </a:solidFill>
                <a:latin typeface="宋体" panose="02010600030101010101" pitchFamily="2" charset="-122"/>
              </a:rPr>
              <a:t>汉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71383C2-8432-4041-84B0-EC2FA495EE49}"/>
              </a:ext>
            </a:extLst>
          </p:cNvPr>
          <p:cNvSpPr/>
          <p:nvPr/>
        </p:nvSpPr>
        <p:spPr>
          <a:xfrm>
            <a:off x="2555776" y="2642158"/>
            <a:ext cx="792088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rgbClr val="FFFF00"/>
                </a:solidFill>
                <a:latin typeface="宋体" panose="02010600030101010101" pitchFamily="2" charset="-122"/>
              </a:rPr>
              <a:t>苗</a:t>
            </a:r>
          </a:p>
        </p:txBody>
      </p:sp>
    </p:spTree>
    <p:extLst>
      <p:ext uri="{BB962C8B-B14F-4D97-AF65-F5344CB8AC3E}">
        <p14:creationId xmlns:p14="http://schemas.microsoft.com/office/powerpoint/2010/main" val="685668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1D98C8C-C695-4898-B916-35C5493DBA43}"/>
              </a:ext>
            </a:extLst>
          </p:cNvPr>
          <p:cNvSpPr txBox="1"/>
          <p:nvPr/>
        </p:nvSpPr>
        <p:spPr>
          <a:xfrm>
            <a:off x="6156176" y="761857"/>
            <a:ext cx="2866082" cy="233294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kern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    请大家看图片，除了看到有很多小朋友，你还看到了什么？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1986E33-223B-4CF9-A9AA-013AA34A1134}"/>
              </a:ext>
            </a:extLst>
          </p:cNvPr>
          <p:cNvSpPr/>
          <p:nvPr/>
        </p:nvSpPr>
        <p:spPr>
          <a:xfrm>
            <a:off x="6739563" y="3435846"/>
            <a:ext cx="1699307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kern="0">
                <a:solidFill>
                  <a:srgbClr val="FFFF00"/>
                </a:solidFill>
                <a:latin typeface="宋体" panose="02010600030101010101" pitchFamily="2" charset="-122"/>
              </a:rPr>
              <a:t>天安门</a:t>
            </a:r>
          </a:p>
        </p:txBody>
      </p:sp>
      <p:sp>
        <p:nvSpPr>
          <p:cNvPr id="7" name="TextBox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4EB00F0-63F7-44F6-BCED-53D63519A7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51470"/>
            <a:ext cx="2193925" cy="7103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1pPr>
            <a:lvl2pPr marL="742950" indent="-28575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2pPr>
            <a:lvl3pPr marL="1143000" indent="-22860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3pPr>
            <a:lvl4pPr marL="1600200" indent="-22860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4pPr>
            <a:lvl5pPr marL="2057400" indent="-228600"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zh-CN" altLang="en-US">
                <a:sym typeface="Calibri"/>
              </a:rPr>
              <a:t>观察体会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9F64CE3-57C3-4334-95D5-373A5123BE08}"/>
              </a:ext>
            </a:extLst>
          </p:cNvPr>
          <p:cNvGrpSpPr/>
          <p:nvPr/>
        </p:nvGrpSpPr>
        <p:grpSpPr>
          <a:xfrm>
            <a:off x="0" y="754045"/>
            <a:ext cx="6090260" cy="4337985"/>
            <a:chOff x="1506076" y="411511"/>
            <a:chExt cx="6090260" cy="4337985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A80D877-5EFB-4830-B832-3376291C4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870044" y="1047543"/>
              <a:ext cx="4337985" cy="3065921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7A0CA26-2E87-44F0-8D73-1E7CDBE6C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3915176" y="1068336"/>
              <a:ext cx="4337984" cy="3024336"/>
            </a:xfrm>
            <a:prstGeom prst="rect">
              <a:avLst/>
            </a:prstGeom>
          </p:spPr>
        </p:pic>
      </p:grpSp>
      <p:sp>
        <p:nvSpPr>
          <p:cNvPr id="11" name="椭圆 10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99864B1-162F-4DBE-A9A2-C7F3F7BC8E74}"/>
              </a:ext>
            </a:extLst>
          </p:cNvPr>
          <p:cNvSpPr/>
          <p:nvPr/>
        </p:nvSpPr>
        <p:spPr>
          <a:xfrm>
            <a:off x="308824" y="1195391"/>
            <a:ext cx="2448272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035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D44D491-E57C-44EF-9A47-7A702B3538A2}"/>
              </a:ext>
            </a:extLst>
          </p:cNvPr>
          <p:cNvSpPr txBox="1"/>
          <p:nvPr/>
        </p:nvSpPr>
        <p:spPr>
          <a:xfrm>
            <a:off x="179512" y="411510"/>
            <a:ext cx="8052049" cy="732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/>
              </a:rPr>
              <a:t>    </a:t>
            </a:r>
            <a:r>
              <a:rPr lang="zh-CN" altLang="en-US" sz="3200" b="1" kern="0" dirty="0">
                <a:solidFill>
                  <a:srgbClr val="F7FFFF"/>
                </a:solidFill>
                <a:latin typeface="宋体" panose="02010600030101010101" pitchFamily="2" charset="-122"/>
                <a:sym typeface="Calibri"/>
              </a:rPr>
              <a:t>看图说话：天安门是什么样的？</a:t>
            </a:r>
            <a:endParaRPr lang="zh-CN" altLang="en-US" sz="3200" b="1" kern="0" dirty="0">
              <a:solidFill>
                <a:srgbClr val="F7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693B272-CE24-421C-B5F1-0443290AB5B9}"/>
              </a:ext>
            </a:extLst>
          </p:cNvPr>
          <p:cNvSpPr/>
          <p:nvPr/>
        </p:nvSpPr>
        <p:spPr>
          <a:xfrm>
            <a:off x="3779912" y="1175237"/>
            <a:ext cx="5112568" cy="28930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>
            <a:spAutoFit/>
          </a:bodyPr>
          <a:lstStyle/>
          <a:p>
            <a:pPr eaLnBrk="1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kern="0" dirty="0">
                <a:solidFill>
                  <a:srgbClr val="FFFF00"/>
                </a:solidFill>
                <a:latin typeface="宋体" panose="02010600030101010101" pitchFamily="2" charset="-122"/>
              </a:rPr>
              <a:t>    天安门城楼上写着的两行字是“中华人民共和国万岁”“世界人民大团结万岁”。我们的祖国叫“中华人民共和国”，简称“中国”。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ED09900-BFD1-42C0-88C8-4DB5E1924F5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27634"/>
            <a:ext cx="3346524" cy="2088232"/>
          </a:xfrm>
          <a:prstGeom prst="rect">
            <a:avLst/>
          </a:prstGeom>
          <a:ln w="12700" cap="sq">
            <a:solidFill>
              <a:srgbClr val="AF0E0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39854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PICTURE" val="#694278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PICTURE" val="#694278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PICTURE" val="#694278;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r="http://schemas.openxmlformats.org/officeDocument/2006/relationships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812</Words>
  <Application>Microsoft Office PowerPoint</Application>
  <PresentationFormat>全屏显示(16:9)</PresentationFormat>
  <Paragraphs>50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123</cp:lastModifiedBy>
  <cp:revision>3</cp:revision>
  <cp:lastPrinted>2022-05-28T20:03:38Z</cp:lastPrinted>
  <dcterms:created xsi:type="dcterms:W3CDTF">2022-05-28T20:03:38Z</dcterms:created>
  <dcterms:modified xsi:type="dcterms:W3CDTF">2022-12-19T01:24:02Z</dcterms:modified>
</cp:coreProperties>
</file>