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7" r:id="rId2"/>
  </p:sldMasterIdLst>
  <p:notesMasterIdLst>
    <p:notesMasterId r:id="rId34"/>
  </p:notesMasterIdLst>
  <p:handoutMasterIdLst>
    <p:handoutMasterId r:id="rId35"/>
  </p:handoutMasterIdLst>
  <p:sldIdLst>
    <p:sldId id="257" r:id="rId3"/>
    <p:sldId id="405" r:id="rId4"/>
    <p:sldId id="406" r:id="rId5"/>
    <p:sldId id="410" r:id="rId6"/>
    <p:sldId id="411" r:id="rId7"/>
    <p:sldId id="408" r:id="rId8"/>
    <p:sldId id="412" r:id="rId9"/>
    <p:sldId id="413" r:id="rId10"/>
    <p:sldId id="414" r:id="rId11"/>
    <p:sldId id="415" r:id="rId12"/>
    <p:sldId id="434" r:id="rId13"/>
    <p:sldId id="435" r:id="rId14"/>
    <p:sldId id="416" r:id="rId15"/>
    <p:sldId id="417" r:id="rId16"/>
    <p:sldId id="418" r:id="rId17"/>
    <p:sldId id="419" r:id="rId18"/>
    <p:sldId id="420" r:id="rId19"/>
    <p:sldId id="421" r:id="rId20"/>
    <p:sldId id="422" r:id="rId21"/>
    <p:sldId id="428" r:id="rId22"/>
    <p:sldId id="429" r:id="rId23"/>
    <p:sldId id="430" r:id="rId24"/>
    <p:sldId id="431" r:id="rId25"/>
    <p:sldId id="432" r:id="rId26"/>
    <p:sldId id="423" r:id="rId27"/>
    <p:sldId id="424" r:id="rId28"/>
    <p:sldId id="425" r:id="rId29"/>
    <p:sldId id="433" r:id="rId30"/>
    <p:sldId id="426" r:id="rId31"/>
    <p:sldId id="427" r:id="rId32"/>
    <p:sldId id="436" r:id="rId33"/>
  </p:sldIdLst>
  <p:sldSz cx="9144000" cy="5143500" type="screen16x9"/>
  <p:notesSz cx="6858000" cy="9144000"/>
  <p:custDataLst>
    <p:tags r:id="rId36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113" userDrawn="1">
          <p15:clr>
            <a:srgbClr val="A4A3A4"/>
          </p15:clr>
        </p15:guide>
        <p15:guide id="2" orient="horz" pos="3208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  <p:ext uri="{1BD7E111-0CB8-44D6-8891-C1BB2F81B7CC}">
      <p1710:readonlyRecommended xmlns:p1710="http://schemas.microsoft.com/office/powerpoint/2017/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75" autoAdjust="0"/>
  </p:normalViewPr>
  <p:slideViewPr>
    <p:cSldViewPr showGuides="1">
      <p:cViewPr>
        <p:scale>
          <a:sx n="130" d="100"/>
          <a:sy n="130" d="100"/>
        </p:scale>
        <p:origin x="-1074" y="-318"/>
      </p:cViewPr>
      <p:guideLst>
        <p:guide orient="horz" pos="3208"/>
        <p:guide pos="11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4" d="100"/>
          <a:sy n="84" d="100"/>
        </p:scale>
        <p:origin x="391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="" xmlns:a16="http://schemas.microsoft.com/office/drawing/2014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953AD20F-6153-4E65-AF36-5C22FD85154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2CA89484-E121-4FF7-A547-E15A38F290C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3DB627D-E342-4A20-B0FD-98FB72CE1718}" type="datetimeFigureOut">
              <a:rPr lang="zh-CN" altLang="en-US"/>
              <a:pPr>
                <a:defRPr/>
              </a:pPr>
              <a:t>2022/12/19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E4725896-8F7C-4A85-8FFC-327EF746B1C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1E42786B-5689-4D5C-A562-07C07834F7E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0A53D38-40BA-4724-AF00-5238712A9F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5309709"/>
      </p:ext>
    </p:extLst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="" xmlns:a16="http://schemas.microsoft.com/office/drawing/2014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F175AA40-1E76-451B-A6C0-3E9D2951571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ED51C6F8-F946-4245-8359-95E2E7C8606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B2BD20C-5C1F-4E43-B284-D1F95E13A25A}" type="datetimeFigureOut">
              <a:rPr lang="zh-CN" altLang="en-US"/>
              <a:pPr>
                <a:defRPr/>
              </a:pPr>
              <a:t>2022/12/19</a:t>
            </a:fld>
            <a:endParaRPr lang="zh-CN" altLang="en-US"/>
          </a:p>
        </p:txBody>
      </p:sp>
      <p:sp>
        <p:nvSpPr>
          <p:cNvPr id="4" name="幻灯片图像占位符 3">
            <a:extLst>
              <a:ext uri="{FF2B5EF4-FFF2-40B4-BE49-F238E27FC236}">
                <a16:creationId xmlns="" xmlns:a16="http://schemas.microsoft.com/office/drawing/2014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BA5D7B10-76DC-4187-A405-6B9AE19A4A0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>
            <a:extLst>
              <a:ext uri="{FF2B5EF4-FFF2-40B4-BE49-F238E27FC236}">
                <a16:creationId xmlns="" xmlns:a16="http://schemas.microsoft.com/office/drawing/2014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6DF7FEAA-BC0E-469B-BDC9-D08631381F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A85FE39B-083A-4AF3-817E-2B5B4928A6B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9D2805E0-FF77-44B2-BF60-06B49C137F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80A57883-B9F0-44DC-ACF1-0951E142F1B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5480367"/>
      </p:ext>
    </p:extLst>
  </p:cSld>
  <p:clrMap bg1="lt1" tx1="dk1" bg2="lt2" tx2="dk2" accent1="accent1" accent2="accent2" accent3="accent3" accent4="accent4" accent5="accent5" accent6="accent6" hlink="hlink" folHlink="folHlink"/>
  <p:hf sldNum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>
            <a:extLst>
              <a:ext uri="{FF2B5EF4-FFF2-40B4-BE49-F238E27FC236}">
                <a16:creationId xmlns="" xmlns:a16="http://schemas.microsoft.com/office/drawing/2014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B5F33BAC-F24F-41CE-B120-1B2682572CA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>
            <a:extLst>
              <a:ext uri="{FF2B5EF4-FFF2-40B4-BE49-F238E27FC236}">
                <a16:creationId xmlns="" xmlns:a16="http://schemas.microsoft.com/office/drawing/2014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4784E1D4-B899-4376-83AF-83C940F931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00" name="页眉占位符 3">
            <a:extLst>
              <a:ext uri="{FF2B5EF4-FFF2-40B4-BE49-F238E27FC236}">
                <a16:creationId xmlns="" xmlns:a16="http://schemas.microsoft.com/office/drawing/2014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BDF869E0-80AB-4046-9D2D-7059AD4189B1}"/>
              </a:ext>
            </a:extLst>
          </p:cNvPr>
          <p:cNvSpPr>
            <a:spLocks noGrp="1" noChangeArrowheads="1"/>
          </p:cNvSpPr>
          <p:nvPr>
            <p:ph type="hdr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4101" name="页脚占位符 4">
            <a:extLst>
              <a:ext uri="{FF2B5EF4-FFF2-40B4-BE49-F238E27FC236}">
                <a16:creationId xmlns="" xmlns:a16="http://schemas.microsoft.com/office/drawing/2014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5D40390A-ECFC-4625-BBF1-1691D6276E9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5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2743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404F3375-372D-45BD-B93E-7738593A17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671288">
            <a:off x="-88718" y="4065076"/>
            <a:ext cx="1152128" cy="938865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2715335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933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234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016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227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322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325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976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0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891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54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650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file:///D:\qq&#25991;&#20214;\712321467\Image\C2C\Image2\%7b75232B38-A165-1FB7-499C-2E1C792CACB5%7d.png" TargetMode="Externa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4" r:link="rId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70770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&#25569;&#31508;&#23039;&#21183;&#35762;&#35299;.mp4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microsoft.com/office/2007/relationships/hdphoto" Target="../media/hdphoto3.wdp"/><Relationship Id="rId4" Type="http://schemas.openxmlformats.org/officeDocument/2006/relationships/image" Target="../media/image18.png"/><Relationship Id="rId9" Type="http://schemas.microsoft.com/office/2007/relationships/hdphoto" Target="../media/hdphoto5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microsoft.com/office/2007/relationships/hdphoto" Target="../media/hdphoto6.wdp"/><Relationship Id="rId7" Type="http://schemas.microsoft.com/office/2007/relationships/hdphoto" Target="../media/hdphoto8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microsoft.com/office/2007/relationships/hdphoto" Target="../media/hdphoto7.wdp"/><Relationship Id="rId4" Type="http://schemas.openxmlformats.org/officeDocument/2006/relationships/image" Target="../media/image23.png"/><Relationship Id="rId9" Type="http://schemas.microsoft.com/office/2007/relationships/hdphoto" Target="../media/hdphoto9.wdp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jianli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shouchaobao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Cutout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3B06C048-2A85-461C-BF09-7463B52F4E8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86457"/>
            <a:ext cx="8394920" cy="4572396"/>
          </a:xfrm>
          <a:prstGeom prst="rect">
            <a:avLst/>
          </a:prstGeom>
        </p:spPr>
      </p:pic>
      <p:sp>
        <p:nvSpPr>
          <p:cNvPr id="3074" name="标题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0DBA6E4E-7FDC-4265-BD11-6BF8C5AC48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5815" y="1635646"/>
            <a:ext cx="5381625" cy="965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5400" b="1" dirty="0">
                <a:solidFill>
                  <a:srgbClr val="D0F0F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我爱学语文</a:t>
            </a:r>
          </a:p>
        </p:txBody>
      </p:sp>
      <p:pic>
        <p:nvPicPr>
          <p:cNvPr id="3075" name="图片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5443A541-41C6-4A78-92D2-9F0E574B3D60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1470"/>
            <a:ext cx="2655887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3818896" y="3651870"/>
            <a:ext cx="393889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hlinkClick r:id="rId2" action="ppaction://hlinkfile"/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3190E123-5D88-440E-8675-95328A0863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824" y="339502"/>
            <a:ext cx="3312368" cy="6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学习握笔姿势</a:t>
            </a:r>
          </a:p>
        </p:txBody>
      </p:sp>
      <p:pic>
        <p:nvPicPr>
          <p:cNvPr id="1026" name="Picture 2" descr="D:\个人桌面\1651215520(1).pn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979712" y="1203598"/>
            <a:ext cx="5019675" cy="3429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1380166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3190E123-5D88-440E-8675-95328A0863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576" y="627534"/>
            <a:ext cx="7632848" cy="4150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FFFF"/>
                </a:solidFill>
                <a:latin typeface="宋体" panose="02010600030101010101" pitchFamily="2" charset="-122"/>
              </a:rPr>
              <a:t>步骤一：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认识拇指、食指、</a:t>
            </a:r>
            <a:endParaRPr lang="en-US" altLang="zh-CN" sz="3200" b="1">
              <a:solidFill>
                <a:schemeClr val="bg1"/>
              </a:solidFill>
              <a:latin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</a:rPr>
              <a:t>        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中指和虎口。</a:t>
            </a:r>
            <a:endParaRPr lang="en-US" altLang="zh-CN" sz="3200" b="1">
              <a:solidFill>
                <a:schemeClr val="bg1"/>
              </a:solidFill>
              <a:latin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FFFF"/>
                </a:solidFill>
                <a:latin typeface="宋体" panose="02010600030101010101" pitchFamily="2" charset="-122"/>
              </a:rPr>
              <a:t>步骤二：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拇指和食指握住笔</a:t>
            </a:r>
            <a:endParaRPr lang="en-US" altLang="zh-CN" sz="3200" b="1">
              <a:solidFill>
                <a:schemeClr val="bg1"/>
              </a:solidFill>
              <a:latin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        杆下端，距离笔尖约一寸，同时</a:t>
            </a:r>
            <a:endParaRPr lang="en-US" altLang="zh-CN" sz="3200" b="1">
              <a:solidFill>
                <a:schemeClr val="bg1"/>
              </a:solidFill>
              <a:latin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</a:rPr>
              <a:t>        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用中指内侧抵住笔杆。笔杆上端</a:t>
            </a:r>
            <a:endParaRPr lang="en-US" altLang="zh-CN" sz="3200" b="1">
              <a:solidFill>
                <a:schemeClr val="bg1"/>
              </a:solidFill>
              <a:latin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</a:rPr>
              <a:t>        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贴在虎口上。</a:t>
            </a:r>
            <a:endParaRPr lang="en-US" altLang="zh-CN" sz="3200" b="1">
              <a:solidFill>
                <a:schemeClr val="bg1"/>
              </a:solidFill>
              <a:latin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FFFF"/>
                </a:solidFill>
                <a:latin typeface="宋体" panose="02010600030101010101" pitchFamily="2" charset="-122"/>
              </a:rPr>
              <a:t>步骤三：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模拟握笔姿势，同桌互相检查。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AD4734FE-6563-45FE-A1A7-4AD741521E3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699542"/>
            <a:ext cx="2232248" cy="167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860333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3190E123-5D88-440E-8675-95328A0863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956" y="1347614"/>
            <a:ext cx="4824536" cy="199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600" b="1">
                <a:solidFill>
                  <a:schemeClr val="bg1"/>
                </a:solidFill>
                <a:latin typeface="宋体" panose="02010600030101010101" pitchFamily="2" charset="-122"/>
              </a:rPr>
              <a:t>    试着写自己会写的字，也可以写自己的名字。</a:t>
            </a:r>
            <a:r>
              <a:rPr lang="zh-CN" altLang="en-US" sz="3600" b="1">
                <a:solidFill>
                  <a:srgbClr val="00FFFF"/>
                </a:solidFill>
                <a:latin typeface="宋体" panose="02010600030101010101" pitchFamily="2" charset="-122"/>
              </a:rPr>
              <a:t>注意握笔的姿势</a:t>
            </a:r>
            <a:r>
              <a:rPr lang="zh-CN" altLang="en-US" sz="3600" b="1">
                <a:solidFill>
                  <a:schemeClr val="bg1"/>
                </a:solidFill>
                <a:latin typeface="宋体" panose="02010600030101010101" pitchFamily="2" charset="-122"/>
              </a:rPr>
              <a:t>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EE096EF2-403B-4FCA-BE8E-1345F533F28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1449871"/>
            <a:ext cx="3076814" cy="18961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00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35347101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3190E123-5D88-440E-8675-95328A0863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617" y="207221"/>
            <a:ext cx="7560840" cy="119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    朗读</a:t>
            </a: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读书歌</a:t>
            </a: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</a:rPr>
              <a:t>》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和</a:t>
            </a: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写字歌</a:t>
            </a: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</a:rPr>
              <a:t>》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，巩固读书姿势和写字姿势。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6A552BEA-0923-4B6F-9BD6-16D1915166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518" y="2165953"/>
            <a:ext cx="4248596" cy="2057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40000"/>
              </a:lnSpc>
            </a:pP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读书歌</a:t>
            </a:r>
            <a:endParaRPr lang="en-US" altLang="zh-CN" sz="3200" b="1">
              <a:solidFill>
                <a:schemeClr val="bg1"/>
              </a:solidFill>
              <a:latin typeface="宋体" panose="02010600030101010101" pitchFamily="2" charset="-122"/>
            </a:endParaRPr>
          </a:p>
          <a:p>
            <a:pPr algn="ctr" eaLnBrk="1" hangingPunct="1">
              <a:lnSpc>
                <a:spcPct val="140000"/>
              </a:lnSpc>
            </a:pPr>
            <a:r>
              <a:rPr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身坐直，脚放平，</a:t>
            </a:r>
            <a:endParaRPr lang="en-US" altLang="zh-CN" sz="32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140000"/>
              </a:lnSpc>
            </a:pPr>
            <a:r>
              <a:rPr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双手拿书向外倾。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D6611895-5F9B-48DB-BA32-CC80BBFBB671}"/>
              </a:ext>
            </a:extLst>
          </p:cNvPr>
          <p:cNvGrpSpPr/>
          <p:nvPr/>
        </p:nvGrpSpPr>
        <p:grpSpPr>
          <a:xfrm>
            <a:off x="4860032" y="1388727"/>
            <a:ext cx="3888432" cy="3559436"/>
            <a:chOff x="5148065" y="699542"/>
            <a:chExt cx="3888432" cy="3559436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8DB55ACD-83F1-4CF3-BBA6-CCC6FE4148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8065" y="699542"/>
              <a:ext cx="3888432" cy="3559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solidFill>
                    <a:schemeClr val="bg1"/>
                  </a:solidFill>
                  <a:latin typeface="宋体" panose="02010600030101010101" pitchFamily="2" charset="-122"/>
                </a:rPr>
                <a:t>    写字歌</a:t>
              </a:r>
              <a:endParaRPr lang="en-US" altLang="zh-CN" sz="3200" b="1">
                <a:solidFill>
                  <a:schemeClr val="bg1"/>
                </a:solidFill>
                <a:latin typeface="宋体" panose="02010600030101010101" pitchFamily="2" charset="-122"/>
              </a:endParaRPr>
            </a:p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背要挺，字看清，</a:t>
              </a:r>
              <a:endParaRPr lang="en-US" altLang="zh-CN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头摆正，肩放平。</a:t>
              </a:r>
            </a:p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手离笔尖一寸，</a:t>
              </a:r>
              <a:endParaRPr lang="en-US" altLang="zh-CN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胸离桌子一拳，</a:t>
              </a:r>
              <a:endParaRPr lang="en-US" altLang="zh-CN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眼离桌面一尺。</a:t>
              </a:r>
            </a:p>
          </p:txBody>
        </p:sp>
        <p:grpSp>
          <p:nvGrpSpPr>
            <p:cNvPr id="7" name="组合 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05B4D390-4A11-4615-8962-B0B9552A013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508104" y="699542"/>
              <a:ext cx="403547" cy="505316"/>
              <a:chOff x="4122738" y="895351"/>
              <a:chExt cx="3990975" cy="4997450"/>
            </a:xfrm>
          </p:grpSpPr>
          <p:sp>
            <p:nvSpPr>
              <p:cNvPr id="8" name="iSľïḓe">
                <a:extLst>
                  <a:ext uri="{FF2B5EF4-FFF2-40B4-BE49-F238E27FC236}">
  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E340E095-68A8-4445-A371-6824B6D7233D}"/>
                  </a:ext>
                </a:extLst>
              </p:cNvPr>
              <p:cNvSpPr/>
              <p:nvPr/>
            </p:nvSpPr>
            <p:spPr bwMode="auto">
              <a:xfrm>
                <a:off x="4640263" y="5448301"/>
                <a:ext cx="3403600" cy="444500"/>
              </a:xfrm>
              <a:prstGeom prst="rect">
                <a:avLst/>
              </a:prstGeom>
              <a:solidFill>
                <a:srgbClr val="D1DC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" name="ïş1iďê">
                <a:extLst>
                  <a:ext uri="{FF2B5EF4-FFF2-40B4-BE49-F238E27FC236}">
  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34C1BC7C-0AE7-44E1-B494-7E582046006A}"/>
                  </a:ext>
                </a:extLst>
              </p:cNvPr>
              <p:cNvSpPr/>
              <p:nvPr/>
            </p:nvSpPr>
            <p:spPr bwMode="auto">
              <a:xfrm>
                <a:off x="4122738" y="4024313"/>
                <a:ext cx="2182813" cy="1868488"/>
              </a:xfrm>
              <a:custGeom>
                <a:avLst/>
                <a:gdLst>
                  <a:gd name="T0" fmla="*/ 0 w 93"/>
                  <a:gd name="T1" fmla="*/ 23 h 80"/>
                  <a:gd name="T2" fmla="*/ 19 w 93"/>
                  <a:gd name="T3" fmla="*/ 77 h 80"/>
                  <a:gd name="T4" fmla="*/ 24 w 93"/>
                  <a:gd name="T5" fmla="*/ 79 h 80"/>
                  <a:gd name="T6" fmla="*/ 80 w 93"/>
                  <a:gd name="T7" fmla="*/ 69 h 80"/>
                  <a:gd name="T8" fmla="*/ 93 w 93"/>
                  <a:gd name="T9" fmla="*/ 47 h 80"/>
                  <a:gd name="T10" fmla="*/ 12 w 93"/>
                  <a:gd name="T11" fmla="*/ 0 h 80"/>
                  <a:gd name="T12" fmla="*/ 0 w 93"/>
                  <a:gd name="T13" fmla="*/ 23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" h="80">
                    <a:moveTo>
                      <a:pt x="0" y="23"/>
                    </a:moveTo>
                    <a:cubicBezTo>
                      <a:pt x="19" y="77"/>
                      <a:pt x="19" y="77"/>
                      <a:pt x="19" y="77"/>
                    </a:cubicBezTo>
                    <a:cubicBezTo>
                      <a:pt x="19" y="79"/>
                      <a:pt x="22" y="80"/>
                      <a:pt x="24" y="79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93" y="47"/>
                      <a:pt x="93" y="47"/>
                      <a:pt x="93" y="47"/>
                    </a:cubicBezTo>
                    <a:cubicBezTo>
                      <a:pt x="12" y="0"/>
                      <a:pt x="12" y="0"/>
                      <a:pt x="12" y="0"/>
                    </a:cubicBez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EDF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" name="îŝliḓè">
                <a:extLst>
                  <a:ext uri="{FF2B5EF4-FFF2-40B4-BE49-F238E27FC236}">
  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61461700-DC76-4067-99B1-5E1E37516B45}"/>
                  </a:ext>
                </a:extLst>
              </p:cNvPr>
              <p:cNvSpPr/>
              <p:nvPr/>
            </p:nvSpPr>
            <p:spPr bwMode="auto">
              <a:xfrm>
                <a:off x="4381500" y="5214938"/>
                <a:ext cx="820738" cy="677863"/>
              </a:xfrm>
              <a:custGeom>
                <a:avLst/>
                <a:gdLst>
                  <a:gd name="T0" fmla="*/ 23 w 35"/>
                  <a:gd name="T1" fmla="*/ 4 h 29"/>
                  <a:gd name="T2" fmla="*/ 0 w 35"/>
                  <a:gd name="T3" fmla="*/ 4 h 29"/>
                  <a:gd name="T4" fmla="*/ 8 w 35"/>
                  <a:gd name="T5" fmla="*/ 26 h 29"/>
                  <a:gd name="T6" fmla="*/ 13 w 35"/>
                  <a:gd name="T7" fmla="*/ 28 h 29"/>
                  <a:gd name="T8" fmla="*/ 35 w 35"/>
                  <a:gd name="T9" fmla="*/ 24 h 29"/>
                  <a:gd name="T10" fmla="*/ 23 w 35"/>
                  <a:gd name="T11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28">
                    <a:moveTo>
                      <a:pt x="23" y="4"/>
                    </a:moveTo>
                    <a:cubicBezTo>
                      <a:pt x="16" y="0"/>
                      <a:pt x="8" y="1"/>
                      <a:pt x="0" y="4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8"/>
                      <a:pt x="11" y="29"/>
                      <a:pt x="13" y="28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4" y="16"/>
                      <a:pt x="30" y="8"/>
                      <a:pt x="23" y="4"/>
                    </a:cubicBezTo>
                    <a:close/>
                  </a:path>
                </a:pathLst>
              </a:custGeom>
              <a:solidFill>
                <a:srgbClr val="184F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" name="ïşḻïďe">
                <a:extLst>
                  <a:ext uri="{FF2B5EF4-FFF2-40B4-BE49-F238E27FC236}">
  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0C9A89FD-E7B3-4301-AD5A-B9E97C832E2A}"/>
                  </a:ext>
                </a:extLst>
              </p:cNvPr>
              <p:cNvSpPr/>
              <p:nvPr/>
            </p:nvSpPr>
            <p:spPr bwMode="auto">
              <a:xfrm>
                <a:off x="4122738" y="1735138"/>
                <a:ext cx="2182813" cy="2825750"/>
              </a:xfrm>
              <a:custGeom>
                <a:avLst/>
                <a:gdLst>
                  <a:gd name="T0" fmla="*/ 488 w 1375"/>
                  <a:gd name="T1" fmla="*/ 1722 h 1780"/>
                  <a:gd name="T2" fmla="*/ 0 w 1375"/>
                  <a:gd name="T3" fmla="*/ 1780 h 1780"/>
                  <a:gd name="T4" fmla="*/ 1021 w 1375"/>
                  <a:gd name="T5" fmla="*/ 0 h 1780"/>
                  <a:gd name="T6" fmla="*/ 1375 w 1375"/>
                  <a:gd name="T7" fmla="*/ 191 h 1780"/>
                  <a:gd name="T8" fmla="*/ 488 w 1375"/>
                  <a:gd name="T9" fmla="*/ 1722 h 1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5" h="1780">
                    <a:moveTo>
                      <a:pt x="488" y="1722"/>
                    </a:moveTo>
                    <a:lnTo>
                      <a:pt x="0" y="1780"/>
                    </a:lnTo>
                    <a:lnTo>
                      <a:pt x="1021" y="0"/>
                    </a:lnTo>
                    <a:lnTo>
                      <a:pt x="1375" y="191"/>
                    </a:lnTo>
                    <a:lnTo>
                      <a:pt x="488" y="1722"/>
                    </a:lnTo>
                    <a:close/>
                  </a:path>
                </a:pathLst>
              </a:custGeom>
              <a:solidFill>
                <a:srgbClr val="FC61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" name="í$líḓe">
                <a:extLst>
                  <a:ext uri="{FF2B5EF4-FFF2-40B4-BE49-F238E27FC236}">
  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9E17FDB8-4292-43E0-AD62-142B0385C1B1}"/>
                  </a:ext>
                </a:extLst>
              </p:cNvPr>
              <p:cNvSpPr/>
              <p:nvPr/>
            </p:nvSpPr>
            <p:spPr bwMode="auto">
              <a:xfrm>
                <a:off x="4897438" y="2038351"/>
                <a:ext cx="2182813" cy="3060700"/>
              </a:xfrm>
              <a:custGeom>
                <a:avLst/>
                <a:gdLst>
                  <a:gd name="T0" fmla="*/ 488 w 1375"/>
                  <a:gd name="T1" fmla="*/ 1810 h 1928"/>
                  <a:gd name="T2" fmla="*/ 104 w 1375"/>
                  <a:gd name="T3" fmla="*/ 1928 h 1928"/>
                  <a:gd name="T4" fmla="*/ 0 w 1375"/>
                  <a:gd name="T5" fmla="*/ 1531 h 1928"/>
                  <a:gd name="T6" fmla="*/ 887 w 1375"/>
                  <a:gd name="T7" fmla="*/ 0 h 1928"/>
                  <a:gd name="T8" fmla="*/ 1375 w 1375"/>
                  <a:gd name="T9" fmla="*/ 295 h 1928"/>
                  <a:gd name="T10" fmla="*/ 488 w 1375"/>
                  <a:gd name="T11" fmla="*/ 1810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5" h="1928">
                    <a:moveTo>
                      <a:pt x="488" y="1810"/>
                    </a:moveTo>
                    <a:lnTo>
                      <a:pt x="104" y="1928"/>
                    </a:lnTo>
                    <a:lnTo>
                      <a:pt x="0" y="1531"/>
                    </a:lnTo>
                    <a:lnTo>
                      <a:pt x="887" y="0"/>
                    </a:lnTo>
                    <a:lnTo>
                      <a:pt x="1375" y="295"/>
                    </a:lnTo>
                    <a:lnTo>
                      <a:pt x="488" y="1810"/>
                    </a:lnTo>
                    <a:close/>
                  </a:path>
                </a:pathLst>
              </a:custGeom>
              <a:solidFill>
                <a:srgbClr val="FD81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" name="iš1íḑè">
                <a:extLst>
                  <a:ext uri="{FF2B5EF4-FFF2-40B4-BE49-F238E27FC236}">
  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D71620E1-6EC0-4A63-99B4-44D308B50509}"/>
                  </a:ext>
                </a:extLst>
              </p:cNvPr>
              <p:cNvSpPr/>
              <p:nvPr/>
            </p:nvSpPr>
            <p:spPr bwMode="auto">
              <a:xfrm>
                <a:off x="5672138" y="2506663"/>
                <a:ext cx="1971675" cy="3128963"/>
              </a:xfrm>
              <a:custGeom>
                <a:avLst/>
                <a:gdLst>
                  <a:gd name="T0" fmla="*/ 207 w 1242"/>
                  <a:gd name="T1" fmla="*/ 1971 h 1971"/>
                  <a:gd name="T2" fmla="*/ 0 w 1242"/>
                  <a:gd name="T3" fmla="*/ 1515 h 1971"/>
                  <a:gd name="T4" fmla="*/ 887 w 1242"/>
                  <a:gd name="T5" fmla="*/ 0 h 1971"/>
                  <a:gd name="T6" fmla="*/ 1242 w 1242"/>
                  <a:gd name="T7" fmla="*/ 191 h 1971"/>
                  <a:gd name="T8" fmla="*/ 207 w 1242"/>
                  <a:gd name="T9" fmla="*/ 1971 h 1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2" h="1971">
                    <a:moveTo>
                      <a:pt x="207" y="1971"/>
                    </a:moveTo>
                    <a:lnTo>
                      <a:pt x="0" y="1515"/>
                    </a:lnTo>
                    <a:lnTo>
                      <a:pt x="887" y="0"/>
                    </a:lnTo>
                    <a:lnTo>
                      <a:pt x="1242" y="191"/>
                    </a:lnTo>
                    <a:lnTo>
                      <a:pt x="207" y="1971"/>
                    </a:lnTo>
                    <a:close/>
                  </a:path>
                </a:pathLst>
              </a:custGeom>
              <a:solidFill>
                <a:srgbClr val="FDA0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" name="íSḷíḍè">
                <a:extLst>
                  <a:ext uri="{FF2B5EF4-FFF2-40B4-BE49-F238E27FC236}">
  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9F890705-5D1C-476B-80A0-BCE2A8ED4AE0}"/>
                  </a:ext>
                </a:extLst>
              </p:cNvPr>
              <p:cNvSpPr/>
              <p:nvPr/>
            </p:nvSpPr>
            <p:spPr bwMode="auto">
              <a:xfrm>
                <a:off x="5743575" y="1455738"/>
                <a:ext cx="2041525" cy="1354138"/>
              </a:xfrm>
              <a:custGeom>
                <a:avLst/>
                <a:gdLst>
                  <a:gd name="T0" fmla="*/ 1286 w 1286"/>
                  <a:gd name="T1" fmla="*/ 691 h 853"/>
                  <a:gd name="T2" fmla="*/ 103 w 1286"/>
                  <a:gd name="T3" fmla="*/ 0 h 853"/>
                  <a:gd name="T4" fmla="*/ 0 w 1286"/>
                  <a:gd name="T5" fmla="*/ 176 h 853"/>
                  <a:gd name="T6" fmla="*/ 1197 w 1286"/>
                  <a:gd name="T7" fmla="*/ 853 h 853"/>
                  <a:gd name="T8" fmla="*/ 1286 w 1286"/>
                  <a:gd name="T9" fmla="*/ 691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6" h="853">
                    <a:moveTo>
                      <a:pt x="1286" y="691"/>
                    </a:moveTo>
                    <a:lnTo>
                      <a:pt x="103" y="0"/>
                    </a:lnTo>
                    <a:lnTo>
                      <a:pt x="0" y="176"/>
                    </a:lnTo>
                    <a:lnTo>
                      <a:pt x="1197" y="853"/>
                    </a:lnTo>
                    <a:lnTo>
                      <a:pt x="1286" y="691"/>
                    </a:lnTo>
                    <a:close/>
                  </a:path>
                </a:pathLst>
              </a:custGeom>
              <a:solidFill>
                <a:srgbClr val="D1DC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ïşliḍê">
                <a:extLst>
                  <a:ext uri="{FF2B5EF4-FFF2-40B4-BE49-F238E27FC236}">
  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1C6F4486-7CDA-42E9-B81F-2EE61983BBC6}"/>
                  </a:ext>
                </a:extLst>
              </p:cNvPr>
              <p:cNvSpPr/>
              <p:nvPr/>
            </p:nvSpPr>
            <p:spPr bwMode="auto">
              <a:xfrm>
                <a:off x="5907088" y="895351"/>
                <a:ext cx="2206625" cy="1657350"/>
              </a:xfrm>
              <a:custGeom>
                <a:avLst/>
                <a:gdLst>
                  <a:gd name="T0" fmla="*/ 88 w 94"/>
                  <a:gd name="T1" fmla="*/ 41 h 71"/>
                  <a:gd name="T2" fmla="*/ 22 w 94"/>
                  <a:gd name="T3" fmla="*/ 2 h 71"/>
                  <a:gd name="T4" fmla="*/ 11 w 94"/>
                  <a:gd name="T5" fmla="*/ 5 h 71"/>
                  <a:gd name="T6" fmla="*/ 0 w 94"/>
                  <a:gd name="T7" fmla="*/ 24 h 71"/>
                  <a:gd name="T8" fmla="*/ 80 w 94"/>
                  <a:gd name="T9" fmla="*/ 71 h 71"/>
                  <a:gd name="T10" fmla="*/ 91 w 94"/>
                  <a:gd name="T11" fmla="*/ 51 h 71"/>
                  <a:gd name="T12" fmla="*/ 88 w 94"/>
                  <a:gd name="T13" fmla="*/ 4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71">
                    <a:moveTo>
                      <a:pt x="88" y="41"/>
                    </a:moveTo>
                    <a:cubicBezTo>
                      <a:pt x="22" y="2"/>
                      <a:pt x="22" y="2"/>
                      <a:pt x="22" y="2"/>
                    </a:cubicBezTo>
                    <a:cubicBezTo>
                      <a:pt x="18" y="0"/>
                      <a:pt x="13" y="1"/>
                      <a:pt x="11" y="5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80" y="71"/>
                      <a:pt x="80" y="71"/>
                      <a:pt x="80" y="71"/>
                    </a:cubicBezTo>
                    <a:cubicBezTo>
                      <a:pt x="91" y="51"/>
                      <a:pt x="91" y="51"/>
                      <a:pt x="91" y="51"/>
                    </a:cubicBezTo>
                    <a:cubicBezTo>
                      <a:pt x="94" y="48"/>
                      <a:pt x="92" y="43"/>
                      <a:pt x="88" y="41"/>
                    </a:cubicBezTo>
                    <a:close/>
                  </a:path>
                </a:pathLst>
              </a:custGeom>
              <a:solidFill>
                <a:srgbClr val="184F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471084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3190E123-5D88-440E-8675-95328A0863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5896" y="195486"/>
            <a:ext cx="1872208" cy="6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D5C3D851-C6C9-40C0-BC43-B25739168B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837" y="987574"/>
            <a:ext cx="4415165" cy="119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    齐读</a:t>
            </a: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读书歌</a:t>
            </a: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</a:rPr>
              <a:t>》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和</a:t>
            </a: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写字歌</a:t>
            </a: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</a:rPr>
              <a:t>》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。</a:t>
            </a:r>
          </a:p>
        </p:txBody>
      </p:sp>
      <p:sp>
        <p:nvSpPr>
          <p:cNvPr id="4" name="文本框 1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56A7D66D-3091-4AC4-9E4E-606BA1EB6E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76324"/>
            <a:ext cx="2149475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zh-CN" altLang="en-US"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复习巩固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22BEBDDC-52C8-45D1-992C-9FBFD386E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044" y="2455404"/>
            <a:ext cx="4248596" cy="2057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40000"/>
              </a:lnSpc>
            </a:pP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读书歌</a:t>
            </a:r>
            <a:endParaRPr lang="en-US" altLang="zh-CN" sz="3200" b="1">
              <a:solidFill>
                <a:schemeClr val="bg1"/>
              </a:solidFill>
              <a:latin typeface="宋体" panose="02010600030101010101" pitchFamily="2" charset="-122"/>
            </a:endParaRPr>
          </a:p>
          <a:p>
            <a:pPr algn="ctr" eaLnBrk="1" hangingPunct="1">
              <a:lnSpc>
                <a:spcPct val="140000"/>
              </a:lnSpc>
            </a:pPr>
            <a:r>
              <a:rPr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身坐直，脚放平，</a:t>
            </a:r>
            <a:endParaRPr lang="en-US" altLang="zh-CN" sz="32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140000"/>
              </a:lnSpc>
            </a:pPr>
            <a:r>
              <a:rPr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双手拿书向外倾。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E89D5B6D-E26A-4579-9102-97BD90E628E1}"/>
              </a:ext>
            </a:extLst>
          </p:cNvPr>
          <p:cNvGrpSpPr/>
          <p:nvPr/>
        </p:nvGrpSpPr>
        <p:grpSpPr>
          <a:xfrm>
            <a:off x="5004048" y="987574"/>
            <a:ext cx="3888432" cy="3559436"/>
            <a:chOff x="5148065" y="699542"/>
            <a:chExt cx="3888432" cy="3559436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495BA7E6-2659-4E07-9087-16D7D1C4D1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8065" y="699542"/>
              <a:ext cx="3888432" cy="3559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solidFill>
                    <a:schemeClr val="bg1"/>
                  </a:solidFill>
                  <a:latin typeface="宋体" panose="02010600030101010101" pitchFamily="2" charset="-122"/>
                </a:rPr>
                <a:t>    写字歌</a:t>
              </a:r>
              <a:endParaRPr lang="en-US" altLang="zh-CN" sz="3200" b="1">
                <a:solidFill>
                  <a:schemeClr val="bg1"/>
                </a:solidFill>
                <a:latin typeface="宋体" panose="02010600030101010101" pitchFamily="2" charset="-122"/>
              </a:endParaRPr>
            </a:p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背要挺，字看清，</a:t>
              </a:r>
              <a:endParaRPr lang="en-US" altLang="zh-CN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头摆正，肩放平。</a:t>
              </a:r>
            </a:p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手离笔尖一寸，</a:t>
              </a:r>
              <a:endParaRPr lang="en-US" altLang="zh-CN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胸离桌子一拳，</a:t>
              </a:r>
              <a:endParaRPr lang="en-US" altLang="zh-CN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眼离桌面一尺。</a:t>
              </a:r>
            </a:p>
          </p:txBody>
        </p:sp>
        <p:grpSp>
          <p:nvGrpSpPr>
            <p:cNvPr id="8" name="组合 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CE1DC2C2-266F-43CE-81D4-EFA3C99CF3D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508104" y="699542"/>
              <a:ext cx="403547" cy="505316"/>
              <a:chOff x="4122738" y="895351"/>
              <a:chExt cx="3990975" cy="4997450"/>
            </a:xfrm>
          </p:grpSpPr>
          <p:sp>
            <p:nvSpPr>
              <p:cNvPr id="9" name="iSľïḓe">
                <a:extLst>
                  <a:ext uri="{FF2B5EF4-FFF2-40B4-BE49-F238E27FC236}">
  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F3589093-7332-4122-84C1-4AE19AF6A6D4}"/>
                  </a:ext>
                </a:extLst>
              </p:cNvPr>
              <p:cNvSpPr/>
              <p:nvPr/>
            </p:nvSpPr>
            <p:spPr bwMode="auto">
              <a:xfrm>
                <a:off x="4640263" y="5448301"/>
                <a:ext cx="3403600" cy="444500"/>
              </a:xfrm>
              <a:prstGeom prst="rect">
                <a:avLst/>
              </a:prstGeom>
              <a:solidFill>
                <a:srgbClr val="D1DC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" name="ïş1iďê">
                <a:extLst>
                  <a:ext uri="{FF2B5EF4-FFF2-40B4-BE49-F238E27FC236}">
  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A1764418-9208-4314-BA89-424348F69A57}"/>
                  </a:ext>
                </a:extLst>
              </p:cNvPr>
              <p:cNvSpPr/>
              <p:nvPr/>
            </p:nvSpPr>
            <p:spPr bwMode="auto">
              <a:xfrm>
                <a:off x="4122738" y="4024313"/>
                <a:ext cx="2182813" cy="1868488"/>
              </a:xfrm>
              <a:custGeom>
                <a:avLst/>
                <a:gdLst>
                  <a:gd name="T0" fmla="*/ 0 w 93"/>
                  <a:gd name="T1" fmla="*/ 23 h 80"/>
                  <a:gd name="T2" fmla="*/ 19 w 93"/>
                  <a:gd name="T3" fmla="*/ 77 h 80"/>
                  <a:gd name="T4" fmla="*/ 24 w 93"/>
                  <a:gd name="T5" fmla="*/ 79 h 80"/>
                  <a:gd name="T6" fmla="*/ 80 w 93"/>
                  <a:gd name="T7" fmla="*/ 69 h 80"/>
                  <a:gd name="T8" fmla="*/ 93 w 93"/>
                  <a:gd name="T9" fmla="*/ 47 h 80"/>
                  <a:gd name="T10" fmla="*/ 12 w 93"/>
                  <a:gd name="T11" fmla="*/ 0 h 80"/>
                  <a:gd name="T12" fmla="*/ 0 w 93"/>
                  <a:gd name="T13" fmla="*/ 23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" h="80">
                    <a:moveTo>
                      <a:pt x="0" y="23"/>
                    </a:moveTo>
                    <a:cubicBezTo>
                      <a:pt x="19" y="77"/>
                      <a:pt x="19" y="77"/>
                      <a:pt x="19" y="77"/>
                    </a:cubicBezTo>
                    <a:cubicBezTo>
                      <a:pt x="19" y="79"/>
                      <a:pt x="22" y="80"/>
                      <a:pt x="24" y="79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93" y="47"/>
                      <a:pt x="93" y="47"/>
                      <a:pt x="93" y="47"/>
                    </a:cubicBezTo>
                    <a:cubicBezTo>
                      <a:pt x="12" y="0"/>
                      <a:pt x="12" y="0"/>
                      <a:pt x="12" y="0"/>
                    </a:cubicBez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EDF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" name="îŝliḓè">
                <a:extLst>
                  <a:ext uri="{FF2B5EF4-FFF2-40B4-BE49-F238E27FC236}">
  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41CEB4F2-18D1-468B-B2F3-16679942381D}"/>
                  </a:ext>
                </a:extLst>
              </p:cNvPr>
              <p:cNvSpPr/>
              <p:nvPr/>
            </p:nvSpPr>
            <p:spPr bwMode="auto">
              <a:xfrm>
                <a:off x="4381500" y="5214938"/>
                <a:ext cx="820738" cy="677863"/>
              </a:xfrm>
              <a:custGeom>
                <a:avLst/>
                <a:gdLst>
                  <a:gd name="T0" fmla="*/ 23 w 35"/>
                  <a:gd name="T1" fmla="*/ 4 h 29"/>
                  <a:gd name="T2" fmla="*/ 0 w 35"/>
                  <a:gd name="T3" fmla="*/ 4 h 29"/>
                  <a:gd name="T4" fmla="*/ 8 w 35"/>
                  <a:gd name="T5" fmla="*/ 26 h 29"/>
                  <a:gd name="T6" fmla="*/ 13 w 35"/>
                  <a:gd name="T7" fmla="*/ 28 h 29"/>
                  <a:gd name="T8" fmla="*/ 35 w 35"/>
                  <a:gd name="T9" fmla="*/ 24 h 29"/>
                  <a:gd name="T10" fmla="*/ 23 w 35"/>
                  <a:gd name="T11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28">
                    <a:moveTo>
                      <a:pt x="23" y="4"/>
                    </a:moveTo>
                    <a:cubicBezTo>
                      <a:pt x="16" y="0"/>
                      <a:pt x="8" y="1"/>
                      <a:pt x="0" y="4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8"/>
                      <a:pt x="11" y="29"/>
                      <a:pt x="13" y="28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4" y="16"/>
                      <a:pt x="30" y="8"/>
                      <a:pt x="23" y="4"/>
                    </a:cubicBezTo>
                    <a:close/>
                  </a:path>
                </a:pathLst>
              </a:custGeom>
              <a:solidFill>
                <a:srgbClr val="184F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" name="ïşḻïďe">
                <a:extLst>
                  <a:ext uri="{FF2B5EF4-FFF2-40B4-BE49-F238E27FC236}">
  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99199CD2-EF4B-41C9-B1C0-3CAE72E94684}"/>
                  </a:ext>
                </a:extLst>
              </p:cNvPr>
              <p:cNvSpPr/>
              <p:nvPr/>
            </p:nvSpPr>
            <p:spPr bwMode="auto">
              <a:xfrm>
                <a:off x="4122738" y="1735138"/>
                <a:ext cx="2182813" cy="2825750"/>
              </a:xfrm>
              <a:custGeom>
                <a:avLst/>
                <a:gdLst>
                  <a:gd name="T0" fmla="*/ 488 w 1375"/>
                  <a:gd name="T1" fmla="*/ 1722 h 1780"/>
                  <a:gd name="T2" fmla="*/ 0 w 1375"/>
                  <a:gd name="T3" fmla="*/ 1780 h 1780"/>
                  <a:gd name="T4" fmla="*/ 1021 w 1375"/>
                  <a:gd name="T5" fmla="*/ 0 h 1780"/>
                  <a:gd name="T6" fmla="*/ 1375 w 1375"/>
                  <a:gd name="T7" fmla="*/ 191 h 1780"/>
                  <a:gd name="T8" fmla="*/ 488 w 1375"/>
                  <a:gd name="T9" fmla="*/ 1722 h 1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5" h="1780">
                    <a:moveTo>
                      <a:pt x="488" y="1722"/>
                    </a:moveTo>
                    <a:lnTo>
                      <a:pt x="0" y="1780"/>
                    </a:lnTo>
                    <a:lnTo>
                      <a:pt x="1021" y="0"/>
                    </a:lnTo>
                    <a:lnTo>
                      <a:pt x="1375" y="191"/>
                    </a:lnTo>
                    <a:lnTo>
                      <a:pt x="488" y="1722"/>
                    </a:lnTo>
                    <a:close/>
                  </a:path>
                </a:pathLst>
              </a:custGeom>
              <a:solidFill>
                <a:srgbClr val="FC61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" name="í$líḓe">
                <a:extLst>
                  <a:ext uri="{FF2B5EF4-FFF2-40B4-BE49-F238E27FC236}">
  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201CCDE9-5F18-4A01-BE85-9037E0CA0D82}"/>
                  </a:ext>
                </a:extLst>
              </p:cNvPr>
              <p:cNvSpPr/>
              <p:nvPr/>
            </p:nvSpPr>
            <p:spPr bwMode="auto">
              <a:xfrm>
                <a:off x="4897438" y="2038351"/>
                <a:ext cx="2182813" cy="3060700"/>
              </a:xfrm>
              <a:custGeom>
                <a:avLst/>
                <a:gdLst>
                  <a:gd name="T0" fmla="*/ 488 w 1375"/>
                  <a:gd name="T1" fmla="*/ 1810 h 1928"/>
                  <a:gd name="T2" fmla="*/ 104 w 1375"/>
                  <a:gd name="T3" fmla="*/ 1928 h 1928"/>
                  <a:gd name="T4" fmla="*/ 0 w 1375"/>
                  <a:gd name="T5" fmla="*/ 1531 h 1928"/>
                  <a:gd name="T6" fmla="*/ 887 w 1375"/>
                  <a:gd name="T7" fmla="*/ 0 h 1928"/>
                  <a:gd name="T8" fmla="*/ 1375 w 1375"/>
                  <a:gd name="T9" fmla="*/ 295 h 1928"/>
                  <a:gd name="T10" fmla="*/ 488 w 1375"/>
                  <a:gd name="T11" fmla="*/ 1810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5" h="1928">
                    <a:moveTo>
                      <a:pt x="488" y="1810"/>
                    </a:moveTo>
                    <a:lnTo>
                      <a:pt x="104" y="1928"/>
                    </a:lnTo>
                    <a:lnTo>
                      <a:pt x="0" y="1531"/>
                    </a:lnTo>
                    <a:lnTo>
                      <a:pt x="887" y="0"/>
                    </a:lnTo>
                    <a:lnTo>
                      <a:pt x="1375" y="295"/>
                    </a:lnTo>
                    <a:lnTo>
                      <a:pt x="488" y="1810"/>
                    </a:lnTo>
                    <a:close/>
                  </a:path>
                </a:pathLst>
              </a:custGeom>
              <a:solidFill>
                <a:srgbClr val="FD81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" name="iš1íḑè">
                <a:extLst>
                  <a:ext uri="{FF2B5EF4-FFF2-40B4-BE49-F238E27FC236}">
  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7D64C4DA-CB51-41EB-B750-BAA44874CD6B}"/>
                  </a:ext>
                </a:extLst>
              </p:cNvPr>
              <p:cNvSpPr/>
              <p:nvPr/>
            </p:nvSpPr>
            <p:spPr bwMode="auto">
              <a:xfrm>
                <a:off x="5672138" y="2506663"/>
                <a:ext cx="1971675" cy="3128963"/>
              </a:xfrm>
              <a:custGeom>
                <a:avLst/>
                <a:gdLst>
                  <a:gd name="T0" fmla="*/ 207 w 1242"/>
                  <a:gd name="T1" fmla="*/ 1971 h 1971"/>
                  <a:gd name="T2" fmla="*/ 0 w 1242"/>
                  <a:gd name="T3" fmla="*/ 1515 h 1971"/>
                  <a:gd name="T4" fmla="*/ 887 w 1242"/>
                  <a:gd name="T5" fmla="*/ 0 h 1971"/>
                  <a:gd name="T6" fmla="*/ 1242 w 1242"/>
                  <a:gd name="T7" fmla="*/ 191 h 1971"/>
                  <a:gd name="T8" fmla="*/ 207 w 1242"/>
                  <a:gd name="T9" fmla="*/ 1971 h 1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2" h="1971">
                    <a:moveTo>
                      <a:pt x="207" y="1971"/>
                    </a:moveTo>
                    <a:lnTo>
                      <a:pt x="0" y="1515"/>
                    </a:lnTo>
                    <a:lnTo>
                      <a:pt x="887" y="0"/>
                    </a:lnTo>
                    <a:lnTo>
                      <a:pt x="1242" y="191"/>
                    </a:lnTo>
                    <a:lnTo>
                      <a:pt x="207" y="1971"/>
                    </a:lnTo>
                    <a:close/>
                  </a:path>
                </a:pathLst>
              </a:custGeom>
              <a:solidFill>
                <a:srgbClr val="FDA0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íSḷíḍè">
                <a:extLst>
                  <a:ext uri="{FF2B5EF4-FFF2-40B4-BE49-F238E27FC236}">
  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20CD12C2-296A-4AF2-919E-305BEBD1FA13}"/>
                  </a:ext>
                </a:extLst>
              </p:cNvPr>
              <p:cNvSpPr/>
              <p:nvPr/>
            </p:nvSpPr>
            <p:spPr bwMode="auto">
              <a:xfrm>
                <a:off x="5743575" y="1455738"/>
                <a:ext cx="2041525" cy="1354138"/>
              </a:xfrm>
              <a:custGeom>
                <a:avLst/>
                <a:gdLst>
                  <a:gd name="T0" fmla="*/ 1286 w 1286"/>
                  <a:gd name="T1" fmla="*/ 691 h 853"/>
                  <a:gd name="T2" fmla="*/ 103 w 1286"/>
                  <a:gd name="T3" fmla="*/ 0 h 853"/>
                  <a:gd name="T4" fmla="*/ 0 w 1286"/>
                  <a:gd name="T5" fmla="*/ 176 h 853"/>
                  <a:gd name="T6" fmla="*/ 1197 w 1286"/>
                  <a:gd name="T7" fmla="*/ 853 h 853"/>
                  <a:gd name="T8" fmla="*/ 1286 w 1286"/>
                  <a:gd name="T9" fmla="*/ 691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6" h="853">
                    <a:moveTo>
                      <a:pt x="1286" y="691"/>
                    </a:moveTo>
                    <a:lnTo>
                      <a:pt x="103" y="0"/>
                    </a:lnTo>
                    <a:lnTo>
                      <a:pt x="0" y="176"/>
                    </a:lnTo>
                    <a:lnTo>
                      <a:pt x="1197" y="853"/>
                    </a:lnTo>
                    <a:lnTo>
                      <a:pt x="1286" y="691"/>
                    </a:lnTo>
                    <a:close/>
                  </a:path>
                </a:pathLst>
              </a:custGeom>
              <a:solidFill>
                <a:srgbClr val="D1DC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" name="ïşliḍê">
                <a:extLst>
                  <a:ext uri="{FF2B5EF4-FFF2-40B4-BE49-F238E27FC236}">
  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67E8F67C-6E02-4160-BB12-6F847999792D}"/>
                  </a:ext>
                </a:extLst>
              </p:cNvPr>
              <p:cNvSpPr/>
              <p:nvPr/>
            </p:nvSpPr>
            <p:spPr bwMode="auto">
              <a:xfrm>
                <a:off x="5907088" y="895351"/>
                <a:ext cx="2206625" cy="1657350"/>
              </a:xfrm>
              <a:custGeom>
                <a:avLst/>
                <a:gdLst>
                  <a:gd name="T0" fmla="*/ 88 w 94"/>
                  <a:gd name="T1" fmla="*/ 41 h 71"/>
                  <a:gd name="T2" fmla="*/ 22 w 94"/>
                  <a:gd name="T3" fmla="*/ 2 h 71"/>
                  <a:gd name="T4" fmla="*/ 11 w 94"/>
                  <a:gd name="T5" fmla="*/ 5 h 71"/>
                  <a:gd name="T6" fmla="*/ 0 w 94"/>
                  <a:gd name="T7" fmla="*/ 24 h 71"/>
                  <a:gd name="T8" fmla="*/ 80 w 94"/>
                  <a:gd name="T9" fmla="*/ 71 h 71"/>
                  <a:gd name="T10" fmla="*/ 91 w 94"/>
                  <a:gd name="T11" fmla="*/ 51 h 71"/>
                  <a:gd name="T12" fmla="*/ 88 w 94"/>
                  <a:gd name="T13" fmla="*/ 4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71">
                    <a:moveTo>
                      <a:pt x="88" y="41"/>
                    </a:moveTo>
                    <a:cubicBezTo>
                      <a:pt x="22" y="2"/>
                      <a:pt x="22" y="2"/>
                      <a:pt x="22" y="2"/>
                    </a:cubicBezTo>
                    <a:cubicBezTo>
                      <a:pt x="18" y="0"/>
                      <a:pt x="13" y="1"/>
                      <a:pt x="11" y="5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80" y="71"/>
                      <a:pt x="80" y="71"/>
                      <a:pt x="80" y="71"/>
                    </a:cubicBezTo>
                    <a:cubicBezTo>
                      <a:pt x="91" y="51"/>
                      <a:pt x="91" y="51"/>
                      <a:pt x="91" y="51"/>
                    </a:cubicBezTo>
                    <a:cubicBezTo>
                      <a:pt x="94" y="48"/>
                      <a:pt x="92" y="43"/>
                      <a:pt x="88" y="41"/>
                    </a:cubicBezTo>
                    <a:close/>
                  </a:path>
                </a:pathLst>
              </a:custGeom>
              <a:solidFill>
                <a:srgbClr val="184F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600517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3190E123-5D88-440E-8675-95328A0863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842" y="304467"/>
            <a:ext cx="4112315" cy="6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“听口令，做动作”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536CE7E3-D12D-4ED4-B555-58133135EA0E}"/>
              </a:ext>
            </a:extLst>
          </p:cNvPr>
          <p:cNvSpPr/>
          <p:nvPr/>
        </p:nvSpPr>
        <p:spPr>
          <a:xfrm>
            <a:off x="1259631" y="3685375"/>
            <a:ext cx="6988163" cy="119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 eaLnBrk="1" hangingPunct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3200" b="1">
                <a:solidFill>
                  <a:srgbClr val="FFFF00"/>
                </a:solidFill>
                <a:latin typeface="宋体" panose="02010600030101010101" pitchFamily="2" charset="-122"/>
              </a:rPr>
              <a:t>听一个口令，做一个动作。看看谁的动作最标准。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93B82A44-C278-4DF0-8510-27CCF6C62C79}"/>
              </a:ext>
            </a:extLst>
          </p:cNvPr>
          <p:cNvGrpSpPr/>
          <p:nvPr/>
        </p:nvGrpSpPr>
        <p:grpSpPr>
          <a:xfrm>
            <a:off x="899592" y="1458125"/>
            <a:ext cx="1774061" cy="2075087"/>
            <a:chOff x="683568" y="1456233"/>
            <a:chExt cx="1774061" cy="2075087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DA8374BB-7414-4BA3-A076-3B520C032F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7818" b="89577" l="6970" r="94545">
                          <a14:foregroundMark x1="15152" y1="10098" x2="22424" y2="8469"/>
                          <a14:foregroundMark x1="59394" y1="64169" x2="60606" y2="62866"/>
                          <a14:foregroundMark x1="63030" y1="62866" x2="63030" y2="60912"/>
                          <a14:foregroundMark x1="66667" y1="63844" x2="64848" y2="59609"/>
                          <a14:foregroundMark x1="92424" y1="66775" x2="91818" y2="62541"/>
                          <a14:foregroundMark x1="86667" y1="57003" x2="91212" y2="56352"/>
                          <a14:foregroundMark x1="92121" y1="82736" x2="92121" y2="82736"/>
                          <a14:foregroundMark x1="6970" y1="57003" x2="9394" y2="53094"/>
                          <a14:foregroundMark x1="48182" y1="64821" x2="49697" y2="57655"/>
                          <a14:foregroundMark x1="36667" y1="66124" x2="38788" y2="58632"/>
                          <a14:foregroundMark x1="90909" y1="58306" x2="90606" y2="50163"/>
                          <a14:foregroundMark x1="94545" y1="61564" x2="94545" y2="59283"/>
                          <a14:foregroundMark x1="94545" y1="59283" x2="94545" y2="5928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3568" y="1456233"/>
              <a:ext cx="1774061" cy="1650414"/>
            </a:xfrm>
            <a:prstGeom prst="rect">
              <a:avLst/>
            </a:prstGeom>
          </p:spPr>
        </p:pic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D2E45D03-3DCC-4D75-AC9F-FE13167953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1618" y="2926539"/>
              <a:ext cx="1289941" cy="604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起立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9D370688-DCDD-447C-9076-789C205837BB}"/>
              </a:ext>
            </a:extLst>
          </p:cNvPr>
          <p:cNvGrpSpPr/>
          <p:nvPr/>
        </p:nvGrpSpPr>
        <p:grpSpPr>
          <a:xfrm>
            <a:off x="3053997" y="1324240"/>
            <a:ext cx="1488512" cy="2208972"/>
            <a:chOff x="2837973" y="1322348"/>
            <a:chExt cx="1488512" cy="2208972"/>
          </a:xfrm>
        </p:grpSpPr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FF384407-8A96-4773-8562-D03CF6E5A3F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9786" b="90520" l="9953" r="89573">
                          <a14:foregroundMark x1="86256" y1="52905" x2="88626" y2="44037"/>
                          <a14:foregroundMark x1="85308" y1="73089" x2="88152" y2="65443"/>
                          <a14:foregroundMark x1="84834" y1="89602" x2="84360" y2="85933"/>
                          <a14:foregroundMark x1="54502" y1="89602" x2="55924" y2="82569"/>
                          <a14:foregroundMark x1="37915" y1="90520" x2="37915" y2="90520"/>
                          <a14:foregroundMark x1="29384" y1="88379" x2="29384" y2="88379"/>
                          <a14:foregroundMark x1="54976" y1="10398" x2="54976" y2="10398"/>
                          <a14:foregroundMark x1="41706" y1="9786" x2="41706" y2="9786"/>
                          <a14:foregroundMark x1="53081" y1="9786" x2="53081" y2="9786"/>
                        </a14:backgroundRemoval>
                      </a14:imgEffect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37973" y="1322348"/>
              <a:ext cx="1125195" cy="1743786"/>
            </a:xfrm>
            <a:prstGeom prst="rect">
              <a:avLst/>
            </a:prstGeom>
          </p:spPr>
        </p:pic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3ED4C221-5DF2-4FF0-AC36-718C8A20C2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6544" y="2926539"/>
              <a:ext cx="1289941" cy="604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坐下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19990547-4367-40CB-9F34-927A69389C46}"/>
              </a:ext>
            </a:extLst>
          </p:cNvPr>
          <p:cNvGrpSpPr/>
          <p:nvPr/>
        </p:nvGrpSpPr>
        <p:grpSpPr>
          <a:xfrm>
            <a:off x="4824475" y="1306407"/>
            <a:ext cx="1388319" cy="2226805"/>
            <a:chOff x="4608451" y="1304515"/>
            <a:chExt cx="1388319" cy="2226805"/>
          </a:xfrm>
        </p:grpSpPr>
        <p:pic>
          <p:nvPicPr>
            <p:cNvPr id="11266" name="Picture 2" descr="https://gimg2.baidu.com/image_search/src=http%3A%2F%2Fimg.puchedu.cn%2Fuploads%2F0%2F26%2F3702946879%2F3759226704.jpg&amp;refer=http%3A%2F%2Fimg.puchedu.cn&amp;app=2002&amp;size=f9999,10000&amp;q=a80&amp;n=0&amp;g=0n&amp;fmt=auto?sec=1652592332&amp;t=de1765a573637819c6869029cecfb5c8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7F873CBA-4E17-4A5B-9E2A-3F03A58935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3253" b="98586" l="2600" r="90600">
                          <a14:foregroundMark x1="9000" y1="75248" x2="9000" y2="69307"/>
                          <a14:foregroundMark x1="56200" y1="27298" x2="56200" y2="21499"/>
                          <a14:foregroundMark x1="38600" y1="53465" x2="49000" y2="26308"/>
                          <a14:foregroundMark x1="35200" y1="26025" x2="36200" y2="21782"/>
                          <a14:foregroundMark x1="63000" y1="29137" x2="65000" y2="26308"/>
                          <a14:foregroundMark x1="68400" y1="27016" x2="68400" y2="27016"/>
                          <a14:foregroundMark x1="66400" y1="23904" x2="66400" y2="23904"/>
                          <a14:foregroundMark x1="24000" y1="7779" x2="36200" y2="12588"/>
                          <a14:foregroundMark x1="62000" y1="23904" x2="67800" y2="27723"/>
                          <a14:foregroundMark x1="75600" y1="18812" x2="78000" y2="17680"/>
                          <a14:foregroundMark x1="76200" y1="46676" x2="76200" y2="46676"/>
                          <a14:foregroundMark x1="50800" y1="69024" x2="56200" y2="72136"/>
                          <a14:foregroundMark x1="24600" y1="62801" x2="28400" y2="64922"/>
                          <a14:foregroundMark x1="2600" y1="72843" x2="2600" y2="72843"/>
                          <a14:foregroundMark x1="21600" y1="97595" x2="21200" y2="94059"/>
                          <a14:foregroundMark x1="21200" y1="93069" x2="21200" y2="93069"/>
                          <a14:foregroundMark x1="69800" y1="98868" x2="69800" y2="98868"/>
                          <a14:foregroundMark x1="31800" y1="23621" x2="40200" y2="25601"/>
                          <a14:foregroundMark x1="24000" y1="29703" x2="35800" y2="39038"/>
                          <a14:foregroundMark x1="51400" y1="39038" x2="66000" y2="37341"/>
                          <a14:foregroundMark x1="66000" y1="37341" x2="73800" y2="36634"/>
                          <a14:foregroundMark x1="33800" y1="24611" x2="40200" y2="22914"/>
                          <a14:foregroundMark x1="35800" y1="22489" x2="35800" y2="22489"/>
                          <a14:foregroundMark x1="33400" y1="23197" x2="38200" y2="22207"/>
                          <a14:foregroundMark x1="90800" y1="12588" x2="90800" y2="12588"/>
                          <a14:foregroundMark x1="20200" y1="3253" x2="20200" y2="3253"/>
                          <a14:foregroundMark x1="19800" y1="3253" x2="19800" y2="3253"/>
                          <a14:foregroundMark x1="16800" y1="26733" x2="16800" y2="26733"/>
                          <a14:foregroundMark x1="79600" y1="32815" x2="79600" y2="32815"/>
                          <a14:foregroundMark x1="32800" y1="22489" x2="32800" y2="22489"/>
                          <a14:foregroundMark x1="18200" y1="45262" x2="18200" y2="45262"/>
                          <a14:foregroundMark x1="15800" y1="57284" x2="15800" y2="57284"/>
                          <a14:foregroundMark x1="21600" y1="8062" x2="21600" y2="8062"/>
                          <a14:foregroundMark x1="63000" y1="12588" x2="63000" y2="12588"/>
                          <a14:foregroundMark x1="87800" y1="12871" x2="87800" y2="12871"/>
                          <a14:foregroundMark x1="40200" y1="13296" x2="54200" y2="13296"/>
                          <a14:foregroundMark x1="25000" y1="18105" x2="59400" y2="16407"/>
                          <a14:foregroundMark x1="59400" y1="16407" x2="73200" y2="22914"/>
                          <a14:foregroundMark x1="72800" y1="12164" x2="78600" y2="14286"/>
                          <a14:foregroundMark x1="77200" y1="13861" x2="88400" y2="13296"/>
                          <a14:backgroundMark x1="94200" y1="14569" x2="94200" y2="1456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4608451" y="1304515"/>
              <a:ext cx="1289941" cy="18242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DA94F5BF-F36D-40F0-AAC0-208CAD6643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6829" y="2926539"/>
              <a:ext cx="1289941" cy="604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读书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2CB6B322-E589-4225-AAA9-BDD4939EC875}"/>
              </a:ext>
            </a:extLst>
          </p:cNvPr>
          <p:cNvGrpSpPr/>
          <p:nvPr/>
        </p:nvGrpSpPr>
        <p:grpSpPr>
          <a:xfrm>
            <a:off x="6494760" y="1581867"/>
            <a:ext cx="1969059" cy="1951345"/>
            <a:chOff x="6278736" y="1579975"/>
            <a:chExt cx="1969059" cy="1951345"/>
          </a:xfrm>
        </p:grpSpPr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49E674C0-12AD-4F09-AFF8-C185F8AE0B7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2841" b="90341" l="9692" r="89868">
                          <a14:foregroundMark x1="64758" y1="90909" x2="66520" y2="90909"/>
                          <a14:foregroundMark x1="69604" y1="91477" x2="71806" y2="88068"/>
                          <a14:foregroundMark x1="53304" y1="7955" x2="70485" y2="6250"/>
                          <a14:foregroundMark x1="61233" y1="2841" x2="64317" y2="284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78736" y="1579975"/>
              <a:ext cx="1969059" cy="1526672"/>
            </a:xfrm>
            <a:prstGeom prst="rect">
              <a:avLst/>
            </a:prstGeom>
          </p:spPr>
        </p:pic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07DC2382-6C3A-488E-94B1-AC718A3B3C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6435" y="2926539"/>
              <a:ext cx="1289941" cy="604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写字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83293107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3190E123-5D88-440E-8675-95328A0863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592" y="699542"/>
            <a:ext cx="7776864" cy="119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    观察课文插图，说说图上的小朋友在干什么。</a:t>
            </a:r>
          </a:p>
        </p:txBody>
      </p:sp>
      <p:sp>
        <p:nvSpPr>
          <p:cNvPr id="3" name="文本框 1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6EB70166-1ABD-4E93-BD97-FA8016D5E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76324"/>
            <a:ext cx="2149475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zh-CN" altLang="en-US"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兴趣激发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3D2C42FF-4E3D-45E2-9AC1-4EEF3EFAB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7944" y="2272990"/>
            <a:ext cx="4896544" cy="6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他们在讲故事、听故事。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2EE07CCB-2F1A-4112-A515-6364C7A3B396}"/>
              </a:ext>
            </a:extLst>
          </p:cNvPr>
          <p:cNvGrpSpPr/>
          <p:nvPr/>
        </p:nvGrpSpPr>
        <p:grpSpPr>
          <a:xfrm>
            <a:off x="827584" y="2156677"/>
            <a:ext cx="3011637" cy="2287281"/>
            <a:chOff x="755576" y="1895254"/>
            <a:chExt cx="3011637" cy="2287281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773E6E01-39C9-4284-B060-63AB4CB9BC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5576" y="2313958"/>
              <a:ext cx="3011637" cy="1868577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337765C0-0ED3-4E73-AFDE-338A466179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5576" y="1895254"/>
              <a:ext cx="3011637" cy="446751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182B6A06-10FB-40C1-9117-570611CE7A1D}"/>
                </a:ext>
              </a:extLst>
            </p:cNvPr>
            <p:cNvSpPr/>
            <p:nvPr/>
          </p:nvSpPr>
          <p:spPr>
            <a:xfrm>
              <a:off x="766437" y="1937364"/>
              <a:ext cx="193033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>
                  <a:latin typeface="楷体" panose="02010609060101010101" pitchFamily="49" charset="-122"/>
                  <a:ea typeface="楷体" panose="02010609060101010101" pitchFamily="49" charset="-122"/>
                </a:rPr>
                <a:t>讲故事   听故事</a:t>
              </a:r>
              <a:endParaRPr lang="zh-CN" altLang="en-US" b="1"/>
            </a:p>
          </p:txBody>
        </p:sp>
      </p:grpSp>
      <p:sp>
        <p:nvSpPr>
          <p:cNvPr id="9" name="椭圆 8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E289EE09-4952-48D2-9B03-0B3714992BA0}"/>
              </a:ext>
            </a:extLst>
          </p:cNvPr>
          <p:cNvSpPr/>
          <p:nvPr/>
        </p:nvSpPr>
        <p:spPr>
          <a:xfrm>
            <a:off x="724515" y="1997501"/>
            <a:ext cx="2119293" cy="709613"/>
          </a:xfrm>
          <a:prstGeom prst="ellipse">
            <a:avLst/>
          </a:prstGeom>
          <a:noFill/>
          <a:ln>
            <a:solidFill>
              <a:srgbClr val="F054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1A318A4C-3654-4F1B-82EB-C94C50F802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7944" y="3507905"/>
            <a:ext cx="4680520" cy="6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他们在讲</a:t>
            </a:r>
            <a:r>
              <a:rPr lang="en-US" altLang="zh-CN" sz="32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西游记</a:t>
            </a:r>
            <a:r>
              <a:rPr lang="en-US" altLang="zh-CN" sz="32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9639DA95-E40D-4376-AE4D-1221F50F8B37}"/>
              </a:ext>
            </a:extLst>
          </p:cNvPr>
          <p:cNvSpPr/>
          <p:nvPr/>
        </p:nvSpPr>
        <p:spPr>
          <a:xfrm>
            <a:off x="743966" y="2568119"/>
            <a:ext cx="3011637" cy="826943"/>
          </a:xfrm>
          <a:prstGeom prst="ellipse">
            <a:avLst/>
          </a:prstGeom>
          <a:noFill/>
          <a:ln>
            <a:solidFill>
              <a:srgbClr val="F054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14310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  <p:bldP spid="10" grpId="0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4036E4DC-7B77-48C1-AC8F-5BA645BB5A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568" y="555526"/>
            <a:ext cx="7560840" cy="119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    你读过</a:t>
            </a: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西游记</a:t>
            </a: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</a:rPr>
              <a:t>》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的故事吗？知道</a:t>
            </a: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西游记</a:t>
            </a: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</a:rPr>
              <a:t>》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中有哪些主要的人物吗？</a:t>
            </a: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</a:rPr>
              <a:t> </a:t>
            </a:r>
            <a:endParaRPr lang="zh-CN" altLang="en-US" sz="3200" b="1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D970F1F7-20FF-4B1A-9641-1C2C9B660A99}"/>
              </a:ext>
            </a:extLst>
          </p:cNvPr>
          <p:cNvGrpSpPr/>
          <p:nvPr/>
        </p:nvGrpSpPr>
        <p:grpSpPr>
          <a:xfrm>
            <a:off x="783056" y="1801454"/>
            <a:ext cx="1655707" cy="2786520"/>
            <a:chOff x="783056" y="1801454"/>
            <a:chExt cx="1655707" cy="2786520"/>
          </a:xfrm>
        </p:grpSpPr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82659063-F76B-48F0-850D-E349C74277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2589" y="3983193"/>
              <a:ext cx="1566174" cy="604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solidFill>
                    <a:srgbClr val="00FF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孙悟空</a:t>
              </a:r>
            </a:p>
          </p:txBody>
        </p: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26E3C45D-A1ED-4E67-BE9F-4C9F0DFADF4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6425" r="100000">
                          <a14:foregroundMark x1="46377" y1="76667" x2="46377" y2="28667"/>
                          <a14:foregroundMark x1="54106" y1="84333" x2="57005" y2="66000"/>
                          <a14:foregroundMark x1="28986" y1="85333" x2="57488" y2="34667"/>
                          <a14:foregroundMark x1="80193" y1="37667" x2="80193" y2="37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83056" y="1801454"/>
              <a:ext cx="1628704" cy="2361275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92AFF610-BBFE-4EFC-9061-56CB91F4591C}"/>
              </a:ext>
            </a:extLst>
          </p:cNvPr>
          <p:cNvGrpSpPr/>
          <p:nvPr/>
        </p:nvGrpSpPr>
        <p:grpSpPr>
          <a:xfrm>
            <a:off x="2735795" y="1861212"/>
            <a:ext cx="1728193" cy="2726761"/>
            <a:chOff x="2735795" y="1861212"/>
            <a:chExt cx="1728193" cy="2726761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419867C9-A0D7-4DFB-9D44-AFE7E3D08F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0" r="100000">
                          <a14:foregroundMark x1="33636" y1="83667" x2="42727" y2="83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735795" y="1861212"/>
              <a:ext cx="1728193" cy="2361275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44CC3001-C72E-45C9-AACD-8C75B197F5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08281" y="3983192"/>
              <a:ext cx="1566174" cy="604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solidFill>
                    <a:srgbClr val="00FF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猪八戒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EEFEDF60-DF1F-493C-A940-3E3B5E56C406}"/>
              </a:ext>
            </a:extLst>
          </p:cNvPr>
          <p:cNvGrpSpPr/>
          <p:nvPr/>
        </p:nvGrpSpPr>
        <p:grpSpPr>
          <a:xfrm>
            <a:off x="4769547" y="1861212"/>
            <a:ext cx="1566174" cy="2726761"/>
            <a:chOff x="4769547" y="1861212"/>
            <a:chExt cx="1566174" cy="2726761"/>
          </a:xfrm>
        </p:grpSpPr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8BC0B7EE-C8F0-43DE-AD92-21D78FFC938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0" r="100000">
                          <a14:foregroundMark x1="47396" y1="81333" x2="43229" y2="20667"/>
                          <a14:foregroundMark x1="17188" y1="79667" x2="66146" y2="79667"/>
                          <a14:foregroundMark x1="48438" y1="83333" x2="54688" y2="83667"/>
                          <a14:foregroundMark x1="66667" y1="61667" x2="64583" y2="47667"/>
                          <a14:foregroundMark x1="28125" y1="49667" x2="44271" y2="32333"/>
                          <a14:foregroundMark x1="29167" y1="70667" x2="27604" y2="5633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788023" y="1861212"/>
              <a:ext cx="1512168" cy="2361275"/>
            </a:xfrm>
            <a:prstGeom prst="rect">
              <a:avLst/>
            </a:prstGeom>
          </p:spPr>
        </p:pic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FBCC6C34-D885-40F5-A18E-3472553752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9547" y="3983192"/>
              <a:ext cx="1566174" cy="604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solidFill>
                    <a:srgbClr val="00FF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沙和尚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33D8D069-3B8F-439A-90CE-142E90B145FA}"/>
              </a:ext>
            </a:extLst>
          </p:cNvPr>
          <p:cNvGrpSpPr/>
          <p:nvPr/>
        </p:nvGrpSpPr>
        <p:grpSpPr>
          <a:xfrm>
            <a:off x="6624226" y="1801454"/>
            <a:ext cx="1728193" cy="2786519"/>
            <a:chOff x="6624226" y="1801454"/>
            <a:chExt cx="1728193" cy="2786519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AAE1A55F-6DAC-40B8-9665-B6E57827083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5000" b="90000" l="11416" r="100000">
                          <a14:foregroundMark x1="26027" y1="80000" x2="26027" y2="80000"/>
                          <a14:foregroundMark x1="47945" y1="9000" x2="47945" y2="9000"/>
                          <a14:foregroundMark x1="47945" y1="7000" x2="47945" y2="7000"/>
                          <a14:foregroundMark x1="47945" y1="5333" x2="47945" y2="5333"/>
                          <a14:foregroundMark x1="47032" y1="15667" x2="47032" y2="15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624226" y="1801454"/>
              <a:ext cx="1728193" cy="2361275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33044FC7-449B-4BA3-A2F9-D712892C06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44067" y="3983192"/>
              <a:ext cx="1566174" cy="604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solidFill>
                    <a:srgbClr val="00FF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唐三藏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751914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4036E4DC-7B77-48C1-AC8F-5BA645BB5A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600" y="411510"/>
            <a:ext cx="6905279" cy="119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    你还知道有关</a:t>
            </a: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西游记</a:t>
            </a: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</a:rPr>
              <a:t>》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的哪些信息？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82659063-F76B-48F0-850D-E349C74277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7864" y="2283718"/>
            <a:ext cx="5256584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《</a:t>
            </a:r>
            <a:r>
              <a:rPr lang="zh-CN" altLang="en-US" sz="32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西游记</a:t>
            </a:r>
            <a:r>
              <a:rPr lang="en-US" altLang="zh-CN" sz="32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是我国古典文化的四大名著之一。</a:t>
            </a:r>
          </a:p>
        </p:txBody>
      </p:sp>
      <p:pic>
        <p:nvPicPr>
          <p:cNvPr id="1026" name="Picture 2" descr="https://gimg2.baidu.com/image_search/src=http%3A%2F%2Fimg2.tbcdn.cn%2Ftfscom%2Fi2%2FT1_.FPFsBqXXXXXXXX_%21%210-item_pic.jpg&amp;refer=http%3A%2F%2Fimg2.tbcdn.cn&amp;app=2002&amp;size=f9999,10000&amp;q=a80&amp;n=0&amp;g=0n&amp;fmt=auto?sec=1652583071&amp;t=d35e4a34abb2cbb23fabea83adda329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C9E064EC-E6CA-4E2B-B7D8-0201794CA9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106" b="99498" l="6452" r="91865">
                        <a14:foregroundMark x1="33520" y1="87964" x2="30575" y2="39719"/>
                        <a14:foregroundMark x1="30575" y1="39719" x2="33801" y2="26580"/>
                        <a14:foregroundMark x1="33801" y1="26580" x2="34081" y2="26279"/>
                        <a14:foregroundMark x1="70968" y1="79338" x2="77279" y2="24875"/>
                        <a14:foregroundMark x1="30295" y1="95787" x2="77560" y2="90271"/>
                        <a14:foregroundMark x1="10238" y1="91374" x2="18233" y2="18656"/>
                        <a14:foregroundMark x1="16830" y1="17553" x2="76718" y2="6520"/>
                        <a14:foregroundMark x1="85414" y1="69107" x2="86255" y2="12939"/>
                        <a14:foregroundMark x1="71950" y1="82146" x2="88920" y2="80040"/>
                        <a14:foregroundMark x1="87097" y1="90672" x2="91164" y2="4313"/>
                        <a14:foregroundMark x1="47826" y1="11234" x2="67742" y2="9529"/>
                        <a14:foregroundMark x1="67742" y1="9529" x2="72791" y2="9529"/>
                        <a14:foregroundMark x1="15849" y1="4814" x2="42076" y2="6118"/>
                        <a14:foregroundMark x1="9397" y1="4413" x2="11781" y2="19458"/>
                        <a14:foregroundMark x1="8696" y1="17753" x2="10799" y2="41424"/>
                        <a14:foregroundMark x1="57644" y1="18455" x2="63254" y2="57472"/>
                        <a14:foregroundMark x1="68583" y1="19057" x2="71950" y2="55968"/>
                        <a14:foregroundMark x1="6452" y1="11635" x2="9397" y2="44233"/>
                        <a14:foregroundMark x1="35905" y1="35306" x2="44180" y2="18054"/>
                        <a14:foregroundMark x1="17672" y1="99599" x2="17672" y2="99599"/>
                        <a14:foregroundMark x1="49369" y1="92979" x2="50491" y2="19759"/>
                        <a14:foregroundMark x1="91865" y1="87864" x2="91865" y2="9930"/>
                        <a14:foregroundMark x1="7574" y1="44835" x2="9397" y2="18255"/>
                        <a14:backgroundMark x1="89481" y1="2909" x2="92847" y2="29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709609"/>
            <a:ext cx="2160240" cy="302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48200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4036E4DC-7B77-48C1-AC8F-5BA645BB5A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600" y="411510"/>
            <a:ext cx="6905279" cy="119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    听故事</a:t>
            </a: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猪八戒吃西瓜</a:t>
            </a: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</a:rPr>
              <a:t>》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，你的心情怎么样？谁想来跟大家分享？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82659063-F76B-48F0-850D-E349C74277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496" y="2715766"/>
            <a:ext cx="3818197" cy="6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猪八戒吃西瓜</a:t>
            </a:r>
            <a:r>
              <a:rPr lang="en-US" altLang="zh-CN" sz="32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zh-CN" altLang="en-US" sz="32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170" name="Picture 2" descr="https://gimg2.baidu.com/image_search/src=http%3A%2F%2Fss2.meipian.me%2Fusers%2F2338251%2Fa4b9565d1eeb40159f6485612f5447b9.jpg%3Fmeipian-raw%2Fbucket%2Fivwen%2Fkey%2FdXNlcnMvMjMzODI1MS9hNGI5NTY1ZDFlZWI0MDE1OWY2NDg1NjEyZjU0NDdiOS5qcGc%3D%2Fsign%2F7fdf8af25a98cc196d031860408189d8.jpg&amp;refer=http%3A%2F%2Fss2.meipian.me&amp;app=2002&amp;size=f9999,10000&amp;q=a80&amp;n=0&amp;g=0n&amp;fmt=auto?sec=1652584839&amp;t=4825c05db969b0fb35e999254be8af5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D9EA9782-6C6E-4DAA-99CD-AFE80CE124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424239" y="1995686"/>
            <a:ext cx="3910265" cy="2346159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842509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CEA9DAED-FC9C-4F50-B7E8-4DA35CC552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48" y="744298"/>
            <a:ext cx="8063060" cy="6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marL="457200" indent="-457200" eaLnBrk="1" hangingPunct="1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sz="3200" b="1" dirty="0">
                <a:solidFill>
                  <a:schemeClr val="bg1"/>
                </a:solidFill>
                <a:latin typeface="宋体" panose="02010600030101010101" pitchFamily="2" charset="-122"/>
              </a:rPr>
              <a:t>拿出语文书，说说你在封面上看到了什么。</a:t>
            </a:r>
          </a:p>
        </p:txBody>
      </p:sp>
      <p:sp>
        <p:nvSpPr>
          <p:cNvPr id="3" name="文本框 1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7B9DB9AF-0FC6-4B95-B111-48F41F4B4F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76324"/>
            <a:ext cx="2149475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初识语文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AAF83364-882B-467B-A626-7AE5DFDBEEE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419622"/>
            <a:ext cx="2563812" cy="35131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6DE1295E-60A2-466D-8B4E-F862D60C3A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7440" y="1932431"/>
            <a:ext cx="4380984" cy="119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我看到很多小朋友在放风筝。</a:t>
            </a:r>
          </a:p>
        </p:txBody>
      </p:sp>
      <p:sp>
        <p:nvSpPr>
          <p:cNvPr id="6" name="标题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7D3A6982-DDD7-4BB5-8DA1-092CA79FC8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9832" y="96849"/>
            <a:ext cx="2808312" cy="668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C022BAFE-75E7-43EE-B29D-F79C3ABAB0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7440" y="3291830"/>
            <a:ext cx="4178300" cy="119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我看到有“语文”两个字。</a:t>
            </a: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4516431F-AC8D-4B1C-8769-B668C1FC1880}"/>
              </a:ext>
            </a:extLst>
          </p:cNvPr>
          <p:cNvSpPr/>
          <p:nvPr/>
        </p:nvSpPr>
        <p:spPr>
          <a:xfrm rot="19905364">
            <a:off x="1417273" y="3030153"/>
            <a:ext cx="2152712" cy="1512168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676E49A5-FB14-4959-934D-23D850466878}"/>
              </a:ext>
            </a:extLst>
          </p:cNvPr>
          <p:cNvSpPr/>
          <p:nvPr/>
        </p:nvSpPr>
        <p:spPr>
          <a:xfrm>
            <a:off x="2051720" y="1539610"/>
            <a:ext cx="1152128" cy="1176156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537150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 animBg="1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6D3FF6F2-CD89-4697-A8D0-92DD98AAE4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3848" y="120105"/>
            <a:ext cx="29523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猪八戒吃西瓜</a:t>
            </a:r>
            <a:r>
              <a:rPr lang="en-US" altLang="zh-CN" sz="24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1C8FDE02-36A6-401A-A5E1-7A257AA5DA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581770"/>
            <a:ext cx="8856984" cy="452431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    有一天，天热极了。唐僧、孙悟空、猪八戒、沙和尚他们走得又累又渴，孙悟空说：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你们在这儿歇一会儿，我去摘点水果来给大家解解渴。”猪八戒连忙说：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我也去，我也去！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他想：跟了孙悟空去，能早点吃到水果，还可以多吃几个。猪八戒跟着孙悟空，走呀，走呀，走了很多路，连个小酸梨也没找着。他心里不高兴了，就哎哟哎哟的叫起来。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孙悟空知道猪八戒偷懒，不去理他，就一个跟头翻到南海去摘水果了。猪八戒找了个树荫，正想睡一觉，忽然看见山脚下有一个绿油油的东西，走过去一看，哈哈，原来是个大西瓜！他高兴极了，把西瓜切成了四块，自言自语地说：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第一块请师父吃；第二块请孙悟空吃；第三块请沙和尚吃；第四块，嗯，是我的。”他张开大嘴巴，几口就把这块西瓜吃了。</a:t>
            </a:r>
          </a:p>
        </p:txBody>
      </p:sp>
    </p:spTree>
    <p:extLst>
      <p:ext uri="{BB962C8B-B14F-4D97-AF65-F5344CB8AC3E}">
        <p14:creationId xmlns:p14="http://schemas.microsoft.com/office/powerpoint/2010/main" val="2276747248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6D3FF6F2-CD89-4697-A8D0-92DD98AAE4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771550"/>
            <a:ext cx="8784976" cy="40222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    “西瓜一块不够吃，我把孙悟空的那一块吃了吧。”他又吃了一块。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“西瓜真解渴，再吃一块也不算多，我把沙和尚的一块也吃了吧。”他又吃了一块，这下只留下唐僧的一块了。他捧起来，放下去，放下去，又捧起来，最后还是没忍住，把这块西瓜也吃了。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“八戒，八戒！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猪八戒一听，是孙悟空在叫他呢，原来孙悟空在南海摘了蜜桃、甜枣、玉梨回来，正好看见猪八戒在切西瓜，就在云头上偷偷地瞧着呢。“八戒，八戒，你在哪里？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46732567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C34AF73B-C9DD-4270-8380-050CADD49F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555526"/>
            <a:ext cx="8568952" cy="44654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ct val="120000"/>
              </a:lnSpc>
              <a:defRPr sz="24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zh-CN" altLang="en-US"/>
              <a:t>    猪八戒慌了，心想，我找到大西瓜自己吃了，要是让孙悟空知道，告诉了师父，这就糟了。他连忙拾起四块西瓜皮，把它们扔得远远的，这才回答说：</a:t>
            </a:r>
            <a:r>
              <a:rPr lang="en-US" altLang="zh-CN"/>
              <a:t>“</a:t>
            </a:r>
            <a:r>
              <a:rPr lang="zh-CN" altLang="en-US"/>
              <a:t>我，我在儿呢！</a:t>
            </a:r>
            <a:r>
              <a:rPr lang="en-US" altLang="zh-CN"/>
              <a:t>”</a:t>
            </a:r>
            <a:r>
              <a:rPr lang="zh-CN" altLang="en-US"/>
              <a:t>孙悟空说：</a:t>
            </a:r>
            <a:r>
              <a:rPr lang="en-US" altLang="zh-CN"/>
              <a:t>“</a:t>
            </a:r>
            <a:r>
              <a:rPr lang="zh-CN" altLang="en-US"/>
              <a:t>我摘了些果子，咱们回去一起吃吧。”猪八戒说：</a:t>
            </a:r>
            <a:r>
              <a:rPr lang="en-US" altLang="zh-CN"/>
              <a:t>“</a:t>
            </a:r>
            <a:r>
              <a:rPr lang="zh-CN" altLang="en-US"/>
              <a:t>好的， 好的。”八戒刚走了几步，就摔了一跤，脸都跌肿了，低头一看，原来是踩在了自己刚才扔的西瓜皮上了。孙悟空说：</a:t>
            </a:r>
            <a:r>
              <a:rPr lang="en-US" altLang="zh-CN"/>
              <a:t>“</a:t>
            </a:r>
            <a:r>
              <a:rPr lang="zh-CN" altLang="en-US"/>
              <a:t>是哪个懒家伙把西瓜皮乱丢，害得八戒摔了一跤！</a:t>
            </a:r>
            <a:r>
              <a:rPr lang="en-US" altLang="zh-CN"/>
              <a:t>”“</a:t>
            </a:r>
            <a:r>
              <a:rPr lang="zh-CN" altLang="en-US"/>
              <a:t>哎，哎，不要紧，没摔痛！</a:t>
            </a:r>
            <a:r>
              <a:rPr lang="en-US" altLang="zh-CN"/>
              <a:t>”</a:t>
            </a:r>
            <a:r>
              <a:rPr lang="zh-CN" altLang="en-US"/>
              <a:t>八戒和孙悟空继续往前走，啪嗒一下，八戒又摔了一跤。孙悟空说：</a:t>
            </a:r>
            <a:r>
              <a:rPr lang="en-US" altLang="zh-CN"/>
              <a:t>“</a:t>
            </a:r>
            <a:r>
              <a:rPr lang="zh-CN" altLang="en-US"/>
              <a:t>哎呀，又是哪个懒家伙偷吃了西瓜，把西瓜皮乱丢。”</a:t>
            </a:r>
          </a:p>
        </p:txBody>
      </p:sp>
    </p:spTree>
    <p:extLst>
      <p:ext uri="{BB962C8B-B14F-4D97-AF65-F5344CB8AC3E}">
        <p14:creationId xmlns:p14="http://schemas.microsoft.com/office/powerpoint/2010/main" val="2864535876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C34AF73B-C9DD-4270-8380-050CADD49F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555526"/>
            <a:ext cx="8568952" cy="44654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ct val="120000"/>
              </a:lnSpc>
              <a:defRPr sz="24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zh-CN" altLang="en-US"/>
              <a:t>    八戒心想：怎么又踩上一块西瓜皮，真倒霉！可要小心点儿。他刚想到这儿，忽然脚下一滑，又跌了一跤，孙悟空哈哈大笑，说：</a:t>
            </a:r>
            <a:r>
              <a:rPr lang="en-US" altLang="zh-CN"/>
              <a:t>“</a:t>
            </a:r>
            <a:r>
              <a:rPr lang="zh-CN" altLang="en-US"/>
              <a:t>八戒！你今天怎么尽摔跤？</a:t>
            </a:r>
            <a:r>
              <a:rPr lang="en-US" altLang="zh-CN"/>
              <a:t>”</a:t>
            </a:r>
            <a:r>
              <a:rPr lang="zh-CN" altLang="en-US"/>
              <a:t>八戒的脸越涨越红，一句话也讲不出。总算走到了休息的地方，八戒心想：一路上摔了三跤，摔得我好苦啊。啪嗒，又是一下，八戒重重地摔在地上，再也爬不起来了。</a:t>
            </a:r>
            <a:endParaRPr lang="en-US" altLang="zh-CN"/>
          </a:p>
          <a:p>
            <a:r>
              <a:rPr lang="en-US" altLang="zh-CN"/>
              <a:t>    </a:t>
            </a:r>
            <a:r>
              <a:rPr lang="zh-CN" altLang="en-US"/>
              <a:t>唐僧、沙和尚看见八戒脸上青一块、紫一块，肿了一大半，更加胖了。就问他是怎么回事，八戒结结巴巴地说：</a:t>
            </a:r>
            <a:r>
              <a:rPr lang="en-US" altLang="zh-CN"/>
              <a:t>“</a:t>
            </a:r>
            <a:r>
              <a:rPr lang="zh-CN" altLang="en-US"/>
              <a:t>我不该一个人吃了一个大西瓜，这一路上摔了四跤。”说得大家都笑了起来。</a:t>
            </a:r>
          </a:p>
        </p:txBody>
      </p:sp>
    </p:spTree>
    <p:extLst>
      <p:ext uri="{BB962C8B-B14F-4D97-AF65-F5344CB8AC3E}">
        <p14:creationId xmlns:p14="http://schemas.microsoft.com/office/powerpoint/2010/main" val="3648428017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0B60A707-60DC-4EEA-A1D8-C7400BA128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8916" y="1678428"/>
            <a:ext cx="4248473" cy="1786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我听故事的时候很开心。猪八戒吃西瓜的样子太好笑了！</a:t>
            </a:r>
            <a:endParaRPr lang="en-US" altLang="zh-CN" sz="32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858B1913-8029-4D81-B1BE-BA6E9A12AC4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611" y="1409740"/>
            <a:ext cx="3897021" cy="232402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676374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4036E4DC-7B77-48C1-AC8F-5BA645BB5A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451701"/>
            <a:ext cx="4320479" cy="6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marL="457200" indent="-457200" eaLnBrk="1" hangingPunct="1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你是怎么听故事的？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B604E9DA-BEDC-4BED-BE4C-8855218B68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7984" y="2139702"/>
            <a:ext cx="4024959" cy="1786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听的时候，眼睛要看着讲故事的人，认真听。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2ED0035F-FB24-4414-B6F7-6FDA13504B5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779662"/>
            <a:ext cx="3252851" cy="2307356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38063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4036E4DC-7B77-48C1-AC8F-5BA645BB5A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383" y="1678428"/>
            <a:ext cx="3960440" cy="1786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    你读过什么故事？你愿意来给大家讲个故事吗？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5E166D9D-E936-4081-B03E-1721A3F78B7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7870" y="1131590"/>
            <a:ext cx="4142569" cy="3335469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73372488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4036E4DC-7B77-48C1-AC8F-5BA645BB5A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1572534"/>
            <a:ext cx="4168975" cy="199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600" b="1">
                <a:solidFill>
                  <a:schemeClr val="bg1"/>
                </a:solidFill>
                <a:latin typeface="宋体" panose="02010600030101010101" pitchFamily="2" charset="-122"/>
              </a:rPr>
              <a:t>    你读过下面的故事吗？在语文书里找一找。</a:t>
            </a:r>
          </a:p>
        </p:txBody>
      </p:sp>
      <p:sp>
        <p:nvSpPr>
          <p:cNvPr id="5" name="文本框 1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AA2A1CED-8727-4E10-BDC9-53F339861D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76324"/>
            <a:ext cx="2149475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zh-CN" altLang="en-US"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体会趣味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8B14B1DF-EFE5-427F-9CC4-AC9E50DBA4F2}"/>
              </a:ext>
            </a:extLst>
          </p:cNvPr>
          <p:cNvGrpSpPr/>
          <p:nvPr/>
        </p:nvGrpSpPr>
        <p:grpSpPr>
          <a:xfrm>
            <a:off x="4932040" y="431130"/>
            <a:ext cx="2808312" cy="4459663"/>
            <a:chOff x="4932040" y="431130"/>
            <a:chExt cx="2808312" cy="4459663"/>
          </a:xfrm>
        </p:grpSpPr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B604E9DA-BEDC-4BED-BE4C-8855218B68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49743" y="4286012"/>
              <a:ext cx="2690609" cy="604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en-US" altLang="zh-CN" sz="3200" b="1">
                  <a:solidFill>
                    <a:srgbClr val="00FF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3200" b="1">
                  <a:solidFill>
                    <a:srgbClr val="00FF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乌鸦喝水</a:t>
              </a:r>
              <a:r>
                <a:rPr lang="en-US" altLang="zh-CN" sz="3200" b="1">
                  <a:solidFill>
                    <a:srgbClr val="00FF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endParaRPr lang="zh-CN" altLang="en-US" sz="32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EA16F7DC-6E0F-4A25-97A3-93E8FBB82F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32040" y="431130"/>
              <a:ext cx="2808312" cy="38600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43106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E4930760-EA83-455D-8B54-A2D0CC4F1B84}"/>
              </a:ext>
            </a:extLst>
          </p:cNvPr>
          <p:cNvGrpSpPr/>
          <p:nvPr/>
        </p:nvGrpSpPr>
        <p:grpSpPr>
          <a:xfrm>
            <a:off x="1547664" y="771550"/>
            <a:ext cx="5891496" cy="3557109"/>
            <a:chOff x="1399463" y="843558"/>
            <a:chExt cx="5891496" cy="3557109"/>
          </a:xfrm>
        </p:grpSpPr>
        <p:sp>
          <p:nvSpPr>
            <p:cNvPr id="2" name="文本框 1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C9C79D9B-163C-41D7-9336-4BB4583DC9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3057" y="3795886"/>
              <a:ext cx="2517885" cy="604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en-US" altLang="zh-CN" sz="3200" b="1">
                  <a:solidFill>
                    <a:srgbClr val="00FF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3200" b="1">
                  <a:solidFill>
                    <a:srgbClr val="00FF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小蜗牛</a:t>
              </a:r>
              <a:r>
                <a:rPr lang="en-US" altLang="zh-CN" sz="3200" b="1">
                  <a:solidFill>
                    <a:srgbClr val="00FF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endParaRPr lang="zh-CN" altLang="en-US" sz="32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C60A20E0-0876-40D6-B8A3-4D02248706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99463" y="843558"/>
              <a:ext cx="5891496" cy="28083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02171801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80908F91-D9D6-4D3F-993D-6F288A7012D3}"/>
              </a:ext>
            </a:extLst>
          </p:cNvPr>
          <p:cNvGrpSpPr/>
          <p:nvPr/>
        </p:nvGrpSpPr>
        <p:grpSpPr>
          <a:xfrm>
            <a:off x="611560" y="843558"/>
            <a:ext cx="7704856" cy="2467017"/>
            <a:chOff x="899592" y="770240"/>
            <a:chExt cx="7704856" cy="2467017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4036E4DC-7B77-48C1-AC8F-5BA645BB5A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3608" y="1238825"/>
              <a:ext cx="7560840" cy="1998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3600" b="1" dirty="0">
                  <a:solidFill>
                    <a:schemeClr val="bg1"/>
                  </a:solidFill>
                  <a:latin typeface="宋体" panose="02010600030101010101" pitchFamily="2" charset="-122"/>
                </a:rPr>
                <a:t>    读书、写字、讲故事、听故事，学语文多有意思啊！请大家拿起语文书，来比一比谁的读书姿势最正确！</a:t>
              </a:r>
            </a:p>
          </p:txBody>
        </p:sp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1E2C2141-D7E7-44FB-ABC4-49E46746D6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9592" y="770240"/>
              <a:ext cx="1180526" cy="118052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554707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C15C0756-34DD-4EB2-A148-9E0AA0F22E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220" y="195486"/>
            <a:ext cx="5796644" cy="6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marL="457200" indent="-457200" eaLnBrk="1" hangingPunct="1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sz="3200" b="1" dirty="0">
                <a:solidFill>
                  <a:schemeClr val="bg1"/>
                </a:solidFill>
                <a:latin typeface="宋体" panose="02010600030101010101" pitchFamily="2" charset="-122"/>
              </a:rPr>
              <a:t>翻开语文书，你看到了什么？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5246FC89-E8BC-4EEF-B759-7B74518C48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9912" y="1851670"/>
            <a:ext cx="4752528" cy="2377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这本语文书里有识字、汉语拼音、课文的内容，还有很多漂亮的图画，内容可丰富啦！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396BA3FC-8F38-4350-86E3-EDD5A87A810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352673" y="1673979"/>
            <a:ext cx="3974157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9854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39E586B7-2285-4BFD-8CFB-C771E1AFC9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24249" y="1924521"/>
            <a:ext cx="2229052" cy="2417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86A1DE96-AEE9-4D2F-A8B3-879580A869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32417" y="1923076"/>
            <a:ext cx="3279550" cy="24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37B2E9A1-C954-4E11-BDBA-541FA1211B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32033" y="1923678"/>
            <a:ext cx="2222014" cy="2418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4036E4DC-7B77-48C1-AC8F-5BA645BB5A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848" y="1050071"/>
            <a:ext cx="3096344" cy="6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我爱学语文。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26AD2C40-92F1-4C08-9023-1842ED1969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033" y="443899"/>
            <a:ext cx="3240360" cy="6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大声读一读：</a:t>
            </a:r>
          </a:p>
        </p:txBody>
      </p:sp>
      <p:pic>
        <p:nvPicPr>
          <p:cNvPr id="10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2420600" y="10375900"/>
            <a:ext cx="304800" cy="228600"/>
          </a:xfrm>
          <a:prstGeom prst="cube">
            <a:avLst/>
          </a:prstGeom>
        </p:spPr>
      </p:pic>
    </p:spTree>
    <p:extLst>
      <p:ext uri="{BB962C8B-B14F-4D97-AF65-F5344CB8AC3E}">
        <p14:creationId xmlns:p14="http://schemas.microsoft.com/office/powerpoint/2010/main" val="1171602138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48171" y="3294106"/>
            <a:ext cx="7247667" cy="16201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/</a:t>
            </a:r>
            <a:endParaRPr lang="en-US" altLang="zh-CN" sz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Excel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www.1ppt.com/shouchaobao/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396310" y="2323011"/>
            <a:ext cx="4103687" cy="89681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人学习、研究。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1"/>
            <a:ext cx="4103688" cy="89681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2106" y="267184"/>
            <a:ext cx="5919787" cy="1764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864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C15C0756-34DD-4EB2-A148-9E0AA0F22E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8272" y="267494"/>
            <a:ext cx="7202636" cy="1786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宋体" panose="02010600030101010101" pitchFamily="2" charset="-122"/>
              </a:rPr>
              <a:t>    语文书这么有趣，在语文课上可以做些什么呢？仔细观察，图上有几个小朋友？他们在干什么？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5246FC89-E8BC-4EEF-B759-7B74518C48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61533" y="4080286"/>
            <a:ext cx="3168352" cy="6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讲故事、听故事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35227DC2-3BF3-40A3-98F3-ECE8E093A07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2211710"/>
            <a:ext cx="1920725" cy="186857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4ED7C48A-AAE9-4759-B5A8-DF124D5B0C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8149" y="4080287"/>
            <a:ext cx="1391643" cy="6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读书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2E2E49CF-5E5C-4564-A71B-5D1F6FEB76C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41237" y="2205658"/>
            <a:ext cx="1997430" cy="1868577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B001538A-ED30-4CF5-B94B-25EF2E99C0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5896" y="4084678"/>
            <a:ext cx="1391643" cy="6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写字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596BAC12-50B2-4DCB-B8B1-EE8E3A38ABA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9586" y="2204029"/>
            <a:ext cx="3011637" cy="186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6232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CEA9DAED-FC9C-4F50-B7E8-4DA35CC552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600" y="785937"/>
            <a:ext cx="7272808" cy="119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宋体" panose="02010600030101010101" pitchFamily="2" charset="-122"/>
              </a:rPr>
              <a:t>    看图片上小姐姐的读书姿势，你能学着她的样子读书吗？</a:t>
            </a:r>
          </a:p>
        </p:txBody>
      </p:sp>
      <p:sp>
        <p:nvSpPr>
          <p:cNvPr id="3" name="文本框 1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7B9DB9AF-0FC6-4B95-B111-48F41F4B4F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76324"/>
            <a:ext cx="2149475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zh-CN" altLang="en-US"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学习读写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6DE1295E-60A2-466D-8B4E-F862D60C3A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9912" y="2268529"/>
            <a:ext cx="3681733" cy="1786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脚平</a:t>
            </a:r>
            <a:endParaRPr lang="en-US" altLang="zh-CN" sz="32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背直</a:t>
            </a:r>
            <a:endParaRPr lang="en-US" altLang="zh-CN" sz="32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正确的拿书姿势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84E7BFE6-B6E3-4578-900D-3598B851E87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4266" y="2227563"/>
            <a:ext cx="1920725" cy="186857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068687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B0D6EBD9-616F-48C2-821D-862F1FF427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913" y="555526"/>
            <a:ext cx="6905279" cy="6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marL="457200" indent="-457200" eaLnBrk="1" hangingPunct="1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sz="3200" b="1" dirty="0">
                <a:solidFill>
                  <a:schemeClr val="bg1"/>
                </a:solidFill>
                <a:latin typeface="宋体" panose="02010600030101010101" pitchFamily="2" charset="-122"/>
              </a:rPr>
              <a:t>读一读，学习“读书秘诀”。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14CC187B-9358-4DCA-BE8D-215DE245B6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437" y="1716248"/>
            <a:ext cx="3744739" cy="2057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4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宋体" panose="02010600030101010101" pitchFamily="2" charset="-122"/>
              </a:rPr>
              <a:t>读书歌</a:t>
            </a:r>
            <a:endParaRPr lang="en-US" altLang="zh-CN" sz="3200" b="1" dirty="0">
              <a:solidFill>
                <a:schemeClr val="bg1"/>
              </a:solidFill>
              <a:latin typeface="宋体" panose="02010600030101010101" pitchFamily="2" charset="-122"/>
            </a:endParaRPr>
          </a:p>
          <a:p>
            <a:pPr algn="ctr" eaLnBrk="1" hangingPunct="1">
              <a:lnSpc>
                <a:spcPct val="14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身坐直，脚放平，</a:t>
            </a:r>
            <a:endParaRPr lang="en-US" altLang="zh-CN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14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双手拿书向外倾。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23CEE1AC-2C52-4E68-800A-9F590A9AB1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3928" y="1973625"/>
            <a:ext cx="4968876" cy="1786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marL="457200" indent="-457200" eaLnBrk="1" hangingPunct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3200" b="1" dirty="0">
                <a:solidFill>
                  <a:srgbClr val="FFFF00"/>
                </a:solidFill>
                <a:latin typeface="宋体" panose="02010600030101010101" pitchFamily="2" charset="-122"/>
              </a:rPr>
              <a:t>边读儿歌，边做动作。</a:t>
            </a:r>
            <a:endParaRPr lang="en-US" altLang="zh-CN" sz="3200" b="1" dirty="0">
              <a:solidFill>
                <a:srgbClr val="FFFF00"/>
              </a:solidFill>
              <a:latin typeface="宋体" panose="02010600030101010101" pitchFamily="2" charset="-122"/>
            </a:endParaRPr>
          </a:p>
          <a:p>
            <a:pPr marL="457200" indent="-457200" eaLnBrk="1" hangingPunct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3200" b="1" dirty="0">
                <a:solidFill>
                  <a:srgbClr val="FFFF00"/>
                </a:solidFill>
                <a:latin typeface="宋体" panose="02010600030101010101" pitchFamily="2" charset="-122"/>
              </a:rPr>
              <a:t>同桌互相评一评、比一比，看谁的姿势最标准。</a:t>
            </a:r>
          </a:p>
        </p:txBody>
      </p:sp>
    </p:spTree>
    <p:extLst>
      <p:ext uri="{BB962C8B-B14F-4D97-AF65-F5344CB8AC3E}">
        <p14:creationId xmlns:p14="http://schemas.microsoft.com/office/powerpoint/2010/main" val="17511366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3190E123-5D88-440E-8675-95328A0863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7984" y="713099"/>
            <a:ext cx="4320480" cy="1786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    一起读</a:t>
            </a: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上学歌</a:t>
            </a: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</a:rPr>
              <a:t>》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，根据</a:t>
            </a: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读书歌</a:t>
            </a: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</a:rPr>
              <a:t>》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，做好读书姿势。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64D082D6-0BE0-471A-9A1E-9940F38D2D5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1318"/>
            <a:ext cx="3816424" cy="4760863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751A8580-2519-4DA3-B226-D062852A1F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016" y="2643758"/>
            <a:ext cx="4141291" cy="2057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40000"/>
              </a:lnSpc>
            </a:pP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读书歌</a:t>
            </a:r>
            <a:endParaRPr lang="en-US" altLang="zh-CN" sz="3200" b="1">
              <a:solidFill>
                <a:schemeClr val="bg1"/>
              </a:solidFill>
              <a:latin typeface="宋体" panose="02010600030101010101" pitchFamily="2" charset="-122"/>
            </a:endParaRPr>
          </a:p>
          <a:p>
            <a:pPr algn="ctr" eaLnBrk="1" hangingPunct="1">
              <a:lnSpc>
                <a:spcPct val="140000"/>
              </a:lnSpc>
            </a:pPr>
            <a:r>
              <a:rPr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身坐直，脚放平，</a:t>
            </a:r>
            <a:endParaRPr lang="en-US" altLang="zh-CN" sz="32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140000"/>
              </a:lnSpc>
            </a:pPr>
            <a:r>
              <a:rPr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双手拿书向外倾。</a:t>
            </a:r>
          </a:p>
        </p:txBody>
      </p:sp>
    </p:spTree>
    <p:extLst>
      <p:ext uri="{BB962C8B-B14F-4D97-AF65-F5344CB8AC3E}">
        <p14:creationId xmlns:p14="http://schemas.microsoft.com/office/powerpoint/2010/main" val="15182453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3190E123-5D88-440E-8675-95328A0863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375842"/>
            <a:ext cx="5832648" cy="6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marL="457200" indent="-457200" eaLnBrk="1" hangingPunct="1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写字时要用什么样的姿势呢？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2589B537-00A4-4EED-934C-161DF0E37804}"/>
              </a:ext>
            </a:extLst>
          </p:cNvPr>
          <p:cNvSpPr/>
          <p:nvPr/>
        </p:nvSpPr>
        <p:spPr>
          <a:xfrm>
            <a:off x="4572000" y="1510767"/>
            <a:ext cx="3456384" cy="1786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人坐端正，</a:t>
            </a:r>
            <a:endParaRPr lang="en-US" altLang="zh-CN" sz="32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头正肩平，</a:t>
            </a:r>
            <a:endParaRPr lang="en-US" altLang="zh-CN" sz="32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握笔姿势正确。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4613200E-9DAF-4E48-A31F-A0D64BC32F5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15616" y="1203598"/>
            <a:ext cx="2664296" cy="2492424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6D3EFCF6-13FC-4C33-9955-F4657A8571DA}"/>
              </a:ext>
            </a:extLst>
          </p:cNvPr>
          <p:cNvSpPr/>
          <p:nvPr/>
        </p:nvSpPr>
        <p:spPr>
          <a:xfrm>
            <a:off x="539552" y="3939902"/>
            <a:ext cx="5868652" cy="6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 eaLnBrk="1" hangingPunct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3200" b="1">
                <a:solidFill>
                  <a:srgbClr val="FFFF00"/>
                </a:solidFill>
                <a:latin typeface="宋体" panose="02010600030101010101" pitchFamily="2" charset="-122"/>
              </a:rPr>
              <a:t>根据图片学一学，做动作。</a:t>
            </a:r>
          </a:p>
        </p:txBody>
      </p:sp>
    </p:spTree>
    <p:extLst>
      <p:ext uri="{BB962C8B-B14F-4D97-AF65-F5344CB8AC3E}">
        <p14:creationId xmlns:p14="http://schemas.microsoft.com/office/powerpoint/2010/main" val="39648121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3190E123-5D88-440E-8675-95328A0863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1419622"/>
            <a:ext cx="4780627" cy="2377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宋体" panose="02010600030101010101" pitchFamily="2" charset="-122"/>
              </a:rPr>
              <a:t>    读儿歌，做动作，同桌互相检查写字姿势。比一比，谁做得最好。请做得好的同学上台示范。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0A2C4AC6-BC7B-4481-ADE7-DE358C9BCDEB}"/>
              </a:ext>
            </a:extLst>
          </p:cNvPr>
          <p:cNvGrpSpPr/>
          <p:nvPr/>
        </p:nvGrpSpPr>
        <p:grpSpPr>
          <a:xfrm>
            <a:off x="5364088" y="792032"/>
            <a:ext cx="3888432" cy="3559436"/>
            <a:chOff x="5148065" y="699542"/>
            <a:chExt cx="3888432" cy="3559436"/>
          </a:xfrm>
        </p:grpSpPr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B576C01E-AE44-4706-9DBD-BBD8D74CAC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8065" y="699542"/>
              <a:ext cx="3888432" cy="3559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solidFill>
                    <a:schemeClr val="bg1"/>
                  </a:solidFill>
                  <a:latin typeface="宋体" panose="02010600030101010101" pitchFamily="2" charset="-122"/>
                </a:rPr>
                <a:t>    写字歌</a:t>
              </a:r>
              <a:endParaRPr lang="en-US" altLang="zh-CN" sz="3200" b="1">
                <a:solidFill>
                  <a:schemeClr val="bg1"/>
                </a:solidFill>
                <a:latin typeface="宋体" panose="02010600030101010101" pitchFamily="2" charset="-122"/>
              </a:endParaRPr>
            </a:p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背要挺，字看清，</a:t>
              </a:r>
              <a:endParaRPr lang="en-US" altLang="zh-CN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头摆正，肩放平。</a:t>
              </a:r>
            </a:p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手离笔尖一寸，</a:t>
              </a:r>
              <a:endParaRPr lang="en-US" altLang="zh-CN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胸离桌子一拳，</a:t>
              </a:r>
              <a:endParaRPr lang="en-US" altLang="zh-CN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lnSpc>
                  <a:spcPct val="120000"/>
                </a:lnSpc>
              </a:pPr>
              <a:r>
                <a:rPr lang="zh-CN" altLang="en-US" sz="32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眼离桌面一尺。</a:t>
              </a:r>
            </a:p>
          </p:txBody>
        </p:sp>
        <p:grpSp>
          <p:nvGrpSpPr>
            <p:cNvPr id="4" name="组合 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>
              <a:extLst>
                <a:ext uri="{FF2B5EF4-FFF2-40B4-BE49-F238E27FC236}">
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64CF7B25-E0F5-42CF-8751-F17B2527928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508104" y="699542"/>
              <a:ext cx="403547" cy="505316"/>
              <a:chOff x="4122738" y="895351"/>
              <a:chExt cx="3990975" cy="4997450"/>
            </a:xfrm>
          </p:grpSpPr>
          <p:sp>
            <p:nvSpPr>
              <p:cNvPr id="5" name="iSľïḓe">
                <a:extLst>
                  <a:ext uri="{FF2B5EF4-FFF2-40B4-BE49-F238E27FC236}">
  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9B3778ED-A921-4782-B7CF-2134BC729E26}"/>
                  </a:ext>
                </a:extLst>
              </p:cNvPr>
              <p:cNvSpPr/>
              <p:nvPr/>
            </p:nvSpPr>
            <p:spPr bwMode="auto">
              <a:xfrm>
                <a:off x="4640263" y="5448301"/>
                <a:ext cx="3403600" cy="444500"/>
              </a:xfrm>
              <a:prstGeom prst="rect">
                <a:avLst/>
              </a:prstGeom>
              <a:solidFill>
                <a:srgbClr val="D1DC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" name="ïş1iďê">
                <a:extLst>
                  <a:ext uri="{FF2B5EF4-FFF2-40B4-BE49-F238E27FC236}">
  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695587B5-0773-4BF3-AA19-77B3DE445DEE}"/>
                  </a:ext>
                </a:extLst>
              </p:cNvPr>
              <p:cNvSpPr/>
              <p:nvPr/>
            </p:nvSpPr>
            <p:spPr bwMode="auto">
              <a:xfrm>
                <a:off x="4122738" y="4024313"/>
                <a:ext cx="2182813" cy="1868488"/>
              </a:xfrm>
              <a:custGeom>
                <a:avLst/>
                <a:gdLst>
                  <a:gd name="T0" fmla="*/ 0 w 93"/>
                  <a:gd name="T1" fmla="*/ 23 h 80"/>
                  <a:gd name="T2" fmla="*/ 19 w 93"/>
                  <a:gd name="T3" fmla="*/ 77 h 80"/>
                  <a:gd name="T4" fmla="*/ 24 w 93"/>
                  <a:gd name="T5" fmla="*/ 79 h 80"/>
                  <a:gd name="T6" fmla="*/ 80 w 93"/>
                  <a:gd name="T7" fmla="*/ 69 h 80"/>
                  <a:gd name="T8" fmla="*/ 93 w 93"/>
                  <a:gd name="T9" fmla="*/ 47 h 80"/>
                  <a:gd name="T10" fmla="*/ 12 w 93"/>
                  <a:gd name="T11" fmla="*/ 0 h 80"/>
                  <a:gd name="T12" fmla="*/ 0 w 93"/>
                  <a:gd name="T13" fmla="*/ 23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" h="80">
                    <a:moveTo>
                      <a:pt x="0" y="23"/>
                    </a:moveTo>
                    <a:cubicBezTo>
                      <a:pt x="19" y="77"/>
                      <a:pt x="19" y="77"/>
                      <a:pt x="19" y="77"/>
                    </a:cubicBezTo>
                    <a:cubicBezTo>
                      <a:pt x="19" y="79"/>
                      <a:pt x="22" y="80"/>
                      <a:pt x="24" y="79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93" y="47"/>
                      <a:pt x="93" y="47"/>
                      <a:pt x="93" y="47"/>
                    </a:cubicBezTo>
                    <a:cubicBezTo>
                      <a:pt x="12" y="0"/>
                      <a:pt x="12" y="0"/>
                      <a:pt x="12" y="0"/>
                    </a:cubicBez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EDF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" name="îŝliḓè">
                <a:extLst>
                  <a:ext uri="{FF2B5EF4-FFF2-40B4-BE49-F238E27FC236}">
  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C5CCA466-71CC-49C8-A59F-B2655A195DC2}"/>
                  </a:ext>
                </a:extLst>
              </p:cNvPr>
              <p:cNvSpPr/>
              <p:nvPr/>
            </p:nvSpPr>
            <p:spPr bwMode="auto">
              <a:xfrm>
                <a:off x="4381500" y="5214938"/>
                <a:ext cx="820738" cy="677863"/>
              </a:xfrm>
              <a:custGeom>
                <a:avLst/>
                <a:gdLst>
                  <a:gd name="T0" fmla="*/ 23 w 35"/>
                  <a:gd name="T1" fmla="*/ 4 h 29"/>
                  <a:gd name="T2" fmla="*/ 0 w 35"/>
                  <a:gd name="T3" fmla="*/ 4 h 29"/>
                  <a:gd name="T4" fmla="*/ 8 w 35"/>
                  <a:gd name="T5" fmla="*/ 26 h 29"/>
                  <a:gd name="T6" fmla="*/ 13 w 35"/>
                  <a:gd name="T7" fmla="*/ 28 h 29"/>
                  <a:gd name="T8" fmla="*/ 35 w 35"/>
                  <a:gd name="T9" fmla="*/ 24 h 29"/>
                  <a:gd name="T10" fmla="*/ 23 w 35"/>
                  <a:gd name="T11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28">
                    <a:moveTo>
                      <a:pt x="23" y="4"/>
                    </a:moveTo>
                    <a:cubicBezTo>
                      <a:pt x="16" y="0"/>
                      <a:pt x="8" y="1"/>
                      <a:pt x="0" y="4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8"/>
                      <a:pt x="11" y="29"/>
                      <a:pt x="13" y="28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4" y="16"/>
                      <a:pt x="30" y="8"/>
                      <a:pt x="23" y="4"/>
                    </a:cubicBezTo>
                    <a:close/>
                  </a:path>
                </a:pathLst>
              </a:custGeom>
              <a:solidFill>
                <a:srgbClr val="184F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" name="ïşḻïďe">
                <a:extLst>
                  <a:ext uri="{FF2B5EF4-FFF2-40B4-BE49-F238E27FC236}">
  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19A484B8-D443-4F3C-A083-BCCB5AA0C340}"/>
                  </a:ext>
                </a:extLst>
              </p:cNvPr>
              <p:cNvSpPr/>
              <p:nvPr/>
            </p:nvSpPr>
            <p:spPr bwMode="auto">
              <a:xfrm>
                <a:off x="4122738" y="1735138"/>
                <a:ext cx="2182813" cy="2825750"/>
              </a:xfrm>
              <a:custGeom>
                <a:avLst/>
                <a:gdLst>
                  <a:gd name="T0" fmla="*/ 488 w 1375"/>
                  <a:gd name="T1" fmla="*/ 1722 h 1780"/>
                  <a:gd name="T2" fmla="*/ 0 w 1375"/>
                  <a:gd name="T3" fmla="*/ 1780 h 1780"/>
                  <a:gd name="T4" fmla="*/ 1021 w 1375"/>
                  <a:gd name="T5" fmla="*/ 0 h 1780"/>
                  <a:gd name="T6" fmla="*/ 1375 w 1375"/>
                  <a:gd name="T7" fmla="*/ 191 h 1780"/>
                  <a:gd name="T8" fmla="*/ 488 w 1375"/>
                  <a:gd name="T9" fmla="*/ 1722 h 1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5" h="1780">
                    <a:moveTo>
                      <a:pt x="488" y="1722"/>
                    </a:moveTo>
                    <a:lnTo>
                      <a:pt x="0" y="1780"/>
                    </a:lnTo>
                    <a:lnTo>
                      <a:pt x="1021" y="0"/>
                    </a:lnTo>
                    <a:lnTo>
                      <a:pt x="1375" y="191"/>
                    </a:lnTo>
                    <a:lnTo>
                      <a:pt x="488" y="1722"/>
                    </a:lnTo>
                    <a:close/>
                  </a:path>
                </a:pathLst>
              </a:custGeom>
              <a:solidFill>
                <a:srgbClr val="FC61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" name="í$líḓe">
                <a:extLst>
                  <a:ext uri="{FF2B5EF4-FFF2-40B4-BE49-F238E27FC236}">
  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71000AF4-9ED1-4889-8478-C6B4E1F8577B}"/>
                  </a:ext>
                </a:extLst>
              </p:cNvPr>
              <p:cNvSpPr/>
              <p:nvPr/>
            </p:nvSpPr>
            <p:spPr bwMode="auto">
              <a:xfrm>
                <a:off x="4897438" y="2038351"/>
                <a:ext cx="2182813" cy="3060700"/>
              </a:xfrm>
              <a:custGeom>
                <a:avLst/>
                <a:gdLst>
                  <a:gd name="T0" fmla="*/ 488 w 1375"/>
                  <a:gd name="T1" fmla="*/ 1810 h 1928"/>
                  <a:gd name="T2" fmla="*/ 104 w 1375"/>
                  <a:gd name="T3" fmla="*/ 1928 h 1928"/>
                  <a:gd name="T4" fmla="*/ 0 w 1375"/>
                  <a:gd name="T5" fmla="*/ 1531 h 1928"/>
                  <a:gd name="T6" fmla="*/ 887 w 1375"/>
                  <a:gd name="T7" fmla="*/ 0 h 1928"/>
                  <a:gd name="T8" fmla="*/ 1375 w 1375"/>
                  <a:gd name="T9" fmla="*/ 295 h 1928"/>
                  <a:gd name="T10" fmla="*/ 488 w 1375"/>
                  <a:gd name="T11" fmla="*/ 1810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5" h="1928">
                    <a:moveTo>
                      <a:pt x="488" y="1810"/>
                    </a:moveTo>
                    <a:lnTo>
                      <a:pt x="104" y="1928"/>
                    </a:lnTo>
                    <a:lnTo>
                      <a:pt x="0" y="1531"/>
                    </a:lnTo>
                    <a:lnTo>
                      <a:pt x="887" y="0"/>
                    </a:lnTo>
                    <a:lnTo>
                      <a:pt x="1375" y="295"/>
                    </a:lnTo>
                    <a:lnTo>
                      <a:pt x="488" y="1810"/>
                    </a:lnTo>
                    <a:close/>
                  </a:path>
                </a:pathLst>
              </a:custGeom>
              <a:solidFill>
                <a:srgbClr val="FD81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" name="iš1íḑè">
                <a:extLst>
                  <a:ext uri="{FF2B5EF4-FFF2-40B4-BE49-F238E27FC236}">
  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99248208-BB40-4E4A-8882-F5F4589CCB50}"/>
                  </a:ext>
                </a:extLst>
              </p:cNvPr>
              <p:cNvSpPr/>
              <p:nvPr/>
            </p:nvSpPr>
            <p:spPr bwMode="auto">
              <a:xfrm>
                <a:off x="5672138" y="2506663"/>
                <a:ext cx="1971675" cy="3128963"/>
              </a:xfrm>
              <a:custGeom>
                <a:avLst/>
                <a:gdLst>
                  <a:gd name="T0" fmla="*/ 207 w 1242"/>
                  <a:gd name="T1" fmla="*/ 1971 h 1971"/>
                  <a:gd name="T2" fmla="*/ 0 w 1242"/>
                  <a:gd name="T3" fmla="*/ 1515 h 1971"/>
                  <a:gd name="T4" fmla="*/ 887 w 1242"/>
                  <a:gd name="T5" fmla="*/ 0 h 1971"/>
                  <a:gd name="T6" fmla="*/ 1242 w 1242"/>
                  <a:gd name="T7" fmla="*/ 191 h 1971"/>
                  <a:gd name="T8" fmla="*/ 207 w 1242"/>
                  <a:gd name="T9" fmla="*/ 1971 h 1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2" h="1971">
                    <a:moveTo>
                      <a:pt x="207" y="1971"/>
                    </a:moveTo>
                    <a:lnTo>
                      <a:pt x="0" y="1515"/>
                    </a:lnTo>
                    <a:lnTo>
                      <a:pt x="887" y="0"/>
                    </a:lnTo>
                    <a:lnTo>
                      <a:pt x="1242" y="191"/>
                    </a:lnTo>
                    <a:lnTo>
                      <a:pt x="207" y="1971"/>
                    </a:lnTo>
                    <a:close/>
                  </a:path>
                </a:pathLst>
              </a:custGeom>
              <a:solidFill>
                <a:srgbClr val="FDA0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" name="íSḷíḍè">
                <a:extLst>
                  <a:ext uri="{FF2B5EF4-FFF2-40B4-BE49-F238E27FC236}">
  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D51C948E-3408-473E-A184-28B0E73D005A}"/>
                  </a:ext>
                </a:extLst>
              </p:cNvPr>
              <p:cNvSpPr/>
              <p:nvPr/>
            </p:nvSpPr>
            <p:spPr bwMode="auto">
              <a:xfrm>
                <a:off x="5743575" y="1455738"/>
                <a:ext cx="2041525" cy="1354138"/>
              </a:xfrm>
              <a:custGeom>
                <a:avLst/>
                <a:gdLst>
                  <a:gd name="T0" fmla="*/ 1286 w 1286"/>
                  <a:gd name="T1" fmla="*/ 691 h 853"/>
                  <a:gd name="T2" fmla="*/ 103 w 1286"/>
                  <a:gd name="T3" fmla="*/ 0 h 853"/>
                  <a:gd name="T4" fmla="*/ 0 w 1286"/>
                  <a:gd name="T5" fmla="*/ 176 h 853"/>
                  <a:gd name="T6" fmla="*/ 1197 w 1286"/>
                  <a:gd name="T7" fmla="*/ 853 h 853"/>
                  <a:gd name="T8" fmla="*/ 1286 w 1286"/>
                  <a:gd name="T9" fmla="*/ 691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6" h="853">
                    <a:moveTo>
                      <a:pt x="1286" y="691"/>
                    </a:moveTo>
                    <a:lnTo>
                      <a:pt x="103" y="0"/>
                    </a:lnTo>
                    <a:lnTo>
                      <a:pt x="0" y="176"/>
                    </a:lnTo>
                    <a:lnTo>
                      <a:pt x="1197" y="853"/>
                    </a:lnTo>
                    <a:lnTo>
                      <a:pt x="1286" y="691"/>
                    </a:lnTo>
                    <a:close/>
                  </a:path>
                </a:pathLst>
              </a:custGeom>
              <a:solidFill>
                <a:srgbClr val="D1DC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" name="ïşliḍê">
                <a:extLst>
                  <a:ext uri="{FF2B5EF4-FFF2-40B4-BE49-F238E27FC236}">
                    <a16:creationId xmlns="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1440D6D1-1083-4EA1-8878-209DA10821D6}"/>
                  </a:ext>
                </a:extLst>
              </p:cNvPr>
              <p:cNvSpPr/>
              <p:nvPr/>
            </p:nvSpPr>
            <p:spPr bwMode="auto">
              <a:xfrm>
                <a:off x="5907088" y="895351"/>
                <a:ext cx="2206625" cy="1657350"/>
              </a:xfrm>
              <a:custGeom>
                <a:avLst/>
                <a:gdLst>
                  <a:gd name="T0" fmla="*/ 88 w 94"/>
                  <a:gd name="T1" fmla="*/ 41 h 71"/>
                  <a:gd name="T2" fmla="*/ 22 w 94"/>
                  <a:gd name="T3" fmla="*/ 2 h 71"/>
                  <a:gd name="T4" fmla="*/ 11 w 94"/>
                  <a:gd name="T5" fmla="*/ 5 h 71"/>
                  <a:gd name="T6" fmla="*/ 0 w 94"/>
                  <a:gd name="T7" fmla="*/ 24 h 71"/>
                  <a:gd name="T8" fmla="*/ 80 w 94"/>
                  <a:gd name="T9" fmla="*/ 71 h 71"/>
                  <a:gd name="T10" fmla="*/ 91 w 94"/>
                  <a:gd name="T11" fmla="*/ 51 h 71"/>
                  <a:gd name="T12" fmla="*/ 88 w 94"/>
                  <a:gd name="T13" fmla="*/ 4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71">
                    <a:moveTo>
                      <a:pt x="88" y="41"/>
                    </a:moveTo>
                    <a:cubicBezTo>
                      <a:pt x="22" y="2"/>
                      <a:pt x="22" y="2"/>
                      <a:pt x="22" y="2"/>
                    </a:cubicBezTo>
                    <a:cubicBezTo>
                      <a:pt x="18" y="0"/>
                      <a:pt x="13" y="1"/>
                      <a:pt x="11" y="5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80" y="71"/>
                      <a:pt x="80" y="71"/>
                      <a:pt x="80" y="71"/>
                    </a:cubicBezTo>
                    <a:cubicBezTo>
                      <a:pt x="91" y="51"/>
                      <a:pt x="91" y="51"/>
                      <a:pt x="91" y="51"/>
                    </a:cubicBezTo>
                    <a:cubicBezTo>
                      <a:pt x="94" y="48"/>
                      <a:pt x="92" y="43"/>
                      <a:pt x="88" y="41"/>
                    </a:cubicBezTo>
                    <a:close/>
                  </a:path>
                </a:pathLst>
              </a:custGeom>
              <a:solidFill>
                <a:srgbClr val="184F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18128407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17448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7202;#217408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7202;#217408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257182;"/>
</p:tagLst>
</file>

<file path=ppt/theme/theme1.xml><?xml version="1.0" encoding="utf-8"?>
<a:theme xmlns:a="http://schemas.openxmlformats.org/drawingml/2006/main" name="第一PPT模板网-WWW.1PPT.COM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lnSpc>
            <a:spcPct val="130000"/>
          </a:lnSpc>
          <a:defRPr sz="3200" b="1" dirty="0" smtClean="0">
            <a:latin typeface="楷体" panose="02010609060101010101" pitchFamily="49" charset="-122"/>
            <a:ea typeface="楷体" panose="02010609060101010101" pitchFamily="49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xmlns:r="http://schemas.openxmlformats.org/officeDocument/2006/relationships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2290</Words>
  <Application>Microsoft Office PowerPoint</Application>
  <PresentationFormat>全屏显示(16:9)</PresentationFormat>
  <Paragraphs>125</Paragraphs>
  <Slides>31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第一PPT模板网-WWW.1PPT.COM​​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123</cp:lastModifiedBy>
  <cp:revision>3</cp:revision>
  <cp:lastPrinted>2022-05-28T20:03:44Z</cp:lastPrinted>
  <dcterms:created xsi:type="dcterms:W3CDTF">2022-05-28T20:03:44Z</dcterms:created>
  <dcterms:modified xsi:type="dcterms:W3CDTF">2022-12-19T01:16:02Z</dcterms:modified>
</cp:coreProperties>
</file>