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3" r:id="rId14"/>
    <p:sldId id="284" r:id="rId15"/>
    <p:sldId id="285" r:id="rId16"/>
    <p:sldId id="286" r:id="rId17"/>
    <p:sldId id="287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nshine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3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82FA77-694A-4456-AEC5-A1A2AB0EB5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C5BDA8-34B9-4FDD-A4F1-83C6B55B6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1804966"/>
            <a:ext cx="121920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700" dirty="0">
                <a:solidFill>
                  <a:srgbClr val="647DA6"/>
                </a:solidFill>
                <a:latin typeface="华康古籍糸柳W3" panose="03000309000000000000" pitchFamily="65" charset="-122"/>
                <a:ea typeface="华康古籍糸柳W3" panose="03000309000000000000" pitchFamily="65" charset="-122"/>
              </a:rPr>
              <a:t>2.</a:t>
            </a:r>
            <a:r>
              <a:rPr lang="zh-CN" altLang="en-US" sz="7700" dirty="0">
                <a:solidFill>
                  <a:srgbClr val="647DA6"/>
                </a:solidFill>
                <a:latin typeface="华康古籍糸柳W3" panose="03000309000000000000" pitchFamily="65" charset="-122"/>
                <a:ea typeface="华康古籍糸柳W3" panose="03000309000000000000" pitchFamily="65" charset="-122"/>
              </a:rPr>
              <a:t>金木水火土</a:t>
            </a:r>
            <a:endParaRPr lang="zh-CN" altLang="en-US" sz="7700" dirty="0">
              <a:solidFill>
                <a:srgbClr val="647DA6"/>
              </a:solidFill>
              <a:latin typeface="华康古籍糸柳W3" panose="03000309000000000000" pitchFamily="65" charset="-122"/>
              <a:ea typeface="华康古籍糸柳W3" panose="03000309000000000000" pitchFamily="65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5296535" y="3692370"/>
            <a:ext cx="1598930" cy="430530"/>
          </a:xfrm>
          <a:prstGeom prst="roundRect">
            <a:avLst/>
          </a:prstGeom>
          <a:solidFill>
            <a:srgbClr val="647D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dirty="0">
                <a:solidFill>
                  <a:schemeClr val="bg1"/>
                </a:solidFill>
              </a:rPr>
              <a:t>一年级</a:t>
            </a:r>
            <a:endParaRPr 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19270" y="1864995"/>
            <a:ext cx="3553460" cy="3661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一二三四五，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读一读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ttp://photo-static-api.fotomore.com/creative/vcg/veer/400/new/VCG41N161842456.jpg" descr="&amp;pky200_sjzg_VCG41N161842456&amp;2&amp;src_toppic_inpsrchzd1&amp;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86660" y="806450"/>
            <a:ext cx="7432040" cy="51454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72475" y="1168400"/>
            <a:ext cx="812800" cy="7639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天</a:t>
            </a:r>
            <a:endParaRPr lang="zh-CN" altLang="en-US" sz="36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02270" y="4827270"/>
            <a:ext cx="812800" cy="7639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地</a:t>
            </a:r>
            <a:endParaRPr lang="zh-CN" altLang="en-US" sz="36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075680" y="1243965"/>
            <a:ext cx="1160780" cy="1062990"/>
            <a:chOff x="9568" y="1959"/>
            <a:chExt cx="1828" cy="1674"/>
          </a:xfrm>
        </p:grpSpPr>
        <p:sp>
          <p:nvSpPr>
            <p:cNvPr id="7" name="上箭头 6"/>
            <p:cNvSpPr/>
            <p:nvPr/>
          </p:nvSpPr>
          <p:spPr>
            <a:xfrm>
              <a:off x="10848" y="1959"/>
              <a:ext cx="549" cy="1675"/>
            </a:xfrm>
            <a:prstGeom prst="up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568" y="2314"/>
              <a:ext cx="1280" cy="120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上</a:t>
              </a:r>
              <a:endPara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95110" y="4606290"/>
            <a:ext cx="1160780" cy="1062990"/>
            <a:chOff x="9568" y="1959"/>
            <a:chExt cx="1828" cy="1674"/>
          </a:xfrm>
        </p:grpSpPr>
        <p:sp>
          <p:nvSpPr>
            <p:cNvPr id="11" name="上箭头 10"/>
            <p:cNvSpPr/>
            <p:nvPr/>
          </p:nvSpPr>
          <p:spPr>
            <a:xfrm rot="10800000">
              <a:off x="10848" y="1959"/>
              <a:ext cx="549" cy="1675"/>
            </a:xfrm>
            <a:prstGeom prst="upArrow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9568" y="2314"/>
              <a:ext cx="1280" cy="120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下</a:t>
              </a:r>
              <a:endParaRPr lang="zh-CN" altLang="en-US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6430" y="764540"/>
            <a:ext cx="3488055" cy="505396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5970" y="2882900"/>
            <a:ext cx="3611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latin typeface="楷体" panose="02010609060101010101" charset="-122"/>
                <a:ea typeface="楷体" panose="02010609060101010101" charset="-122"/>
              </a:rPr>
              <a:t>天地分上下</a:t>
            </a:r>
            <a:endParaRPr lang="zh-CN" altLang="en-US" sz="5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4996820" y="861532"/>
            <a:ext cx="2198359" cy="5616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日月照今古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727539" y="3844357"/>
            <a:ext cx="911147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3000" b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太阳</a:t>
            </a:r>
            <a:endParaRPr lang="zh-CN" altLang="en-US" sz="300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3649980" y="4375743"/>
            <a:ext cx="1066639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（日）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7339750" y="3789016"/>
            <a:ext cx="911147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3000" b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月亮</a:t>
            </a:r>
            <a:endParaRPr lang="zh-CN" altLang="en-US" sz="3000" b="1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13"/>
          <p:cNvSpPr>
            <a:spLocks noChangeArrowheads="1"/>
          </p:cNvSpPr>
          <p:nvPr/>
        </p:nvSpPr>
        <p:spPr bwMode="auto">
          <a:xfrm>
            <a:off x="7320692" y="4320402"/>
            <a:ext cx="1066639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（月）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97435" y="2073733"/>
            <a:ext cx="1638170" cy="16381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808" y="1825525"/>
            <a:ext cx="1772126" cy="2120825"/>
          </a:xfrm>
          <a:prstGeom prst="rect">
            <a:avLst/>
          </a:prstGeom>
        </p:spPr>
      </p:pic>
      <p:sp>
        <p:nvSpPr>
          <p:cNvPr id="11" name="TextBox 34"/>
          <p:cNvSpPr txBox="1"/>
          <p:nvPr/>
        </p:nvSpPr>
        <p:spPr>
          <a:xfrm>
            <a:off x="1439373" y="5216626"/>
            <a:ext cx="9313254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日月是永恒的，照耀过古代的事物，也照耀着现在的事物。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91660" y="1108710"/>
            <a:ext cx="3553460" cy="4399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一二三四五，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天地分上下，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日月照古今。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读一读</a:t>
            </a:r>
            <a:endParaRPr lang="zh-CN" altLang="en-US" sz="2800"/>
          </a:p>
        </p:txBody>
      </p:sp>
      <p:pic>
        <p:nvPicPr>
          <p:cNvPr id="1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76000" y="12153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91660" y="1108710"/>
            <a:ext cx="3553460" cy="4399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一二三四五，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天地分上下，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日月照古今。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/>
              <a:t>读一读</a:t>
            </a:r>
            <a:endParaRPr lang="zh-CN" altLang="en-US" sz="2800" dirty="0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391660" y="1108710"/>
            <a:ext cx="3553460" cy="4399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金木水火土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4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一二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三四五，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金木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水火土。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天地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分上下，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日月</a:t>
            </a:r>
            <a:r>
              <a:rPr lang="en-US" altLang="zh-CN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照古今。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75460" y="1791970"/>
            <a:ext cx="59029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/>
              <a:t>一</a:t>
            </a:r>
            <a:r>
              <a:rPr lang="en-US" altLang="zh-CN" sz="4800" dirty="0"/>
              <a:t>    </a:t>
            </a:r>
            <a:r>
              <a:rPr lang="zh-CN" altLang="en-US" sz="4800" dirty="0"/>
              <a:t>二</a:t>
            </a:r>
            <a:r>
              <a:rPr lang="en-US" altLang="zh-CN" sz="4800" dirty="0"/>
              <a:t>    </a:t>
            </a:r>
            <a:r>
              <a:rPr lang="zh-CN" altLang="en-US" sz="4800" dirty="0"/>
              <a:t>三</a:t>
            </a:r>
            <a:r>
              <a:rPr lang="en-US" altLang="zh-CN" sz="4800" dirty="0"/>
              <a:t>    </a:t>
            </a:r>
            <a:r>
              <a:rPr lang="zh-CN" altLang="en-US" sz="4800" dirty="0"/>
              <a:t>四</a:t>
            </a:r>
            <a:r>
              <a:rPr lang="en-US" altLang="zh-CN" sz="4800" dirty="0"/>
              <a:t>    </a:t>
            </a:r>
            <a:r>
              <a:rPr lang="zh-CN" altLang="en-US" sz="4800" dirty="0"/>
              <a:t>五</a:t>
            </a:r>
            <a:endParaRPr lang="zh-CN" altLang="en-US" sz="4800" dirty="0"/>
          </a:p>
        </p:txBody>
      </p:sp>
      <p:sp>
        <p:nvSpPr>
          <p:cNvPr id="3" name="圆角矩形 2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配一配</a:t>
            </a:r>
            <a:endParaRPr lang="zh-CN" altLang="en-US" sz="2800"/>
          </a:p>
        </p:txBody>
      </p:sp>
      <p:sp>
        <p:nvSpPr>
          <p:cNvPr id="4" name="圆角矩形 3"/>
          <p:cNvSpPr/>
          <p:nvPr/>
        </p:nvSpPr>
        <p:spPr>
          <a:xfrm>
            <a:off x="3556635" y="4723130"/>
            <a:ext cx="810895" cy="792480"/>
          </a:xfrm>
          <a:prstGeom prst="roundRect">
            <a:avLst/>
          </a:prstGeom>
          <a:solidFill>
            <a:srgbClr val="637B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/>
              <a:t>1</a:t>
            </a:r>
            <a:endParaRPr lang="en-US" altLang="zh-CN" sz="4000"/>
          </a:p>
        </p:txBody>
      </p:sp>
      <p:sp>
        <p:nvSpPr>
          <p:cNvPr id="6" name="圆角矩形 5"/>
          <p:cNvSpPr/>
          <p:nvPr/>
        </p:nvSpPr>
        <p:spPr>
          <a:xfrm>
            <a:off x="1775460" y="3551555"/>
            <a:ext cx="810895" cy="792480"/>
          </a:xfrm>
          <a:prstGeom prst="roundRect">
            <a:avLst/>
          </a:prstGeom>
          <a:solidFill>
            <a:srgbClr val="637B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/>
              <a:t>2</a:t>
            </a:r>
            <a:endParaRPr lang="en-US" altLang="zh-CN" sz="4000"/>
          </a:p>
        </p:txBody>
      </p:sp>
      <p:sp>
        <p:nvSpPr>
          <p:cNvPr id="7" name="圆角矩形 6"/>
          <p:cNvSpPr/>
          <p:nvPr/>
        </p:nvSpPr>
        <p:spPr>
          <a:xfrm>
            <a:off x="7211060" y="4848860"/>
            <a:ext cx="810895" cy="792480"/>
          </a:xfrm>
          <a:prstGeom prst="roundRect">
            <a:avLst/>
          </a:prstGeom>
          <a:solidFill>
            <a:srgbClr val="637B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/>
              <a:t>3</a:t>
            </a:r>
            <a:endParaRPr lang="en-US" altLang="zh-CN" sz="4000"/>
          </a:p>
        </p:txBody>
      </p:sp>
      <p:sp>
        <p:nvSpPr>
          <p:cNvPr id="8" name="圆角矩形 7"/>
          <p:cNvSpPr/>
          <p:nvPr/>
        </p:nvSpPr>
        <p:spPr>
          <a:xfrm>
            <a:off x="5506085" y="3318510"/>
            <a:ext cx="810895" cy="792480"/>
          </a:xfrm>
          <a:prstGeom prst="roundRect">
            <a:avLst/>
          </a:prstGeom>
          <a:solidFill>
            <a:srgbClr val="637B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/>
              <a:t>4</a:t>
            </a:r>
            <a:endParaRPr lang="en-US" altLang="zh-CN" sz="4000"/>
          </a:p>
        </p:txBody>
      </p:sp>
      <p:sp>
        <p:nvSpPr>
          <p:cNvPr id="9" name="圆角矩形 8"/>
          <p:cNvSpPr/>
          <p:nvPr/>
        </p:nvSpPr>
        <p:spPr>
          <a:xfrm>
            <a:off x="9044940" y="3410585"/>
            <a:ext cx="810895" cy="792480"/>
          </a:xfrm>
          <a:prstGeom prst="roundRect">
            <a:avLst/>
          </a:prstGeom>
          <a:solidFill>
            <a:srgbClr val="637B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/>
              <a:t>5</a:t>
            </a:r>
            <a:endParaRPr lang="en-US" altLang="zh-CN" sz="4000"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94540" y="2123440"/>
            <a:ext cx="65709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/>
              <a:t>六</a:t>
            </a:r>
            <a:r>
              <a:rPr lang="en-US" altLang="zh-CN" sz="4800"/>
              <a:t>    </a:t>
            </a:r>
            <a:r>
              <a:rPr lang="zh-CN" altLang="en-US" sz="4800"/>
              <a:t>七</a:t>
            </a:r>
            <a:r>
              <a:rPr lang="en-US" altLang="zh-CN" sz="4800"/>
              <a:t>    </a:t>
            </a:r>
            <a:r>
              <a:rPr lang="zh-CN" altLang="en-US" sz="4800"/>
              <a:t>八</a:t>
            </a:r>
            <a:r>
              <a:rPr lang="en-US" altLang="zh-CN" sz="4800"/>
              <a:t>    </a:t>
            </a:r>
            <a:r>
              <a:rPr lang="zh-CN" altLang="en-US" sz="4800"/>
              <a:t>九</a:t>
            </a:r>
            <a:r>
              <a:rPr lang="en-US" altLang="zh-CN" sz="4800"/>
              <a:t>    </a:t>
            </a:r>
            <a:r>
              <a:rPr lang="zh-CN" altLang="en-US" sz="4800"/>
              <a:t>十</a:t>
            </a:r>
            <a:r>
              <a:rPr lang="en-US" altLang="zh-CN" sz="4800"/>
              <a:t>    </a:t>
            </a:r>
            <a:endParaRPr lang="zh-CN" altLang="en-US" sz="4800"/>
          </a:p>
        </p:txBody>
      </p:sp>
      <p:sp>
        <p:nvSpPr>
          <p:cNvPr id="5" name="圆角矩形 4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认一认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2474549" y="3469640"/>
            <a:ext cx="8562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6       </a:t>
            </a:r>
            <a:r>
              <a:rPr lang="en-US" altLang="zh-CN" sz="3600" dirty="0" smtClean="0"/>
              <a:t>7       8        9      10</a:t>
            </a:r>
            <a:endParaRPr lang="en-US" altLang="zh-CN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746885" y="1800225"/>
            <a:ext cx="9144000" cy="32569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25295" y="1511300"/>
            <a:ext cx="2635250" cy="3835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90465" y="1536700"/>
            <a:ext cx="2635250" cy="3784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255000" y="1511300"/>
            <a:ext cx="2592070" cy="375158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077595" y="677545"/>
            <a:ext cx="1668145" cy="581025"/>
          </a:xfrm>
          <a:prstGeom prst="roundRect">
            <a:avLst/>
          </a:prstGeom>
          <a:solidFill>
            <a:srgbClr val="657C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写一写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ttp://photo-static-api.fotomore.com/creative/vcg/veer/400/new/VCG41N157512374.jpg" descr="&amp;pky280_sjzg_VCG41N157512374&amp;2&amp;src_toppic_inpsrchzd1&amp;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1130" y="932815"/>
            <a:ext cx="2308225" cy="1545590"/>
          </a:xfrm>
          <a:prstGeom prst="rect">
            <a:avLst/>
          </a:prstGeom>
        </p:spPr>
      </p:pic>
      <p:pic>
        <p:nvPicPr>
          <p:cNvPr id="3" name="http://photo-static-api.fotomore.com/creative/vcg/400/new/VCG211320577370.jpg" descr="&amp;pky260_sjzg_VCG211320577370&amp;2&amp;src_toppic_inpsrchlx1&amp;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5DDD2">
                  <a:alpha val="100000"/>
                </a:srgbClr>
              </a:clrFrom>
              <a:clrTo>
                <a:srgbClr val="E5DDD2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2530" y="735965"/>
            <a:ext cx="1801495" cy="2226945"/>
          </a:xfrm>
          <a:prstGeom prst="rect">
            <a:avLst/>
          </a:prstGeom>
        </p:spPr>
      </p:pic>
      <p:pic>
        <p:nvPicPr>
          <p:cNvPr id="4" name="http://photo-static-api.fotomore.com/creative/vcg/veer/400/new/VCG41N801948192.jpg" descr="&amp;pky250_sjzg_VCG41N801948192&amp;2&amp;src_toppic_inpsrchzd1&amp;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680450" y="1003300"/>
            <a:ext cx="1955800" cy="1405255"/>
          </a:xfrm>
          <a:prstGeom prst="rect">
            <a:avLst/>
          </a:prstGeom>
        </p:spPr>
      </p:pic>
      <p:pic>
        <p:nvPicPr>
          <p:cNvPr id="5" name="https://img7.file.cache.docer.com/storage/1596797626156811000/82be7516fdf8996f197bc313833d185d.png" descr="&amp;pky4389332262_sjzg_&amp;39&amp;src_toppic_inpsrchzd1&amp;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84855" y="3089275"/>
            <a:ext cx="1957070" cy="1957070"/>
          </a:xfrm>
          <a:prstGeom prst="rect">
            <a:avLst/>
          </a:prstGeom>
        </p:spPr>
      </p:pic>
      <p:pic>
        <p:nvPicPr>
          <p:cNvPr id="6" name="http://photo-static-api.fotomore.com/creative/vcg/veer/400/new/VCG41N478219585.jpg" descr="&amp;pky220_sjzg_VCG41N478219585&amp;2&amp;src_toppic_inpsrchzd1&amp;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0420" y="3304540"/>
            <a:ext cx="2288540" cy="15259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06625" y="2769235"/>
            <a:ext cx="737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金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82920" y="2769235"/>
            <a:ext cx="737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木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89415" y="2644140"/>
            <a:ext cx="737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水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94455" y="5046345"/>
            <a:ext cx="737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火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43215" y="5046345"/>
            <a:ext cx="7372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" panose="02010609060101010101" charset="-122"/>
                <a:ea typeface="楷体" panose="02010609060101010101" charset="-122"/>
              </a:rPr>
              <a:t>土</a:t>
            </a:r>
            <a:endParaRPr lang="zh-CN" altLang="en-US" sz="4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38450" y="3843020"/>
            <a:ext cx="65157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</a:t>
            </a:r>
            <a:r>
              <a:rPr lang="en-US" altLang="zh-CN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木</a:t>
            </a:r>
            <a:r>
              <a:rPr lang="en-US" altLang="zh-CN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</a:t>
            </a:r>
            <a:r>
              <a:rPr lang="en-US" altLang="zh-CN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</a:t>
            </a:r>
            <a:r>
              <a:rPr lang="en-US" altLang="zh-CN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土</a:t>
            </a:r>
            <a:endParaRPr lang="zh-CN" altLang="en-US" sz="5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36035" y="1761490"/>
            <a:ext cx="4304030" cy="1445260"/>
            <a:chOff x="6041" y="2774"/>
            <a:chExt cx="6778" cy="2276"/>
          </a:xfrm>
        </p:grpSpPr>
        <p:sp>
          <p:nvSpPr>
            <p:cNvPr id="3" name="矩形 2"/>
            <p:cNvSpPr/>
            <p:nvPr/>
          </p:nvSpPr>
          <p:spPr>
            <a:xfrm>
              <a:off x="6041" y="2774"/>
              <a:ext cx="6779" cy="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526" y="2774"/>
              <a:ext cx="3808" cy="2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>
                  <a:latin typeface="楷体" panose="02010609060101010101" charset="-122"/>
                  <a:ea typeface="楷体" panose="02010609060101010101" charset="-122"/>
                </a:rPr>
                <a:t>五行</a:t>
              </a:r>
              <a:endParaRPr lang="zh-CN" altLang="en-US" sz="88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10800,&quot;width&quot;:19200}"/>
</p:tagLst>
</file>

<file path=ppt/tags/tag2.xml><?xml version="1.0" encoding="utf-8"?>
<p:tagLst xmlns:p="http://schemas.openxmlformats.org/presentationml/2006/main">
  <p:tag name="KSO_WM_UNIT_PLACING_PICTURE_USER_VIEWPORT" val="{&quot;height&quot;:2579.7952755905512,&quot;width&quot;:2579.7952755905512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ywiaGRpZCI6ImUyN2QyMDk5YmNlOTdmMjg5NTRmZWExODA2ZGNkMDRjIiwidXNlckNvdW50IjozfQ=="/>
  <p:tag name="KSO_WPP_MARK_KEY" val="9d317438-c100-413c-b285-f23a5505abff"/>
  <p:tag name="commondata" val="eyJjb3VudCI6My4wLCJoZGlkIjoiN2YzNjBkOTgyNWQ1YTMxYzM3MzMwNWFiODNmOWIzYWMiLCJ1c2VyQ291bnQiOjMuMH0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WPS 演示</Application>
  <PresentationFormat>自定义</PresentationFormat>
  <Paragraphs>95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华康古籍糸柳W3</vt:lpstr>
      <vt:lpstr>微软雅黑</vt:lpstr>
      <vt:lpstr>楷体</vt:lpstr>
      <vt:lpstr>Arial</vt:lpstr>
      <vt:lpstr>等线</vt:lpstr>
      <vt:lpstr>Arial Unicode MS</vt:lpstr>
      <vt:lpstr>等线 Light</vt:lpstr>
      <vt:lpstr>Calibri</vt:lpstr>
      <vt:lpstr>第一PPT模板网-WWW.1PPT.COM​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《金木水火土》PPT课文课件下载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2022-07-09T10:06:00Z</cp:lastPrinted>
  <dcterms:created xsi:type="dcterms:W3CDTF">2022-07-09T10:06:00Z</dcterms:created>
  <dcterms:modified xsi:type="dcterms:W3CDTF">2023-10-20T06:52:32Z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C6E55441EA624E038CA09C49BDE330E5_12</vt:lpwstr>
  </property>
  <property fmtid="{D5CDD505-2E9C-101B-9397-08002B2CF9AE}" pid="3" name="KSOProductBuildVer">
    <vt:lpwstr>2052-12.1.0.15712</vt:lpwstr>
  </property>
</Properties>
</file>